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72" r:id="rId4"/>
    <p:sldId id="276" r:id="rId5"/>
    <p:sldId id="266" r:id="rId6"/>
    <p:sldId id="265" r:id="rId7"/>
    <p:sldId id="262" r:id="rId8"/>
    <p:sldId id="267" r:id="rId9"/>
    <p:sldId id="263" r:id="rId10"/>
    <p:sldId id="268" r:id="rId11"/>
    <p:sldId id="278" r:id="rId12"/>
    <p:sldId id="273" r:id="rId13"/>
    <p:sldId id="274" r:id="rId14"/>
    <p:sldId id="260" r:id="rId15"/>
    <p:sldId id="277" r:id="rId16"/>
    <p:sldId id="270" r:id="rId17"/>
    <p:sldId id="271" r:id="rId18"/>
    <p:sldId id="27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BB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85202"/>
  </p:normalViewPr>
  <p:slideViewPr>
    <p:cSldViewPr snapToGrid="0" snapToObjects="1">
      <p:cViewPr varScale="1">
        <p:scale>
          <a:sx n="61" d="100"/>
          <a:sy n="61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18D0BD-013D-1247-BC5E-3309B4491331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B56B904-3A9E-5346-A378-7E3B1C4C9EB0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Request Reservation (Primary)</a:t>
          </a:r>
        </a:p>
      </dgm:t>
    </dgm:pt>
    <dgm:pt modelId="{E6B227C3-2E37-874C-994D-729CE8C485C1}" type="parTrans" cxnId="{47B84357-E1B8-E346-94E3-8D64FDC47655}">
      <dgm:prSet/>
      <dgm:spPr/>
      <dgm:t>
        <a:bodyPr/>
        <a:lstStyle/>
        <a:p>
          <a:endParaRPr lang="en-US"/>
        </a:p>
      </dgm:t>
    </dgm:pt>
    <dgm:pt modelId="{44B4625C-A0AF-A941-80BA-5A32946E90A8}" type="sibTrans" cxnId="{47B84357-E1B8-E346-94E3-8D64FDC47655}">
      <dgm:prSet/>
      <dgm:spPr/>
      <dgm:t>
        <a:bodyPr/>
        <a:lstStyle/>
        <a:p>
          <a:endParaRPr lang="en-US" b="1"/>
        </a:p>
      </dgm:t>
    </dgm:pt>
    <dgm:pt modelId="{A9FB135C-B597-9142-BB0E-E50D919ACEB5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Schedule Reservation (Local)</a:t>
          </a:r>
        </a:p>
      </dgm:t>
    </dgm:pt>
    <dgm:pt modelId="{F296B95C-FEC5-3F43-9FE4-A410D0A4998B}" type="parTrans" cxnId="{3E8E560D-3FE0-BB42-9126-AC042BA430D6}">
      <dgm:prSet/>
      <dgm:spPr/>
      <dgm:t>
        <a:bodyPr/>
        <a:lstStyle/>
        <a:p>
          <a:endParaRPr lang="en-US"/>
        </a:p>
      </dgm:t>
    </dgm:pt>
    <dgm:pt modelId="{C9E2103B-6696-244C-B659-43665150467D}" type="sibTrans" cxnId="{3E8E560D-3FE0-BB42-9126-AC042BA430D6}">
      <dgm:prSet/>
      <dgm:spPr/>
      <dgm:t>
        <a:bodyPr/>
        <a:lstStyle/>
        <a:p>
          <a:endParaRPr lang="en-US"/>
        </a:p>
      </dgm:t>
    </dgm:pt>
    <dgm:pt modelId="{3D4280D4-9E15-F54C-90EA-D8E7719203F8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Establish connection with Target OSD</a:t>
          </a:r>
        </a:p>
      </dgm:t>
    </dgm:pt>
    <dgm:pt modelId="{6146F7F4-2796-5343-8FBD-8F630FFB9DC7}" type="parTrans" cxnId="{08E1CEA0-F033-6542-9A9A-5D4B97B11C00}">
      <dgm:prSet/>
      <dgm:spPr/>
      <dgm:t>
        <a:bodyPr/>
        <a:lstStyle/>
        <a:p>
          <a:endParaRPr lang="en-US"/>
        </a:p>
      </dgm:t>
    </dgm:pt>
    <dgm:pt modelId="{85026C7A-C874-4C45-8F7E-9238E2823BEA}" type="sibTrans" cxnId="{08E1CEA0-F033-6542-9A9A-5D4B97B11C00}">
      <dgm:prSet/>
      <dgm:spPr/>
      <dgm:t>
        <a:bodyPr/>
        <a:lstStyle/>
        <a:p>
          <a:endParaRPr lang="en-US"/>
        </a:p>
      </dgm:t>
    </dgm:pt>
    <dgm:pt modelId="{31F129D0-345C-E541-9EB1-9A78FF2A1915}" type="pres">
      <dgm:prSet presAssocID="{D718D0BD-013D-1247-BC5E-3309B4491331}" presName="Name0" presStyleCnt="0">
        <dgm:presLayoutVars>
          <dgm:dir/>
          <dgm:resizeHandles val="exact"/>
        </dgm:presLayoutVars>
      </dgm:prSet>
      <dgm:spPr/>
    </dgm:pt>
    <dgm:pt modelId="{4E415822-F3EC-5942-AC72-A8B211803E2B}" type="pres">
      <dgm:prSet presAssocID="{EB56B904-3A9E-5346-A378-7E3B1C4C9EB0}" presName="node" presStyleLbl="node1" presStyleIdx="0" presStyleCnt="3" custLinFactNeighborX="-836" custLinFactNeighborY="-78480">
        <dgm:presLayoutVars>
          <dgm:bulletEnabled val="1"/>
        </dgm:presLayoutVars>
      </dgm:prSet>
      <dgm:spPr/>
    </dgm:pt>
    <dgm:pt modelId="{B7B48EC3-8FB1-1E48-A8C1-CAD3D15BFF60}" type="pres">
      <dgm:prSet presAssocID="{44B4625C-A0AF-A941-80BA-5A32946E90A8}" presName="sibTrans" presStyleLbl="sibTrans2D1" presStyleIdx="0" presStyleCnt="2"/>
      <dgm:spPr/>
    </dgm:pt>
    <dgm:pt modelId="{F6A24461-8EF1-F145-B1F4-1A96E85422A0}" type="pres">
      <dgm:prSet presAssocID="{44B4625C-A0AF-A941-80BA-5A32946E90A8}" presName="connectorText" presStyleLbl="sibTrans2D1" presStyleIdx="0" presStyleCnt="2"/>
      <dgm:spPr/>
    </dgm:pt>
    <dgm:pt modelId="{1E4E954E-5AA2-6640-951F-8492FBD22CA0}" type="pres">
      <dgm:prSet presAssocID="{A9FB135C-B597-9142-BB0E-E50D919ACEB5}" presName="node" presStyleLbl="node1" presStyleIdx="1" presStyleCnt="3" custLinFactNeighborX="-836" custLinFactNeighborY="-78480">
        <dgm:presLayoutVars>
          <dgm:bulletEnabled val="1"/>
        </dgm:presLayoutVars>
      </dgm:prSet>
      <dgm:spPr/>
    </dgm:pt>
    <dgm:pt modelId="{6803A475-5CAB-C749-8C9F-E4F633D26937}" type="pres">
      <dgm:prSet presAssocID="{C9E2103B-6696-244C-B659-43665150467D}" presName="sibTrans" presStyleLbl="sibTrans2D1" presStyleIdx="1" presStyleCnt="2"/>
      <dgm:spPr/>
    </dgm:pt>
    <dgm:pt modelId="{5EFF425F-C39F-9440-80AC-239F49770258}" type="pres">
      <dgm:prSet presAssocID="{C9E2103B-6696-244C-B659-43665150467D}" presName="connectorText" presStyleLbl="sibTrans2D1" presStyleIdx="1" presStyleCnt="2"/>
      <dgm:spPr/>
    </dgm:pt>
    <dgm:pt modelId="{0CEAFA4E-B4E0-7444-8BC3-2560E8523250}" type="pres">
      <dgm:prSet presAssocID="{3D4280D4-9E15-F54C-90EA-D8E7719203F8}" presName="node" presStyleLbl="node1" presStyleIdx="2" presStyleCnt="3" custLinFactNeighborX="-836" custLinFactNeighborY="-78480">
        <dgm:presLayoutVars>
          <dgm:bulletEnabled val="1"/>
        </dgm:presLayoutVars>
      </dgm:prSet>
      <dgm:spPr/>
    </dgm:pt>
  </dgm:ptLst>
  <dgm:cxnLst>
    <dgm:cxn modelId="{3E8E560D-3FE0-BB42-9126-AC042BA430D6}" srcId="{D718D0BD-013D-1247-BC5E-3309B4491331}" destId="{A9FB135C-B597-9142-BB0E-E50D919ACEB5}" srcOrd="1" destOrd="0" parTransId="{F296B95C-FEC5-3F43-9FE4-A410D0A4998B}" sibTransId="{C9E2103B-6696-244C-B659-43665150467D}"/>
    <dgm:cxn modelId="{C3436A3E-0CE8-8B46-93E9-A89A92CFF31D}" type="presOf" srcId="{C9E2103B-6696-244C-B659-43665150467D}" destId="{6803A475-5CAB-C749-8C9F-E4F633D26937}" srcOrd="0" destOrd="0" presId="urn:microsoft.com/office/officeart/2005/8/layout/process1"/>
    <dgm:cxn modelId="{8CDC714E-4AC5-B64A-A07D-FA84E977F3FE}" type="presOf" srcId="{C9E2103B-6696-244C-B659-43665150467D}" destId="{5EFF425F-C39F-9440-80AC-239F49770258}" srcOrd="1" destOrd="0" presId="urn:microsoft.com/office/officeart/2005/8/layout/process1"/>
    <dgm:cxn modelId="{47B84357-E1B8-E346-94E3-8D64FDC47655}" srcId="{D718D0BD-013D-1247-BC5E-3309B4491331}" destId="{EB56B904-3A9E-5346-A378-7E3B1C4C9EB0}" srcOrd="0" destOrd="0" parTransId="{E6B227C3-2E37-874C-994D-729CE8C485C1}" sibTransId="{44B4625C-A0AF-A941-80BA-5A32946E90A8}"/>
    <dgm:cxn modelId="{53FE9380-3368-7043-B800-46B828AEAD2B}" type="presOf" srcId="{44B4625C-A0AF-A941-80BA-5A32946E90A8}" destId="{F6A24461-8EF1-F145-B1F4-1A96E85422A0}" srcOrd="1" destOrd="0" presId="urn:microsoft.com/office/officeart/2005/8/layout/process1"/>
    <dgm:cxn modelId="{22F60994-89C4-B44E-9ABA-C5859562AFBC}" type="presOf" srcId="{A9FB135C-B597-9142-BB0E-E50D919ACEB5}" destId="{1E4E954E-5AA2-6640-951F-8492FBD22CA0}" srcOrd="0" destOrd="0" presId="urn:microsoft.com/office/officeart/2005/8/layout/process1"/>
    <dgm:cxn modelId="{08E1CEA0-F033-6542-9A9A-5D4B97B11C00}" srcId="{D718D0BD-013D-1247-BC5E-3309B4491331}" destId="{3D4280D4-9E15-F54C-90EA-D8E7719203F8}" srcOrd="2" destOrd="0" parTransId="{6146F7F4-2796-5343-8FBD-8F630FFB9DC7}" sibTransId="{85026C7A-C874-4C45-8F7E-9238E2823BEA}"/>
    <dgm:cxn modelId="{0D6DBEA1-C649-0F46-A91B-952A64305305}" type="presOf" srcId="{D718D0BD-013D-1247-BC5E-3309B4491331}" destId="{31F129D0-345C-E541-9EB1-9A78FF2A1915}" srcOrd="0" destOrd="0" presId="urn:microsoft.com/office/officeart/2005/8/layout/process1"/>
    <dgm:cxn modelId="{AA1432AF-089D-CD45-8A69-6F34AA527011}" type="presOf" srcId="{EB56B904-3A9E-5346-A378-7E3B1C4C9EB0}" destId="{4E415822-F3EC-5942-AC72-A8B211803E2B}" srcOrd="0" destOrd="0" presId="urn:microsoft.com/office/officeart/2005/8/layout/process1"/>
    <dgm:cxn modelId="{612988B8-35FB-3047-91E2-4762C24591F5}" type="presOf" srcId="{44B4625C-A0AF-A941-80BA-5A32946E90A8}" destId="{B7B48EC3-8FB1-1E48-A8C1-CAD3D15BFF60}" srcOrd="0" destOrd="0" presId="urn:microsoft.com/office/officeart/2005/8/layout/process1"/>
    <dgm:cxn modelId="{200A32E0-2CEC-FB47-9843-1E8B91FC6F5F}" type="presOf" srcId="{3D4280D4-9E15-F54C-90EA-D8E7719203F8}" destId="{0CEAFA4E-B4E0-7444-8BC3-2560E8523250}" srcOrd="0" destOrd="0" presId="urn:microsoft.com/office/officeart/2005/8/layout/process1"/>
    <dgm:cxn modelId="{0D99284C-B296-2548-BAFE-4F642402AA37}" type="presParOf" srcId="{31F129D0-345C-E541-9EB1-9A78FF2A1915}" destId="{4E415822-F3EC-5942-AC72-A8B211803E2B}" srcOrd="0" destOrd="0" presId="urn:microsoft.com/office/officeart/2005/8/layout/process1"/>
    <dgm:cxn modelId="{E1AE4265-6CFC-EC4F-8F17-DAF8C77A6862}" type="presParOf" srcId="{31F129D0-345C-E541-9EB1-9A78FF2A1915}" destId="{B7B48EC3-8FB1-1E48-A8C1-CAD3D15BFF60}" srcOrd="1" destOrd="0" presId="urn:microsoft.com/office/officeart/2005/8/layout/process1"/>
    <dgm:cxn modelId="{F4F9DC50-AFF8-C74C-9594-91862A3528F9}" type="presParOf" srcId="{B7B48EC3-8FB1-1E48-A8C1-CAD3D15BFF60}" destId="{F6A24461-8EF1-F145-B1F4-1A96E85422A0}" srcOrd="0" destOrd="0" presId="urn:microsoft.com/office/officeart/2005/8/layout/process1"/>
    <dgm:cxn modelId="{188516C3-3A53-0543-93D6-543E7437D61E}" type="presParOf" srcId="{31F129D0-345C-E541-9EB1-9A78FF2A1915}" destId="{1E4E954E-5AA2-6640-951F-8492FBD22CA0}" srcOrd="2" destOrd="0" presId="urn:microsoft.com/office/officeart/2005/8/layout/process1"/>
    <dgm:cxn modelId="{3DBA9846-AF12-9F42-9E38-402B13F39B89}" type="presParOf" srcId="{31F129D0-345C-E541-9EB1-9A78FF2A1915}" destId="{6803A475-5CAB-C749-8C9F-E4F633D26937}" srcOrd="3" destOrd="0" presId="urn:microsoft.com/office/officeart/2005/8/layout/process1"/>
    <dgm:cxn modelId="{38D7F207-2A91-3445-835D-775C03FEC7CE}" type="presParOf" srcId="{6803A475-5CAB-C749-8C9F-E4F633D26937}" destId="{5EFF425F-C39F-9440-80AC-239F49770258}" srcOrd="0" destOrd="0" presId="urn:microsoft.com/office/officeart/2005/8/layout/process1"/>
    <dgm:cxn modelId="{A64D2298-161C-2D4F-A136-B3457CC2F86D}" type="presParOf" srcId="{31F129D0-345C-E541-9EB1-9A78FF2A1915}" destId="{0CEAFA4E-B4E0-7444-8BC3-2560E852325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18D0BD-013D-1247-BC5E-3309B4491331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B56B904-3A9E-5346-A378-7E3B1C4C9EB0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dirty="0"/>
            <a:t>Request Reservation (Target OSD)</a:t>
          </a:r>
        </a:p>
      </dgm:t>
    </dgm:pt>
    <dgm:pt modelId="{E6B227C3-2E37-874C-994D-729CE8C485C1}" type="parTrans" cxnId="{47B84357-E1B8-E346-94E3-8D64FDC47655}">
      <dgm:prSet/>
      <dgm:spPr/>
      <dgm:t>
        <a:bodyPr/>
        <a:lstStyle/>
        <a:p>
          <a:endParaRPr lang="en-US"/>
        </a:p>
      </dgm:t>
    </dgm:pt>
    <dgm:pt modelId="{44B4625C-A0AF-A941-80BA-5A32946E90A8}" type="sibTrans" cxnId="{47B84357-E1B8-E346-94E3-8D64FDC47655}">
      <dgm:prSet/>
      <dgm:spPr/>
      <dgm:t>
        <a:bodyPr/>
        <a:lstStyle/>
        <a:p>
          <a:endParaRPr lang="en-US"/>
        </a:p>
      </dgm:t>
    </dgm:pt>
    <dgm:pt modelId="{A9FB135C-B597-9142-BB0E-E50D919ACEB5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200" dirty="0"/>
            <a:t>Schedule Reservation (Target OSD)</a:t>
          </a:r>
        </a:p>
      </dgm:t>
    </dgm:pt>
    <dgm:pt modelId="{F296B95C-FEC5-3F43-9FE4-A410D0A4998B}" type="parTrans" cxnId="{3E8E560D-3FE0-BB42-9126-AC042BA430D6}">
      <dgm:prSet/>
      <dgm:spPr/>
      <dgm:t>
        <a:bodyPr/>
        <a:lstStyle/>
        <a:p>
          <a:endParaRPr lang="en-US"/>
        </a:p>
      </dgm:t>
    </dgm:pt>
    <dgm:pt modelId="{C9E2103B-6696-244C-B659-43665150467D}" type="sibTrans" cxnId="{3E8E560D-3FE0-BB42-9126-AC042BA430D6}">
      <dgm:prSet/>
      <dgm:spPr/>
      <dgm:t>
        <a:bodyPr/>
        <a:lstStyle/>
        <a:p>
          <a:endParaRPr lang="en-US"/>
        </a:p>
      </dgm:t>
    </dgm:pt>
    <dgm:pt modelId="{3D4280D4-9E15-F54C-90EA-D8E7719203F8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200" dirty="0"/>
            <a:t>Carry Out Task (Target OSD)</a:t>
          </a:r>
        </a:p>
      </dgm:t>
    </dgm:pt>
    <dgm:pt modelId="{6146F7F4-2796-5343-8FBD-8F630FFB9DC7}" type="parTrans" cxnId="{08E1CEA0-F033-6542-9A9A-5D4B97B11C00}">
      <dgm:prSet/>
      <dgm:spPr/>
      <dgm:t>
        <a:bodyPr/>
        <a:lstStyle/>
        <a:p>
          <a:endParaRPr lang="en-US"/>
        </a:p>
      </dgm:t>
    </dgm:pt>
    <dgm:pt modelId="{85026C7A-C874-4C45-8F7E-9238E2823BEA}" type="sibTrans" cxnId="{08E1CEA0-F033-6542-9A9A-5D4B97B11C00}">
      <dgm:prSet/>
      <dgm:spPr/>
      <dgm:t>
        <a:bodyPr/>
        <a:lstStyle/>
        <a:p>
          <a:endParaRPr lang="en-US"/>
        </a:p>
      </dgm:t>
    </dgm:pt>
    <dgm:pt modelId="{31F129D0-345C-E541-9EB1-9A78FF2A1915}" type="pres">
      <dgm:prSet presAssocID="{D718D0BD-013D-1247-BC5E-3309B4491331}" presName="Name0" presStyleCnt="0">
        <dgm:presLayoutVars>
          <dgm:dir/>
          <dgm:resizeHandles val="exact"/>
        </dgm:presLayoutVars>
      </dgm:prSet>
      <dgm:spPr/>
    </dgm:pt>
    <dgm:pt modelId="{4E415822-F3EC-5942-AC72-A8B211803E2B}" type="pres">
      <dgm:prSet presAssocID="{EB56B904-3A9E-5346-A378-7E3B1C4C9EB0}" presName="node" presStyleLbl="node1" presStyleIdx="0" presStyleCnt="3" custLinFactNeighborX="-836" custLinFactNeighborY="-78480">
        <dgm:presLayoutVars>
          <dgm:bulletEnabled val="1"/>
        </dgm:presLayoutVars>
      </dgm:prSet>
      <dgm:spPr/>
    </dgm:pt>
    <dgm:pt modelId="{B7B48EC3-8FB1-1E48-A8C1-CAD3D15BFF60}" type="pres">
      <dgm:prSet presAssocID="{44B4625C-A0AF-A941-80BA-5A32946E90A8}" presName="sibTrans" presStyleLbl="sibTrans2D1" presStyleIdx="0" presStyleCnt="2"/>
      <dgm:spPr/>
    </dgm:pt>
    <dgm:pt modelId="{F6A24461-8EF1-F145-B1F4-1A96E85422A0}" type="pres">
      <dgm:prSet presAssocID="{44B4625C-A0AF-A941-80BA-5A32946E90A8}" presName="connectorText" presStyleLbl="sibTrans2D1" presStyleIdx="0" presStyleCnt="2"/>
      <dgm:spPr/>
    </dgm:pt>
    <dgm:pt modelId="{1E4E954E-5AA2-6640-951F-8492FBD22CA0}" type="pres">
      <dgm:prSet presAssocID="{A9FB135C-B597-9142-BB0E-E50D919ACEB5}" presName="node" presStyleLbl="node1" presStyleIdx="1" presStyleCnt="3" custLinFactNeighborX="-836" custLinFactNeighborY="-78480">
        <dgm:presLayoutVars>
          <dgm:bulletEnabled val="1"/>
        </dgm:presLayoutVars>
      </dgm:prSet>
      <dgm:spPr/>
    </dgm:pt>
    <dgm:pt modelId="{6803A475-5CAB-C749-8C9F-E4F633D26937}" type="pres">
      <dgm:prSet presAssocID="{C9E2103B-6696-244C-B659-43665150467D}" presName="sibTrans" presStyleLbl="sibTrans2D1" presStyleIdx="1" presStyleCnt="2"/>
      <dgm:spPr/>
    </dgm:pt>
    <dgm:pt modelId="{5EFF425F-C39F-9440-80AC-239F49770258}" type="pres">
      <dgm:prSet presAssocID="{C9E2103B-6696-244C-B659-43665150467D}" presName="connectorText" presStyleLbl="sibTrans2D1" presStyleIdx="1" presStyleCnt="2"/>
      <dgm:spPr/>
    </dgm:pt>
    <dgm:pt modelId="{0CEAFA4E-B4E0-7444-8BC3-2560E8523250}" type="pres">
      <dgm:prSet presAssocID="{3D4280D4-9E15-F54C-90EA-D8E7719203F8}" presName="node" presStyleLbl="node1" presStyleIdx="2" presStyleCnt="3" custLinFactNeighborX="-836" custLinFactNeighborY="-78480">
        <dgm:presLayoutVars>
          <dgm:bulletEnabled val="1"/>
        </dgm:presLayoutVars>
      </dgm:prSet>
      <dgm:spPr/>
    </dgm:pt>
  </dgm:ptLst>
  <dgm:cxnLst>
    <dgm:cxn modelId="{3E8E560D-3FE0-BB42-9126-AC042BA430D6}" srcId="{D718D0BD-013D-1247-BC5E-3309B4491331}" destId="{A9FB135C-B597-9142-BB0E-E50D919ACEB5}" srcOrd="1" destOrd="0" parTransId="{F296B95C-FEC5-3F43-9FE4-A410D0A4998B}" sibTransId="{C9E2103B-6696-244C-B659-43665150467D}"/>
    <dgm:cxn modelId="{C3436A3E-0CE8-8B46-93E9-A89A92CFF31D}" type="presOf" srcId="{C9E2103B-6696-244C-B659-43665150467D}" destId="{6803A475-5CAB-C749-8C9F-E4F633D26937}" srcOrd="0" destOrd="0" presId="urn:microsoft.com/office/officeart/2005/8/layout/process1"/>
    <dgm:cxn modelId="{8CDC714E-4AC5-B64A-A07D-FA84E977F3FE}" type="presOf" srcId="{C9E2103B-6696-244C-B659-43665150467D}" destId="{5EFF425F-C39F-9440-80AC-239F49770258}" srcOrd="1" destOrd="0" presId="urn:microsoft.com/office/officeart/2005/8/layout/process1"/>
    <dgm:cxn modelId="{47B84357-E1B8-E346-94E3-8D64FDC47655}" srcId="{D718D0BD-013D-1247-BC5E-3309B4491331}" destId="{EB56B904-3A9E-5346-A378-7E3B1C4C9EB0}" srcOrd="0" destOrd="0" parTransId="{E6B227C3-2E37-874C-994D-729CE8C485C1}" sibTransId="{44B4625C-A0AF-A941-80BA-5A32946E90A8}"/>
    <dgm:cxn modelId="{53FE9380-3368-7043-B800-46B828AEAD2B}" type="presOf" srcId="{44B4625C-A0AF-A941-80BA-5A32946E90A8}" destId="{F6A24461-8EF1-F145-B1F4-1A96E85422A0}" srcOrd="1" destOrd="0" presId="urn:microsoft.com/office/officeart/2005/8/layout/process1"/>
    <dgm:cxn modelId="{22F60994-89C4-B44E-9ABA-C5859562AFBC}" type="presOf" srcId="{A9FB135C-B597-9142-BB0E-E50D919ACEB5}" destId="{1E4E954E-5AA2-6640-951F-8492FBD22CA0}" srcOrd="0" destOrd="0" presId="urn:microsoft.com/office/officeart/2005/8/layout/process1"/>
    <dgm:cxn modelId="{08E1CEA0-F033-6542-9A9A-5D4B97B11C00}" srcId="{D718D0BD-013D-1247-BC5E-3309B4491331}" destId="{3D4280D4-9E15-F54C-90EA-D8E7719203F8}" srcOrd="2" destOrd="0" parTransId="{6146F7F4-2796-5343-8FBD-8F630FFB9DC7}" sibTransId="{85026C7A-C874-4C45-8F7E-9238E2823BEA}"/>
    <dgm:cxn modelId="{0D6DBEA1-C649-0F46-A91B-952A64305305}" type="presOf" srcId="{D718D0BD-013D-1247-BC5E-3309B4491331}" destId="{31F129D0-345C-E541-9EB1-9A78FF2A1915}" srcOrd="0" destOrd="0" presId="urn:microsoft.com/office/officeart/2005/8/layout/process1"/>
    <dgm:cxn modelId="{AA1432AF-089D-CD45-8A69-6F34AA527011}" type="presOf" srcId="{EB56B904-3A9E-5346-A378-7E3B1C4C9EB0}" destId="{4E415822-F3EC-5942-AC72-A8B211803E2B}" srcOrd="0" destOrd="0" presId="urn:microsoft.com/office/officeart/2005/8/layout/process1"/>
    <dgm:cxn modelId="{612988B8-35FB-3047-91E2-4762C24591F5}" type="presOf" srcId="{44B4625C-A0AF-A941-80BA-5A32946E90A8}" destId="{B7B48EC3-8FB1-1E48-A8C1-CAD3D15BFF60}" srcOrd="0" destOrd="0" presId="urn:microsoft.com/office/officeart/2005/8/layout/process1"/>
    <dgm:cxn modelId="{200A32E0-2CEC-FB47-9843-1E8B91FC6F5F}" type="presOf" srcId="{3D4280D4-9E15-F54C-90EA-D8E7719203F8}" destId="{0CEAFA4E-B4E0-7444-8BC3-2560E8523250}" srcOrd="0" destOrd="0" presId="urn:microsoft.com/office/officeart/2005/8/layout/process1"/>
    <dgm:cxn modelId="{0D99284C-B296-2548-BAFE-4F642402AA37}" type="presParOf" srcId="{31F129D0-345C-E541-9EB1-9A78FF2A1915}" destId="{4E415822-F3EC-5942-AC72-A8B211803E2B}" srcOrd="0" destOrd="0" presId="urn:microsoft.com/office/officeart/2005/8/layout/process1"/>
    <dgm:cxn modelId="{E1AE4265-6CFC-EC4F-8F17-DAF8C77A6862}" type="presParOf" srcId="{31F129D0-345C-E541-9EB1-9A78FF2A1915}" destId="{B7B48EC3-8FB1-1E48-A8C1-CAD3D15BFF60}" srcOrd="1" destOrd="0" presId="urn:microsoft.com/office/officeart/2005/8/layout/process1"/>
    <dgm:cxn modelId="{F4F9DC50-AFF8-C74C-9594-91862A3528F9}" type="presParOf" srcId="{B7B48EC3-8FB1-1E48-A8C1-CAD3D15BFF60}" destId="{F6A24461-8EF1-F145-B1F4-1A96E85422A0}" srcOrd="0" destOrd="0" presId="urn:microsoft.com/office/officeart/2005/8/layout/process1"/>
    <dgm:cxn modelId="{188516C3-3A53-0543-93D6-543E7437D61E}" type="presParOf" srcId="{31F129D0-345C-E541-9EB1-9A78FF2A1915}" destId="{1E4E954E-5AA2-6640-951F-8492FBD22CA0}" srcOrd="2" destOrd="0" presId="urn:microsoft.com/office/officeart/2005/8/layout/process1"/>
    <dgm:cxn modelId="{3DBA9846-AF12-9F42-9E38-402B13F39B89}" type="presParOf" srcId="{31F129D0-345C-E541-9EB1-9A78FF2A1915}" destId="{6803A475-5CAB-C749-8C9F-E4F633D26937}" srcOrd="3" destOrd="0" presId="urn:microsoft.com/office/officeart/2005/8/layout/process1"/>
    <dgm:cxn modelId="{38D7F207-2A91-3445-835D-775C03FEC7CE}" type="presParOf" srcId="{6803A475-5CAB-C749-8C9F-E4F633D26937}" destId="{5EFF425F-C39F-9440-80AC-239F49770258}" srcOrd="0" destOrd="0" presId="urn:microsoft.com/office/officeart/2005/8/layout/process1"/>
    <dgm:cxn modelId="{A64D2298-161C-2D4F-A136-B3457CC2F86D}" type="presParOf" srcId="{31F129D0-345C-E541-9EB1-9A78FF2A1915}" destId="{0CEAFA4E-B4E0-7444-8BC3-2560E852325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415822-F3EC-5942-AC72-A8B211803E2B}">
      <dsp:nvSpPr>
        <dsp:cNvPr id="0" name=""/>
        <dsp:cNvSpPr/>
      </dsp:nvSpPr>
      <dsp:spPr>
        <a:xfrm>
          <a:off x="4" y="0"/>
          <a:ext cx="2512181" cy="150730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96000"/>
                <a:lumMod val="104000"/>
              </a:schemeClr>
            </a:gs>
            <a:gs pos="100000">
              <a:schemeClr val="accent1"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Request Reservation (Primary)</a:t>
          </a:r>
        </a:p>
      </dsp:txBody>
      <dsp:txXfrm>
        <a:off x="44152" y="44148"/>
        <a:ext cx="2423885" cy="1419012"/>
      </dsp:txXfrm>
    </dsp:sp>
    <dsp:sp modelId="{B7B48EC3-8FB1-1E48-A8C1-CAD3D15BFF60}">
      <dsp:nvSpPr>
        <dsp:cNvPr id="0" name=""/>
        <dsp:cNvSpPr/>
      </dsp:nvSpPr>
      <dsp:spPr>
        <a:xfrm>
          <a:off x="2763404" y="442143"/>
          <a:ext cx="532582" cy="6230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b="1" kern="1200"/>
        </a:p>
      </dsp:txBody>
      <dsp:txXfrm>
        <a:off x="2763404" y="566747"/>
        <a:ext cx="372807" cy="373813"/>
      </dsp:txXfrm>
    </dsp:sp>
    <dsp:sp modelId="{1E4E954E-5AA2-6640-951F-8492FBD22CA0}">
      <dsp:nvSpPr>
        <dsp:cNvPr id="0" name=""/>
        <dsp:cNvSpPr/>
      </dsp:nvSpPr>
      <dsp:spPr>
        <a:xfrm>
          <a:off x="3517058" y="0"/>
          <a:ext cx="2512181" cy="150730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96000"/>
                <a:lumMod val="104000"/>
              </a:schemeClr>
            </a:gs>
            <a:gs pos="100000">
              <a:schemeClr val="accent1"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Schedule Reservation (Local)</a:t>
          </a:r>
        </a:p>
      </dsp:txBody>
      <dsp:txXfrm>
        <a:off x="3561206" y="44148"/>
        <a:ext cx="2423885" cy="1419012"/>
      </dsp:txXfrm>
    </dsp:sp>
    <dsp:sp modelId="{6803A475-5CAB-C749-8C9F-E4F633D26937}">
      <dsp:nvSpPr>
        <dsp:cNvPr id="0" name=""/>
        <dsp:cNvSpPr/>
      </dsp:nvSpPr>
      <dsp:spPr>
        <a:xfrm>
          <a:off x="6280458" y="442143"/>
          <a:ext cx="532582" cy="6230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6280458" y="566747"/>
        <a:ext cx="372807" cy="373813"/>
      </dsp:txXfrm>
    </dsp:sp>
    <dsp:sp modelId="{0CEAFA4E-B4E0-7444-8BC3-2560E8523250}">
      <dsp:nvSpPr>
        <dsp:cNvPr id="0" name=""/>
        <dsp:cNvSpPr/>
      </dsp:nvSpPr>
      <dsp:spPr>
        <a:xfrm>
          <a:off x="7034112" y="0"/>
          <a:ext cx="2512181" cy="150730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96000"/>
                <a:lumMod val="104000"/>
              </a:schemeClr>
            </a:gs>
            <a:gs pos="100000">
              <a:schemeClr val="accent1"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Establish connection with Target OSD</a:t>
          </a:r>
        </a:p>
      </dsp:txBody>
      <dsp:txXfrm>
        <a:off x="7078260" y="44148"/>
        <a:ext cx="2423885" cy="14190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415822-F3EC-5942-AC72-A8B211803E2B}">
      <dsp:nvSpPr>
        <dsp:cNvPr id="0" name=""/>
        <dsp:cNvSpPr/>
      </dsp:nvSpPr>
      <dsp:spPr>
        <a:xfrm>
          <a:off x="4" y="0"/>
          <a:ext cx="2512181" cy="150730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96000"/>
                <a:lumMod val="104000"/>
              </a:schemeClr>
            </a:gs>
            <a:gs pos="100000">
              <a:schemeClr val="accent1"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Request Reservation (Target OSD)</a:t>
          </a:r>
        </a:p>
      </dsp:txBody>
      <dsp:txXfrm>
        <a:off x="44152" y="44148"/>
        <a:ext cx="2423885" cy="1419012"/>
      </dsp:txXfrm>
    </dsp:sp>
    <dsp:sp modelId="{B7B48EC3-8FB1-1E48-A8C1-CAD3D15BFF60}">
      <dsp:nvSpPr>
        <dsp:cNvPr id="0" name=""/>
        <dsp:cNvSpPr/>
      </dsp:nvSpPr>
      <dsp:spPr>
        <a:xfrm>
          <a:off x="2763404" y="442143"/>
          <a:ext cx="532582" cy="6230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>
        <a:off x="2763404" y="566747"/>
        <a:ext cx="372807" cy="373813"/>
      </dsp:txXfrm>
    </dsp:sp>
    <dsp:sp modelId="{1E4E954E-5AA2-6640-951F-8492FBD22CA0}">
      <dsp:nvSpPr>
        <dsp:cNvPr id="0" name=""/>
        <dsp:cNvSpPr/>
      </dsp:nvSpPr>
      <dsp:spPr>
        <a:xfrm>
          <a:off x="3517058" y="0"/>
          <a:ext cx="2512181" cy="150730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96000"/>
                <a:lumMod val="104000"/>
              </a:schemeClr>
            </a:gs>
            <a:gs pos="100000">
              <a:schemeClr val="accent1"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Schedule Reservation (Target OSD)</a:t>
          </a:r>
        </a:p>
      </dsp:txBody>
      <dsp:txXfrm>
        <a:off x="3561206" y="44148"/>
        <a:ext cx="2423885" cy="1419012"/>
      </dsp:txXfrm>
    </dsp:sp>
    <dsp:sp modelId="{6803A475-5CAB-C749-8C9F-E4F633D26937}">
      <dsp:nvSpPr>
        <dsp:cNvPr id="0" name=""/>
        <dsp:cNvSpPr/>
      </dsp:nvSpPr>
      <dsp:spPr>
        <a:xfrm>
          <a:off x="6280458" y="442143"/>
          <a:ext cx="532582" cy="6230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>
        <a:off x="6280458" y="566747"/>
        <a:ext cx="372807" cy="373813"/>
      </dsp:txXfrm>
    </dsp:sp>
    <dsp:sp modelId="{0CEAFA4E-B4E0-7444-8BC3-2560E8523250}">
      <dsp:nvSpPr>
        <dsp:cNvPr id="0" name=""/>
        <dsp:cNvSpPr/>
      </dsp:nvSpPr>
      <dsp:spPr>
        <a:xfrm>
          <a:off x="7034112" y="0"/>
          <a:ext cx="2512181" cy="150730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96000"/>
                <a:lumMod val="104000"/>
              </a:schemeClr>
            </a:gs>
            <a:gs pos="100000">
              <a:schemeClr val="accent1"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Carry Out Task (Target OSD)</a:t>
          </a:r>
        </a:p>
      </dsp:txBody>
      <dsp:txXfrm>
        <a:off x="7078260" y="44148"/>
        <a:ext cx="2423885" cy="14190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E6FEB6-8423-2B49-88D5-52EE5C9C8AE4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1BBDA5-E6EF-814A-BC23-73B60FF45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08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Typically in distributed systems, background tasks are separated out from foreground tasks so that they don’t compete for resources. In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Ceph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three main types of background tasks (scrubbing, backfilling and recovery) are performed based on a predefined priority. </a:t>
            </a:r>
            <a:endParaRPr lang="en-US" dirty="0">
              <a:effectLst/>
            </a:endParaRP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however, a rudimentary algorithm that doesn’t take into consideration the overall state of the cluster. We sought out to come up with distributed scheduling algorithms to use the available resources more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efficients</a:t>
            </a:r>
            <a:endParaRPr lang="en-US" dirty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BBDA5-E6EF-814A-BC23-73B60FF453D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678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in detail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BBDA5-E6EF-814A-BC23-73B60FF453D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672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B5164-046A-394D-A201-4E49E3672BE2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346AAD3-3B8F-B646-95DA-3349C67A5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66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B5164-046A-394D-A201-4E49E3672BE2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346AAD3-3B8F-B646-95DA-3349C67A5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261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B5164-046A-394D-A201-4E49E3672BE2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346AAD3-3B8F-B646-95DA-3349C67A5C8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1736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B5164-046A-394D-A201-4E49E3672BE2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46AAD3-3B8F-B646-95DA-3349C67A5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67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B5164-046A-394D-A201-4E49E3672BE2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46AAD3-3B8F-B646-95DA-3349C67A5C8E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2442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B5164-046A-394D-A201-4E49E3672BE2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46AAD3-3B8F-B646-95DA-3349C67A5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4823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B5164-046A-394D-A201-4E49E3672BE2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AAD3-3B8F-B646-95DA-3349C67A5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119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B5164-046A-394D-A201-4E49E3672BE2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AAD3-3B8F-B646-95DA-3349C67A5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746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B5164-046A-394D-A201-4E49E3672BE2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AAD3-3B8F-B646-95DA-3349C67A5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02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B5164-046A-394D-A201-4E49E3672BE2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346AAD3-3B8F-B646-95DA-3349C67A5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807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B5164-046A-394D-A201-4E49E3672BE2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346AAD3-3B8F-B646-95DA-3349C67A5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655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B5164-046A-394D-A201-4E49E3672BE2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346AAD3-3B8F-B646-95DA-3349C67A5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51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B5164-046A-394D-A201-4E49E3672BE2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AAD3-3B8F-B646-95DA-3349C67A5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73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B5164-046A-394D-A201-4E49E3672BE2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AAD3-3B8F-B646-95DA-3349C67A5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277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B5164-046A-394D-A201-4E49E3672BE2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AAD3-3B8F-B646-95DA-3349C67A5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252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B5164-046A-394D-A201-4E49E3672BE2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46AAD3-3B8F-B646-95DA-3349C67A5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640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B5164-046A-394D-A201-4E49E3672BE2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346AAD3-3B8F-B646-95DA-3349C67A5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43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ADFD8-3482-D948-886E-8BB78C2747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1726318"/>
            <a:ext cx="8915399" cy="2262781"/>
          </a:xfrm>
        </p:spPr>
        <p:txBody>
          <a:bodyPr/>
          <a:lstStyle/>
          <a:p>
            <a:r>
              <a:rPr lang="en-US" dirty="0" err="1"/>
              <a:t>Reserver</a:t>
            </a:r>
            <a:r>
              <a:rPr lang="en-US" dirty="0"/>
              <a:t> Class(</a:t>
            </a:r>
            <a:r>
              <a:rPr lang="en-US" dirty="0" err="1"/>
              <a:t>es</a:t>
            </a:r>
            <a:r>
              <a:rPr lang="en-US" dirty="0"/>
              <a:t>) for Background Tasks in </a:t>
            </a:r>
            <a:r>
              <a:rPr lang="en-US" dirty="0" err="1"/>
              <a:t>Ceph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1ECB4B-A702-A74A-B244-F46D8724D3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9213" y="3989097"/>
            <a:ext cx="8915399" cy="1126283"/>
          </a:xfrm>
        </p:spPr>
        <p:txBody>
          <a:bodyPr>
            <a:normAutofit/>
          </a:bodyPr>
          <a:lstStyle/>
          <a:p>
            <a:pPr algn="r"/>
            <a:r>
              <a:rPr lang="en-US" sz="2000" dirty="0"/>
              <a:t>Ankit Jain, </a:t>
            </a:r>
            <a:r>
              <a:rPr lang="en-US" sz="2000" dirty="0" err="1"/>
              <a:t>Prerak</a:t>
            </a:r>
            <a:r>
              <a:rPr lang="en-US" sz="2000" dirty="0"/>
              <a:t> Mall, </a:t>
            </a:r>
            <a:r>
              <a:rPr lang="en-US" sz="2000" dirty="0" err="1"/>
              <a:t>Sukanya</a:t>
            </a:r>
            <a:r>
              <a:rPr lang="en-US" sz="2000" dirty="0"/>
              <a:t> </a:t>
            </a:r>
            <a:r>
              <a:rPr lang="en-US" sz="2000" dirty="0" err="1"/>
              <a:t>Venkataraman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97821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E4C25-57E2-744F-9846-5BF591643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7081" y="561043"/>
            <a:ext cx="8911687" cy="810557"/>
          </a:xfrm>
        </p:spPr>
        <p:txBody>
          <a:bodyPr/>
          <a:lstStyle/>
          <a:p>
            <a:pPr algn="ctr"/>
            <a:r>
              <a:rPr lang="en-US" dirty="0"/>
              <a:t>Integration with </a:t>
            </a:r>
            <a:r>
              <a:rPr lang="en-US" dirty="0" err="1"/>
              <a:t>Ceph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A71D5F4-140D-4244-995E-B984E3C06567}"/>
              </a:ext>
            </a:extLst>
          </p:cNvPr>
          <p:cNvSpPr txBox="1">
            <a:spLocks/>
          </p:cNvSpPr>
          <p:nvPr/>
        </p:nvSpPr>
        <p:spPr>
          <a:xfrm>
            <a:off x="1638299" y="2033750"/>
            <a:ext cx="9570984" cy="208104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Current Implementation : /</a:t>
            </a:r>
            <a:r>
              <a:rPr lang="en-US" sz="2000" dirty="0" err="1"/>
              <a:t>src</a:t>
            </a:r>
            <a:r>
              <a:rPr lang="en-US" sz="2000" dirty="0"/>
              <a:t>/common/</a:t>
            </a:r>
            <a:r>
              <a:rPr lang="en-US" sz="2000" dirty="0" err="1"/>
              <a:t>AsyncResever.h</a:t>
            </a:r>
            <a:endParaRPr lang="en-US" sz="2000" dirty="0"/>
          </a:p>
          <a:p>
            <a:r>
              <a:rPr lang="en-US" sz="2000" dirty="0"/>
              <a:t> Replaced original </a:t>
            </a:r>
            <a:r>
              <a:rPr lang="en-US" sz="2000" dirty="0" err="1"/>
              <a:t>AsyncReserver</a:t>
            </a:r>
            <a:r>
              <a:rPr lang="en-US" sz="2000" dirty="0"/>
              <a:t> with </a:t>
            </a:r>
            <a:r>
              <a:rPr lang="en-US" sz="2000" dirty="0" err="1"/>
              <a:t>AsyncReserverLocal</a:t>
            </a:r>
            <a:r>
              <a:rPr lang="en-US" sz="2000" dirty="0"/>
              <a:t> and </a:t>
            </a:r>
            <a:r>
              <a:rPr lang="en-US" sz="2000" dirty="0" err="1"/>
              <a:t>AsyncReserverRemote</a:t>
            </a:r>
            <a:endParaRPr lang="en-US" sz="2000" dirty="0"/>
          </a:p>
          <a:p>
            <a:r>
              <a:rPr lang="en-US" sz="2000" dirty="0"/>
              <a:t>Defined new API to select reservation for uniform load in </a:t>
            </a:r>
            <a:r>
              <a:rPr lang="en-US" sz="2000" dirty="0" err="1"/>
              <a:t>LocalAsyncReserver</a:t>
            </a:r>
            <a:endParaRPr lang="en-US" sz="2000" dirty="0"/>
          </a:p>
          <a:p>
            <a:r>
              <a:rPr lang="en-US" sz="2000" dirty="0"/>
              <a:t>Main Functionality in </a:t>
            </a:r>
            <a:r>
              <a:rPr lang="en-US" sz="2000" dirty="0" err="1"/>
              <a:t>do_queues</a:t>
            </a:r>
            <a:r>
              <a:rPr lang="en-US" sz="2000" dirty="0"/>
              <a:t>()</a:t>
            </a:r>
          </a:p>
          <a:p>
            <a:endParaRPr lang="en-US" sz="2000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674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8DEC596-7F03-48EA-935D-A0E50F21CA5B}"/>
              </a:ext>
            </a:extLst>
          </p:cNvPr>
          <p:cNvGrpSpPr/>
          <p:nvPr/>
        </p:nvGrpSpPr>
        <p:grpSpPr>
          <a:xfrm>
            <a:off x="1962346" y="15886"/>
            <a:ext cx="10451885" cy="787494"/>
            <a:chOff x="1962346" y="15886"/>
            <a:chExt cx="10451885" cy="78749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617866F-45C5-467C-8E27-AFD36CB2F0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62346" y="127105"/>
              <a:ext cx="3771900" cy="676275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2AAFA76-911B-40C4-94AC-321DDC4DA5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77270" y="95574"/>
              <a:ext cx="3600450" cy="676275"/>
            </a:xfrm>
            <a:prstGeom prst="rect">
              <a:avLst/>
            </a:prstGeom>
          </p:spPr>
        </p:pic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2D9F3BC1-0BAF-410B-9FF1-DF92DC124554}"/>
                </a:ext>
              </a:extLst>
            </p:cNvPr>
            <p:cNvSpPr/>
            <p:nvPr/>
          </p:nvSpPr>
          <p:spPr>
            <a:xfrm>
              <a:off x="6209901" y="268168"/>
              <a:ext cx="452545" cy="386255"/>
            </a:xfrm>
            <a:prstGeom prst="rightArrow">
              <a:avLst/>
            </a:prstGeom>
            <a:blipFill>
              <a:blip r:embed="rId4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0491AEC-F52A-414D-9CB6-275548D86D4D}"/>
                </a:ext>
              </a:extLst>
            </p:cNvPr>
            <p:cNvSpPr txBox="1"/>
            <p:nvPr/>
          </p:nvSpPr>
          <p:spPr>
            <a:xfrm>
              <a:off x="10398615" y="15886"/>
              <a:ext cx="2015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/>
                <a:t>OSD.h</a:t>
              </a:r>
              <a:endParaRPr lang="en-US" b="1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070AC1B-2DA9-48BD-B610-6ED39DD1231E}"/>
              </a:ext>
            </a:extLst>
          </p:cNvPr>
          <p:cNvGrpSpPr/>
          <p:nvPr/>
        </p:nvGrpSpPr>
        <p:grpSpPr>
          <a:xfrm>
            <a:off x="2167950" y="934652"/>
            <a:ext cx="8770172" cy="5734162"/>
            <a:chOff x="2167950" y="934652"/>
            <a:chExt cx="8770172" cy="573416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FB724F7-5732-43B4-9BBA-BC9CEF7AE7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39000" y="934652"/>
              <a:ext cx="5064129" cy="2623585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F1EAE21-0757-4A38-8EA9-3C9A99AD5AD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67950" y="3624193"/>
              <a:ext cx="8770172" cy="3044621"/>
            </a:xfrm>
            <a:prstGeom prst="rect">
              <a:avLst/>
            </a:prstGeom>
          </p:spPr>
        </p:pic>
        <p:sp>
          <p:nvSpPr>
            <p:cNvPr id="12" name="Arrow: Right 11">
              <a:extLst>
                <a:ext uri="{FF2B5EF4-FFF2-40B4-BE49-F238E27FC236}">
                  <a16:creationId xmlns:a16="http://schemas.microsoft.com/office/drawing/2014/main" id="{6A892BCE-BC0A-4106-8908-369B3DA91AD4}"/>
                </a:ext>
              </a:extLst>
            </p:cNvPr>
            <p:cNvSpPr/>
            <p:nvPr/>
          </p:nvSpPr>
          <p:spPr>
            <a:xfrm rot="5400000">
              <a:off x="5986742" y="3490339"/>
              <a:ext cx="452545" cy="386255"/>
            </a:xfrm>
            <a:prstGeom prst="rightArrow">
              <a:avLst/>
            </a:prstGeom>
            <a:blipFill>
              <a:blip r:embed="rId4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6AD7B81C-AE8E-4092-93E4-3AFD3BEA4A8D}"/>
              </a:ext>
            </a:extLst>
          </p:cNvPr>
          <p:cNvSpPr/>
          <p:nvPr/>
        </p:nvSpPr>
        <p:spPr>
          <a:xfrm>
            <a:off x="2317531" y="4146331"/>
            <a:ext cx="3011214" cy="6762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339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52FB735D-EA5F-4DF2-9531-6B0CB8399A3B}"/>
              </a:ext>
            </a:extLst>
          </p:cNvPr>
          <p:cNvGrpSpPr/>
          <p:nvPr/>
        </p:nvGrpSpPr>
        <p:grpSpPr>
          <a:xfrm>
            <a:off x="1644846" y="558867"/>
            <a:ext cx="4939145" cy="6201363"/>
            <a:chOff x="1644846" y="558867"/>
            <a:chExt cx="4939145" cy="620136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D008690-5B9A-44B0-8542-FD32C03E8128}"/>
                </a:ext>
              </a:extLst>
            </p:cNvPr>
            <p:cNvSpPr txBox="1"/>
            <p:nvPr/>
          </p:nvSpPr>
          <p:spPr>
            <a:xfrm>
              <a:off x="1644846" y="6113899"/>
              <a:ext cx="48736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Current </a:t>
              </a:r>
              <a:r>
                <a:rPr lang="en-US" b="1" dirty="0" err="1"/>
                <a:t>do_queues</a:t>
              </a:r>
              <a:r>
                <a:rPr lang="en-US" b="1" dirty="0"/>
                <a:t>() implementation</a:t>
              </a:r>
              <a:br>
                <a:rPr lang="en-US" b="1" dirty="0"/>
              </a:br>
              <a:r>
                <a:rPr lang="en-US" b="1" dirty="0" err="1"/>
                <a:t>AsyncReserver</a:t>
              </a:r>
              <a:endParaRPr lang="en-US" b="1" dirty="0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24ED52C-C8FA-4545-B2FA-394B543AB50F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55375" y="558867"/>
              <a:ext cx="4928616" cy="5266944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F33A02F-D0D6-4AFE-A499-686E821EB8DE}"/>
              </a:ext>
            </a:extLst>
          </p:cNvPr>
          <p:cNvGrpSpPr/>
          <p:nvPr/>
        </p:nvGrpSpPr>
        <p:grpSpPr>
          <a:xfrm>
            <a:off x="7031401" y="548341"/>
            <a:ext cx="4934618" cy="6222395"/>
            <a:chOff x="7031401" y="548341"/>
            <a:chExt cx="4934618" cy="6222395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B7E6091-0A78-4E20-BF2B-154239DB8226}"/>
                </a:ext>
              </a:extLst>
            </p:cNvPr>
            <p:cNvGrpSpPr/>
            <p:nvPr/>
          </p:nvGrpSpPr>
          <p:grpSpPr>
            <a:xfrm>
              <a:off x="7033390" y="548341"/>
              <a:ext cx="4932629" cy="5265671"/>
              <a:chOff x="7033390" y="548341"/>
              <a:chExt cx="4932629" cy="5265671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D8481264-A45A-4D49-AD46-164DF5F278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3390" y="548341"/>
                <a:ext cx="4932629" cy="5265671"/>
              </a:xfrm>
              <a:prstGeom prst="rect">
                <a:avLst/>
              </a:prstGeom>
            </p:spPr>
          </p:pic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C11C3B4B-D866-4C4F-9FEB-B81BF0D3D56B}"/>
                  </a:ext>
                </a:extLst>
              </p:cNvPr>
              <p:cNvSpPr/>
              <p:nvPr/>
            </p:nvSpPr>
            <p:spPr>
              <a:xfrm>
                <a:off x="7378262" y="2680138"/>
                <a:ext cx="4587757" cy="74886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8C75906-E566-4E13-BFCF-A5855B2A28D6}"/>
                </a:ext>
              </a:extLst>
            </p:cNvPr>
            <p:cNvSpPr txBox="1"/>
            <p:nvPr/>
          </p:nvSpPr>
          <p:spPr>
            <a:xfrm>
              <a:off x="7031401" y="6124405"/>
              <a:ext cx="48736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Added </a:t>
              </a:r>
              <a:r>
                <a:rPr lang="en-US" b="1" dirty="0" err="1"/>
                <a:t>uniform_load</a:t>
              </a:r>
              <a:r>
                <a:rPr lang="en-US" b="1" dirty="0"/>
                <a:t> API</a:t>
              </a:r>
              <a:br>
                <a:rPr lang="en-US" b="1" dirty="0"/>
              </a:br>
              <a:r>
                <a:rPr lang="en-US" b="1" dirty="0" err="1"/>
                <a:t>AsyncReserverLocal</a:t>
              </a:r>
              <a:endParaRPr lang="en-US" b="1" dirty="0"/>
            </a:p>
          </p:txBody>
        </p:sp>
      </p:grp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9170AD1F-0CE5-4955-852D-04E44B7B77C0}"/>
              </a:ext>
            </a:extLst>
          </p:cNvPr>
          <p:cNvSpPr/>
          <p:nvPr/>
        </p:nvSpPr>
        <p:spPr>
          <a:xfrm>
            <a:off x="6549989" y="3042745"/>
            <a:ext cx="593763" cy="386255"/>
          </a:xfrm>
          <a:prstGeom prst="rightArrow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130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5FBBC-890D-2548-868B-BE10CB1373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9186"/>
            <a:ext cx="10765221" cy="629044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849086A-EEB2-4E3F-9D0D-3DD8A971D2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814" y="139098"/>
            <a:ext cx="7940241" cy="437770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9540391-8EB1-499A-BF4D-83E90EBEDB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5814" y="4673815"/>
            <a:ext cx="7940241" cy="20193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4392B75-67F6-41C6-AA19-EAD04C4A4DE4}"/>
              </a:ext>
            </a:extLst>
          </p:cNvPr>
          <p:cNvSpPr txBox="1"/>
          <p:nvPr/>
        </p:nvSpPr>
        <p:spPr>
          <a:xfrm>
            <a:off x="5565228" y="204948"/>
            <a:ext cx="4666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get_reservation_index_for_uniform_load</a:t>
            </a:r>
            <a:r>
              <a:rPr lang="en-US" sz="1600" b="1" dirty="0"/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15550012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FDB49-2BD1-264A-BC8B-4B128235E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7444" y="371857"/>
            <a:ext cx="8911687" cy="1280890"/>
          </a:xfrm>
        </p:spPr>
        <p:txBody>
          <a:bodyPr/>
          <a:lstStyle/>
          <a:p>
            <a:pPr algn="ctr"/>
            <a:r>
              <a:rPr lang="en-US" dirty="0"/>
              <a:t>Results – 5 Tasks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577BA2-DFD0-554C-AC8E-A21FB999F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245" y="1781030"/>
            <a:ext cx="5671706" cy="42068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71A8C3-285A-AB4F-909E-AC05F2ED5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5699" y="1781030"/>
            <a:ext cx="5671705" cy="42068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41464503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FF27D-66B2-3A4D-8351-0A6B73D4D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1220" y="529515"/>
            <a:ext cx="8911687" cy="1280890"/>
          </a:xfrm>
        </p:spPr>
        <p:txBody>
          <a:bodyPr/>
          <a:lstStyle/>
          <a:p>
            <a:pPr algn="ctr"/>
            <a:r>
              <a:rPr lang="en-US" dirty="0"/>
              <a:t>Results – 25 Tasks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5E4052-6EC1-8349-AFB9-7752BB1FA6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389" y="1786448"/>
            <a:ext cx="5847557" cy="433726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0740FED-2EB7-F841-9DDE-5865EE362E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2912" y="1786448"/>
            <a:ext cx="5847556" cy="433726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3329975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A3EEA-E499-DA40-A3A7-68F7238DA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EF7-AF51-764A-B3A0-7D4B42DDA2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Local, remote </a:t>
            </a:r>
            <a:r>
              <a:rPr lang="en-US" sz="2000" dirty="0" err="1"/>
              <a:t>reservers</a:t>
            </a:r>
            <a:r>
              <a:rPr lang="en-US" sz="2000" dirty="0"/>
              <a:t> have different kinds of tasks and </a:t>
            </a:r>
            <a:r>
              <a:rPr lang="en-US" sz="2000" dirty="0" err="1"/>
              <a:t>behaviours</a:t>
            </a:r>
            <a:r>
              <a:rPr lang="en-US" sz="2000" dirty="0"/>
              <a:t>, hence need different algorithms</a:t>
            </a:r>
          </a:p>
          <a:p>
            <a:r>
              <a:rPr lang="en-US" sz="2000" dirty="0"/>
              <a:t>Scheduling based on overall state of the OSDs in the cluster reduces response time</a:t>
            </a:r>
          </a:p>
        </p:txBody>
      </p:sp>
    </p:spTree>
    <p:extLst>
      <p:ext uri="{BB962C8B-B14F-4D97-AF65-F5344CB8AC3E}">
        <p14:creationId xmlns:p14="http://schemas.microsoft.com/office/powerpoint/2010/main" val="10897482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A2AFE-47E0-824E-8873-96ACEE71A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D98810-1BE0-9647-9B70-8A8882A167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This is not yet extensively tested for various workloads in </a:t>
            </a:r>
            <a:r>
              <a:rPr lang="en-US" sz="2000" dirty="0" err="1"/>
              <a:t>Ceph</a:t>
            </a:r>
            <a:endParaRPr lang="en-US" sz="2000" dirty="0"/>
          </a:p>
          <a:p>
            <a:r>
              <a:rPr lang="en-US" sz="2000" dirty="0"/>
              <a:t>Improvements/Alternatives:</a:t>
            </a:r>
          </a:p>
          <a:p>
            <a:pPr lvl="1"/>
            <a:r>
              <a:rPr lang="en-US" sz="1800" dirty="0"/>
              <a:t>Dynamically change priorities </a:t>
            </a:r>
          </a:p>
          <a:p>
            <a:pPr lvl="1"/>
            <a:r>
              <a:rPr lang="en-US" sz="1800" dirty="0"/>
              <a:t>Dynamically change maximum allowed background tasks per OSD</a:t>
            </a:r>
          </a:p>
          <a:p>
            <a:r>
              <a:rPr lang="en-US" sz="2000" dirty="0"/>
              <a:t>Integrate replica deletion with backfilling – currently separate, even though related</a:t>
            </a:r>
          </a:p>
        </p:txBody>
      </p:sp>
    </p:spTree>
    <p:extLst>
      <p:ext uri="{BB962C8B-B14F-4D97-AF65-F5344CB8AC3E}">
        <p14:creationId xmlns:p14="http://schemas.microsoft.com/office/powerpoint/2010/main" val="13870176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965EEEC-22EE-4D9C-90F3-38B8B96E0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135117"/>
            <a:ext cx="8915400" cy="477610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endParaRPr lang="en-US" sz="5400" dirty="0"/>
          </a:p>
          <a:p>
            <a:pPr marL="0" indent="0" algn="ctr">
              <a:buNone/>
            </a:pPr>
            <a:r>
              <a:rPr lang="en-US" sz="54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266133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82175-9743-6B44-9C44-A78C5ABF4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and 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9ED9F-CDAD-3240-9887-2097807EA5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818285"/>
            <a:ext cx="8915400" cy="3777622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Problem Statement:</a:t>
            </a:r>
          </a:p>
          <a:p>
            <a:pPr marL="0" indent="0">
              <a:buNone/>
            </a:pPr>
            <a:r>
              <a:rPr lang="en-US" sz="2000" dirty="0"/>
              <a:t>Develop a new </a:t>
            </a:r>
            <a:r>
              <a:rPr lang="en-US" sz="2000" dirty="0" err="1"/>
              <a:t>reserver</a:t>
            </a:r>
            <a:r>
              <a:rPr lang="en-US" sz="2000" dirty="0"/>
              <a:t> class for background work in </a:t>
            </a:r>
            <a:r>
              <a:rPr lang="en-US" sz="2000" dirty="0" err="1"/>
              <a:t>Ceph</a:t>
            </a:r>
            <a:endParaRPr lang="en-US" sz="2000" dirty="0">
              <a:effectLst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00" b="1" dirty="0"/>
              <a:t>Motivation:</a:t>
            </a:r>
            <a:endParaRPr lang="en-US" sz="2000" b="1" dirty="0">
              <a:effectLst/>
            </a:endParaRPr>
          </a:p>
          <a:p>
            <a:pPr fontAlgn="base"/>
            <a:r>
              <a:rPr lang="en-US" sz="2000" dirty="0"/>
              <a:t>3 types of background work - Scrubbing, Backfill, Recovery which are separate, performed according to hard-coded priorities (with preemption)</a:t>
            </a:r>
          </a:p>
          <a:p>
            <a:pPr fontAlgn="base"/>
            <a:r>
              <a:rPr lang="en-US" sz="2000" dirty="0"/>
              <a:t>Efficiently and effectively use cluster resources to reduce the response time to background 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179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E3644-6F8A-714F-B1EE-47235BEA3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Overview of Current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D1C58F-7FDE-764C-B513-7BFEEAFC8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070536"/>
            <a:ext cx="8915400" cy="3777622"/>
          </a:xfrm>
        </p:spPr>
        <p:txBody>
          <a:bodyPr>
            <a:normAutofit/>
          </a:bodyPr>
          <a:lstStyle/>
          <a:p>
            <a:r>
              <a:rPr lang="en-US" sz="2000" dirty="0"/>
              <a:t>OSDs have 2 </a:t>
            </a:r>
            <a:r>
              <a:rPr lang="en-US" sz="2000" dirty="0" err="1"/>
              <a:t>reserver</a:t>
            </a:r>
            <a:r>
              <a:rPr lang="en-US" sz="2000" dirty="0"/>
              <a:t> objects</a:t>
            </a:r>
          </a:p>
          <a:p>
            <a:pPr lvl="1"/>
            <a:r>
              <a:rPr lang="en-US" sz="1800" dirty="0"/>
              <a:t>Local – Request background tasks to be carried out</a:t>
            </a:r>
          </a:p>
          <a:p>
            <a:pPr lvl="1"/>
            <a:r>
              <a:rPr lang="en-US" sz="1800" dirty="0"/>
              <a:t>Remote – Carry out background tasks</a:t>
            </a:r>
          </a:p>
          <a:p>
            <a:r>
              <a:rPr lang="en-US" sz="2000" dirty="0"/>
              <a:t>Placement Groups governed by a state machine that request/cancel local/remote reservations based on states</a:t>
            </a:r>
          </a:p>
          <a:p>
            <a:r>
              <a:rPr lang="en-US" sz="2000" dirty="0"/>
              <a:t>Scheduling of scrubbing separate from recovery/backfill</a:t>
            </a:r>
          </a:p>
          <a:p>
            <a:r>
              <a:rPr lang="en-US" sz="2000" dirty="0"/>
              <a:t>Scheduling based on multi-level priority queue with preemption</a:t>
            </a:r>
          </a:p>
        </p:txBody>
      </p:sp>
    </p:spTree>
    <p:extLst>
      <p:ext uri="{BB962C8B-B14F-4D97-AF65-F5344CB8AC3E}">
        <p14:creationId xmlns:p14="http://schemas.microsoft.com/office/powerpoint/2010/main" val="317183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43A38-2785-C246-B060-B6156EDFC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76C16C-78D9-AC4C-A451-7838AD3BC8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Split </a:t>
            </a:r>
            <a:r>
              <a:rPr lang="en-US" dirty="0" err="1"/>
              <a:t>Async</a:t>
            </a:r>
            <a:r>
              <a:rPr lang="en-US" dirty="0"/>
              <a:t> </a:t>
            </a:r>
            <a:r>
              <a:rPr lang="en-US" dirty="0" err="1"/>
              <a:t>Reserver</a:t>
            </a:r>
            <a:r>
              <a:rPr lang="en-US" dirty="0"/>
              <a:t> class into 2 type – Local, Remote</a:t>
            </a:r>
          </a:p>
          <a:p>
            <a:r>
              <a:rPr lang="en-US" dirty="0"/>
              <a:t>New scheduling algorithms</a:t>
            </a:r>
          </a:p>
          <a:p>
            <a:pPr lvl="1"/>
            <a:r>
              <a:rPr lang="en-US" sz="1800" dirty="0"/>
              <a:t>Local </a:t>
            </a:r>
            <a:r>
              <a:rPr lang="en-US" sz="1800" dirty="0" err="1"/>
              <a:t>Reserver</a:t>
            </a:r>
            <a:r>
              <a:rPr lang="en-US" sz="1800" dirty="0"/>
              <a:t>: Uniformly distributed, OSD states aware, load distributed</a:t>
            </a:r>
          </a:p>
          <a:p>
            <a:pPr lvl="1"/>
            <a:r>
              <a:rPr lang="en-US" sz="1800" dirty="0"/>
              <a:t>Remote </a:t>
            </a:r>
            <a:r>
              <a:rPr lang="en-US" sz="1800" dirty="0" err="1"/>
              <a:t>Reserver</a:t>
            </a:r>
            <a:r>
              <a:rPr lang="en-US" sz="1800" dirty="0"/>
              <a:t>: OSD states aware, load distributed, Network Efficient</a:t>
            </a:r>
          </a:p>
        </p:txBody>
      </p:sp>
    </p:spTree>
    <p:extLst>
      <p:ext uri="{BB962C8B-B14F-4D97-AF65-F5344CB8AC3E}">
        <p14:creationId xmlns:p14="http://schemas.microsoft.com/office/powerpoint/2010/main" val="3369988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DEA7F-FF9D-064B-9B9A-250A9D799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52442"/>
          </a:xfrm>
        </p:spPr>
        <p:txBody>
          <a:bodyPr/>
          <a:lstStyle/>
          <a:p>
            <a:r>
              <a:rPr lang="en-US" dirty="0"/>
              <a:t>States in </a:t>
            </a:r>
            <a:r>
              <a:rPr lang="en-US" dirty="0" err="1"/>
              <a:t>Ceph</a:t>
            </a:r>
            <a:r>
              <a:rPr lang="en-US" dirty="0"/>
              <a:t> (Backfilling)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45C2DFF-DCAF-432B-8D5F-3999D414E9FE}"/>
              </a:ext>
            </a:extLst>
          </p:cNvPr>
          <p:cNvGrpSpPr/>
          <p:nvPr/>
        </p:nvGrpSpPr>
        <p:grpSpPr>
          <a:xfrm>
            <a:off x="1797161" y="1745176"/>
            <a:ext cx="2468033" cy="1171445"/>
            <a:chOff x="4" y="0"/>
            <a:chExt cx="2512181" cy="1507308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A8A4428B-9B9C-4ED3-ABEE-FCF3E565AC9A}"/>
                </a:ext>
              </a:extLst>
            </p:cNvPr>
            <p:cNvSpPr/>
            <p:nvPr/>
          </p:nvSpPr>
          <p:spPr>
            <a:xfrm>
              <a:off x="4" y="0"/>
              <a:ext cx="2512181" cy="150730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Rectangle: Rounded Corners 4">
              <a:extLst>
                <a:ext uri="{FF2B5EF4-FFF2-40B4-BE49-F238E27FC236}">
                  <a16:creationId xmlns:a16="http://schemas.microsoft.com/office/drawing/2014/main" id="{8AFC85EC-DAE0-4769-BAB3-985888B4852D}"/>
                </a:ext>
              </a:extLst>
            </p:cNvPr>
            <p:cNvSpPr txBox="1"/>
            <p:nvPr/>
          </p:nvSpPr>
          <p:spPr>
            <a:xfrm>
              <a:off x="44152" y="44148"/>
              <a:ext cx="2423885" cy="1419012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/>
                <a:t>Activating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0F078F5D-1C08-449E-9D37-E7EDBDFC0507}"/>
              </a:ext>
            </a:extLst>
          </p:cNvPr>
          <p:cNvGrpSpPr/>
          <p:nvPr/>
        </p:nvGrpSpPr>
        <p:grpSpPr>
          <a:xfrm>
            <a:off x="4426566" y="2222414"/>
            <a:ext cx="1799383" cy="398734"/>
            <a:chOff x="2763404" y="442143"/>
            <a:chExt cx="532582" cy="623021"/>
          </a:xfrm>
        </p:grpSpPr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15E3C59B-0B7B-4BD8-A0A9-C19CD0B4DF6F}"/>
                </a:ext>
              </a:extLst>
            </p:cNvPr>
            <p:cNvSpPr/>
            <p:nvPr/>
          </p:nvSpPr>
          <p:spPr>
            <a:xfrm>
              <a:off x="2763404" y="442143"/>
              <a:ext cx="532582" cy="62302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9" name="Arrow: Right 4">
              <a:extLst>
                <a:ext uri="{FF2B5EF4-FFF2-40B4-BE49-F238E27FC236}">
                  <a16:creationId xmlns:a16="http://schemas.microsoft.com/office/drawing/2014/main" id="{D4AE5ED5-E32F-4B16-851B-825409314C8E}"/>
                </a:ext>
              </a:extLst>
            </p:cNvPr>
            <p:cNvSpPr txBox="1"/>
            <p:nvPr/>
          </p:nvSpPr>
          <p:spPr>
            <a:xfrm>
              <a:off x="2763404" y="566747"/>
              <a:ext cx="372807" cy="373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800" kern="120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408863B-8683-438D-BC96-6FDC12CFD3FB}"/>
              </a:ext>
            </a:extLst>
          </p:cNvPr>
          <p:cNvGrpSpPr/>
          <p:nvPr/>
        </p:nvGrpSpPr>
        <p:grpSpPr>
          <a:xfrm>
            <a:off x="6300853" y="1771448"/>
            <a:ext cx="2468033" cy="1171445"/>
            <a:chOff x="4" y="0"/>
            <a:chExt cx="2512181" cy="1507308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DF42A12D-BE18-452F-8BC9-B5FB88721A03}"/>
                </a:ext>
              </a:extLst>
            </p:cNvPr>
            <p:cNvSpPr/>
            <p:nvPr/>
          </p:nvSpPr>
          <p:spPr>
            <a:xfrm>
              <a:off x="4" y="0"/>
              <a:ext cx="2512181" cy="150730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: Rounded Corners 4">
              <a:extLst>
                <a:ext uri="{FF2B5EF4-FFF2-40B4-BE49-F238E27FC236}">
                  <a16:creationId xmlns:a16="http://schemas.microsoft.com/office/drawing/2014/main" id="{60279C66-5E44-41F9-BEE3-BCBAE659D146}"/>
                </a:ext>
              </a:extLst>
            </p:cNvPr>
            <p:cNvSpPr txBox="1"/>
            <p:nvPr/>
          </p:nvSpPr>
          <p:spPr>
            <a:xfrm>
              <a:off x="44152" y="44148"/>
              <a:ext cx="2423885" cy="1419012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kern="1200" dirty="0" err="1"/>
                <a:t>WaitLocalBackfill</a:t>
              </a:r>
              <a:endParaRPr lang="en-US" kern="1200" dirty="0"/>
            </a:p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kern="1200" dirty="0"/>
                <a:t>Reserved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8213D59-A65F-447F-94B1-3872F877E214}"/>
              </a:ext>
            </a:extLst>
          </p:cNvPr>
          <p:cNvSpPr txBox="1"/>
          <p:nvPr/>
        </p:nvSpPr>
        <p:spPr>
          <a:xfrm>
            <a:off x="4426565" y="1839772"/>
            <a:ext cx="1799383" cy="3385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Request Backfill</a:t>
            </a:r>
          </a:p>
        </p:txBody>
      </p:sp>
      <p:sp>
        <p:nvSpPr>
          <p:cNvPr id="20" name="Arrow: Bent 19">
            <a:extLst>
              <a:ext uri="{FF2B5EF4-FFF2-40B4-BE49-F238E27FC236}">
                <a16:creationId xmlns:a16="http://schemas.microsoft.com/office/drawing/2014/main" id="{96620189-63D1-4FB8-ABFD-7034EDABD7F7}"/>
              </a:ext>
            </a:extLst>
          </p:cNvPr>
          <p:cNvSpPr/>
          <p:nvPr/>
        </p:nvSpPr>
        <p:spPr>
          <a:xfrm rot="5400000">
            <a:off x="9386011" y="1821096"/>
            <a:ext cx="952443" cy="1928919"/>
          </a:xfrm>
          <a:prstGeom prst="bentArrow">
            <a:avLst/>
          </a:prstGeom>
          <a:solidFill>
            <a:srgbClr val="EBBBA3"/>
          </a:solidFill>
          <a:ln>
            <a:solidFill>
              <a:srgbClr val="EBBBA3">
                <a:alpha val="98000"/>
              </a:srgb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Rectangle: Rounded Corners 4">
            <a:extLst>
              <a:ext uri="{FF2B5EF4-FFF2-40B4-BE49-F238E27FC236}">
                <a16:creationId xmlns:a16="http://schemas.microsoft.com/office/drawing/2014/main" id="{36BBDD67-0E5E-4A7F-8650-ADAD9C9B07E4}"/>
              </a:ext>
            </a:extLst>
          </p:cNvPr>
          <p:cNvSpPr txBox="1"/>
          <p:nvPr/>
        </p:nvSpPr>
        <p:spPr>
          <a:xfrm>
            <a:off x="9381719" y="3329767"/>
            <a:ext cx="2381289" cy="110282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83820" tIns="83820" rIns="83820" bIns="83820" numCol="1" spcCol="1270" anchor="ctr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kern="1200" dirty="0" err="1"/>
              <a:t>WaitRemoteBackfill</a:t>
            </a:r>
            <a:endParaRPr lang="en-US" kern="1200" dirty="0"/>
          </a:p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kern="1200" dirty="0"/>
              <a:t>Reserved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19C7E5-3F4F-42AC-8557-1C1EFC24C532}"/>
              </a:ext>
            </a:extLst>
          </p:cNvPr>
          <p:cNvSpPr txBox="1"/>
          <p:nvPr/>
        </p:nvSpPr>
        <p:spPr>
          <a:xfrm>
            <a:off x="8898720" y="1676853"/>
            <a:ext cx="1799383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Local Backfill Reserved</a:t>
            </a:r>
          </a:p>
        </p:txBody>
      </p:sp>
      <p:sp>
        <p:nvSpPr>
          <p:cNvPr id="26" name="Rectangle: Rounded Corners 4">
            <a:extLst>
              <a:ext uri="{FF2B5EF4-FFF2-40B4-BE49-F238E27FC236}">
                <a16:creationId xmlns:a16="http://schemas.microsoft.com/office/drawing/2014/main" id="{4C0A98B1-380C-4A51-AC51-593C7CEC34D5}"/>
              </a:ext>
            </a:extLst>
          </p:cNvPr>
          <p:cNvSpPr txBox="1"/>
          <p:nvPr/>
        </p:nvSpPr>
        <p:spPr>
          <a:xfrm>
            <a:off x="7311178" y="5153318"/>
            <a:ext cx="2381289" cy="110282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83820" tIns="83820" rIns="83820" bIns="83820" numCol="1" spcCol="1270" anchor="ctr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kern="1200" dirty="0"/>
              <a:t>Backfilling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ED3ED9A-9FD6-40E0-9FE0-EFF53FA2E6B2}"/>
              </a:ext>
            </a:extLst>
          </p:cNvPr>
          <p:cNvSpPr txBox="1"/>
          <p:nvPr/>
        </p:nvSpPr>
        <p:spPr>
          <a:xfrm>
            <a:off x="10422714" y="4935062"/>
            <a:ext cx="1799383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All Backfill Reserved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1FF3DE6-E7D9-4855-BCBA-6D0483BF3BBB}"/>
              </a:ext>
            </a:extLst>
          </p:cNvPr>
          <p:cNvGrpSpPr/>
          <p:nvPr/>
        </p:nvGrpSpPr>
        <p:grpSpPr>
          <a:xfrm rot="10800000">
            <a:off x="5430310" y="5442298"/>
            <a:ext cx="1799383" cy="398734"/>
            <a:chOff x="2763404" y="442143"/>
            <a:chExt cx="532582" cy="623021"/>
          </a:xfrm>
        </p:grpSpPr>
        <p:sp>
          <p:nvSpPr>
            <p:cNvPr id="29" name="Arrow: Right 28">
              <a:extLst>
                <a:ext uri="{FF2B5EF4-FFF2-40B4-BE49-F238E27FC236}">
                  <a16:creationId xmlns:a16="http://schemas.microsoft.com/office/drawing/2014/main" id="{05104E3D-AF77-480D-99D3-B6DF9A03299B}"/>
                </a:ext>
              </a:extLst>
            </p:cNvPr>
            <p:cNvSpPr/>
            <p:nvPr/>
          </p:nvSpPr>
          <p:spPr>
            <a:xfrm>
              <a:off x="2763404" y="442143"/>
              <a:ext cx="532582" cy="62302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30" name="Arrow: Right 4">
              <a:extLst>
                <a:ext uri="{FF2B5EF4-FFF2-40B4-BE49-F238E27FC236}">
                  <a16:creationId xmlns:a16="http://schemas.microsoft.com/office/drawing/2014/main" id="{538E12D1-5DDC-477D-9B98-4957438B04A7}"/>
                </a:ext>
              </a:extLst>
            </p:cNvPr>
            <p:cNvSpPr txBox="1"/>
            <p:nvPr/>
          </p:nvSpPr>
          <p:spPr>
            <a:xfrm>
              <a:off x="2763404" y="566747"/>
              <a:ext cx="372807" cy="373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800" kern="1200"/>
            </a:p>
          </p:txBody>
        </p:sp>
      </p:grpSp>
      <p:sp>
        <p:nvSpPr>
          <p:cNvPr id="31" name="Rectangle: Rounded Corners 4">
            <a:extLst>
              <a:ext uri="{FF2B5EF4-FFF2-40B4-BE49-F238E27FC236}">
                <a16:creationId xmlns:a16="http://schemas.microsoft.com/office/drawing/2014/main" id="{1A0EBF97-6AC0-4D40-8351-79EF8979B0F6}"/>
              </a:ext>
            </a:extLst>
          </p:cNvPr>
          <p:cNvSpPr txBox="1"/>
          <p:nvPr/>
        </p:nvSpPr>
        <p:spPr>
          <a:xfrm>
            <a:off x="3001922" y="5195356"/>
            <a:ext cx="2381289" cy="110282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83820" tIns="83820" rIns="83820" bIns="83820" numCol="1" spcCol="1270" anchor="ctr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kern="1200" dirty="0"/>
              <a:t>Not Backfilling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7E9C28C-C3C3-4D98-A248-DBD3AEEAB9FA}"/>
              </a:ext>
            </a:extLst>
          </p:cNvPr>
          <p:cNvSpPr txBox="1"/>
          <p:nvPr/>
        </p:nvSpPr>
        <p:spPr>
          <a:xfrm>
            <a:off x="5178255" y="5765368"/>
            <a:ext cx="2381289" cy="1077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1. </a:t>
            </a:r>
            <a:r>
              <a:rPr lang="en-US" sz="1600" b="1" dirty="0" err="1"/>
              <a:t>UnfoundBackfill</a:t>
            </a:r>
            <a:endParaRPr lang="en-US" sz="1600" b="1" dirty="0"/>
          </a:p>
          <a:p>
            <a:pPr algn="ctr"/>
            <a:r>
              <a:rPr lang="en-US" sz="1600" b="1" dirty="0"/>
              <a:t>2. Defer Backfill</a:t>
            </a:r>
          </a:p>
          <a:p>
            <a:pPr algn="ctr"/>
            <a:r>
              <a:rPr lang="en-US" sz="1600" b="1" dirty="0"/>
              <a:t>3. </a:t>
            </a:r>
            <a:r>
              <a:rPr lang="en-US" sz="1600" b="1" dirty="0" err="1"/>
              <a:t>RemoteReservation</a:t>
            </a:r>
            <a:br>
              <a:rPr lang="en-US" sz="1600" b="1" dirty="0"/>
            </a:br>
            <a:r>
              <a:rPr lang="en-US" sz="1600" b="1" dirty="0" err="1"/>
              <a:t>RevokedTooFull</a:t>
            </a:r>
            <a:endParaRPr lang="en-US" sz="1600" b="1" dirty="0"/>
          </a:p>
        </p:txBody>
      </p:sp>
      <p:sp>
        <p:nvSpPr>
          <p:cNvPr id="35" name="Arrow: Bent 34">
            <a:extLst>
              <a:ext uri="{FF2B5EF4-FFF2-40B4-BE49-F238E27FC236}">
                <a16:creationId xmlns:a16="http://schemas.microsoft.com/office/drawing/2014/main" id="{0005540D-BCF7-4CD2-B2FF-BC11868B488F}"/>
              </a:ext>
            </a:extLst>
          </p:cNvPr>
          <p:cNvSpPr/>
          <p:nvPr/>
        </p:nvSpPr>
        <p:spPr>
          <a:xfrm rot="10800000">
            <a:off x="9869206" y="4556685"/>
            <a:ext cx="851338" cy="1473540"/>
          </a:xfrm>
          <a:prstGeom prst="ben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EA8EF58-6380-4705-9C3A-1E16251D2D8C}"/>
              </a:ext>
            </a:extLst>
          </p:cNvPr>
          <p:cNvSpPr txBox="1"/>
          <p:nvPr/>
        </p:nvSpPr>
        <p:spPr>
          <a:xfrm>
            <a:off x="5425047" y="5108491"/>
            <a:ext cx="179938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Failure</a:t>
            </a:r>
          </a:p>
        </p:txBody>
      </p:sp>
      <p:sp>
        <p:nvSpPr>
          <p:cNvPr id="49" name="Arrow: Bent 48">
            <a:extLst>
              <a:ext uri="{FF2B5EF4-FFF2-40B4-BE49-F238E27FC236}">
                <a16:creationId xmlns:a16="http://schemas.microsoft.com/office/drawing/2014/main" id="{00B01700-D26B-4390-A80E-1AAA765F0E9C}"/>
              </a:ext>
            </a:extLst>
          </p:cNvPr>
          <p:cNvSpPr/>
          <p:nvPr/>
        </p:nvSpPr>
        <p:spPr>
          <a:xfrm rot="10800000">
            <a:off x="7562180" y="3883575"/>
            <a:ext cx="851338" cy="1274291"/>
          </a:xfrm>
          <a:prstGeom prst="bentArrow">
            <a:avLst/>
          </a:prstGeom>
          <a:solidFill>
            <a:schemeClr val="accent2">
              <a:tint val="70000"/>
              <a:lumMod val="104000"/>
              <a:alpha val="70000"/>
            </a:schemeClr>
          </a:solidFill>
          <a:ln>
            <a:solidFill>
              <a:srgbClr val="EBBBA3"/>
            </a:solidFill>
          </a:ln>
          <a:scene3d>
            <a:camera prst="orthographicFront">
              <a:rot lat="52296" lon="10708144" rev="10894158"/>
            </a:camera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Rectangle: Rounded Corners 4">
            <a:extLst>
              <a:ext uri="{FF2B5EF4-FFF2-40B4-BE49-F238E27FC236}">
                <a16:creationId xmlns:a16="http://schemas.microsoft.com/office/drawing/2014/main" id="{F8F24C7C-EAD9-41AF-9F0F-612FCDF4AE2F}"/>
              </a:ext>
            </a:extLst>
          </p:cNvPr>
          <p:cNvSpPr txBox="1"/>
          <p:nvPr/>
        </p:nvSpPr>
        <p:spPr>
          <a:xfrm>
            <a:off x="4956858" y="3539978"/>
            <a:ext cx="2381289" cy="110282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83820" tIns="83820" rIns="83820" bIns="83820" numCol="1" spcCol="1270" anchor="ctr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kern="1200" dirty="0"/>
              <a:t>Recovered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AEE606D-BE93-4479-801D-993EA168ACA9}"/>
              </a:ext>
            </a:extLst>
          </p:cNvPr>
          <p:cNvSpPr txBox="1"/>
          <p:nvPr/>
        </p:nvSpPr>
        <p:spPr>
          <a:xfrm>
            <a:off x="7280130" y="3605506"/>
            <a:ext cx="1799383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Backfilled</a:t>
            </a:r>
          </a:p>
        </p:txBody>
      </p:sp>
    </p:spTree>
    <p:extLst>
      <p:ext uri="{BB962C8B-B14F-4D97-AF65-F5344CB8AC3E}">
        <p14:creationId xmlns:p14="http://schemas.microsoft.com/office/powerpoint/2010/main" val="203036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A8186-82D0-A646-A178-FFE278B12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250" y="450684"/>
            <a:ext cx="8911687" cy="1280890"/>
          </a:xfrm>
        </p:spPr>
        <p:txBody>
          <a:bodyPr/>
          <a:lstStyle/>
          <a:p>
            <a:pPr algn="ctr"/>
            <a:r>
              <a:rPr lang="en-US" dirty="0"/>
              <a:t>The details – </a:t>
            </a:r>
            <a:r>
              <a:rPr lang="en-US" dirty="0" err="1"/>
              <a:t>Ceph</a:t>
            </a:r>
            <a:r>
              <a:rPr lang="en-US" dirty="0"/>
              <a:t> Current Flow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1F8FA8EE-0432-F947-B458-9B9C017F31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6618582"/>
              </p:ext>
            </p:extLst>
          </p:nvPr>
        </p:nvGraphicFramePr>
        <p:xfrm>
          <a:off x="2333633" y="1690688"/>
          <a:ext cx="9563100" cy="3576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6" name="Content Placeholder 5">
            <a:extLst>
              <a:ext uri="{FF2B5EF4-FFF2-40B4-BE49-F238E27FC236}">
                <a16:creationId xmlns:a16="http://schemas.microsoft.com/office/drawing/2014/main" id="{37E479B4-C1BA-0648-81DF-C85199E1CB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1222913"/>
              </p:ext>
            </p:extLst>
          </p:nvPr>
        </p:nvGraphicFramePr>
        <p:xfrm>
          <a:off x="2333633" y="4479131"/>
          <a:ext cx="9563100" cy="3576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ECD23FF6-BFCF-F04E-9003-B612966097F3}"/>
              </a:ext>
            </a:extLst>
          </p:cNvPr>
          <p:cNvSpPr txBox="1"/>
          <p:nvPr/>
        </p:nvSpPr>
        <p:spPr>
          <a:xfrm>
            <a:off x="2500313" y="3638827"/>
            <a:ext cx="2257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Placement Group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00E641-A96E-DA43-B312-29884259EB7F}"/>
              </a:ext>
            </a:extLst>
          </p:cNvPr>
          <p:cNvSpPr txBox="1"/>
          <p:nvPr/>
        </p:nvSpPr>
        <p:spPr>
          <a:xfrm>
            <a:off x="5986470" y="3651745"/>
            <a:ext cx="2257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AsyncReserver</a:t>
            </a:r>
            <a:endParaRPr lang="en-US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04F18D9-1600-2E4B-A614-CE162FF4065B}"/>
              </a:ext>
            </a:extLst>
          </p:cNvPr>
          <p:cNvSpPr txBox="1"/>
          <p:nvPr/>
        </p:nvSpPr>
        <p:spPr>
          <a:xfrm>
            <a:off x="9472627" y="3615918"/>
            <a:ext cx="2257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Finisher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7D99E10-59A3-F441-8FA0-9DB8EBEF2899}"/>
              </a:ext>
            </a:extLst>
          </p:cNvPr>
          <p:cNvSpPr txBox="1"/>
          <p:nvPr/>
        </p:nvSpPr>
        <p:spPr>
          <a:xfrm>
            <a:off x="330997" y="2115413"/>
            <a:ext cx="1857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Primary OSD’s Local </a:t>
            </a:r>
            <a:r>
              <a:rPr lang="en-US" b="1" dirty="0" err="1"/>
              <a:t>Reserver</a:t>
            </a:r>
            <a:endParaRPr lang="en-US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5E30F01-144D-AD4C-A92A-BB1C4706AE61}"/>
              </a:ext>
            </a:extLst>
          </p:cNvPr>
          <p:cNvSpPr txBox="1"/>
          <p:nvPr/>
        </p:nvSpPr>
        <p:spPr>
          <a:xfrm>
            <a:off x="330998" y="4795838"/>
            <a:ext cx="18573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Target OSD’s Remote </a:t>
            </a:r>
            <a:r>
              <a:rPr lang="en-US" b="1" dirty="0" err="1"/>
              <a:t>Reserver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77094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12D40-DBE4-2E47-9DA7-B8D7D681B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AsyncReserver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C60A1-6C3D-6D45-B91C-D223344D77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60786"/>
            <a:ext cx="8915400" cy="4350436"/>
          </a:xfrm>
        </p:spPr>
        <p:txBody>
          <a:bodyPr/>
          <a:lstStyle/>
          <a:p>
            <a:r>
              <a:rPr lang="en-US" sz="2000" dirty="0"/>
              <a:t>3 main queues – </a:t>
            </a:r>
          </a:p>
          <a:p>
            <a:pPr lvl="1"/>
            <a:r>
              <a:rPr lang="en-US" sz="1800" b="1" dirty="0" err="1"/>
              <a:t>in_progress</a:t>
            </a:r>
            <a:r>
              <a:rPr lang="en-US" sz="1800" b="1" dirty="0"/>
              <a:t> </a:t>
            </a:r>
            <a:r>
              <a:rPr lang="en-US" sz="1800" dirty="0"/>
              <a:t>– Current tasks that are being carried out by the Finisher</a:t>
            </a:r>
          </a:p>
          <a:p>
            <a:pPr lvl="1"/>
            <a:r>
              <a:rPr lang="en-US" sz="1800" b="1" dirty="0" err="1"/>
              <a:t>preempt_queue</a:t>
            </a:r>
            <a:r>
              <a:rPr lang="en-US" sz="1800" b="1" dirty="0"/>
              <a:t> </a:t>
            </a:r>
            <a:r>
              <a:rPr lang="en-US" sz="1800" dirty="0"/>
              <a:t>– Tasks in the </a:t>
            </a:r>
            <a:r>
              <a:rPr lang="en-US" sz="1800" dirty="0" err="1"/>
              <a:t>in_progress</a:t>
            </a:r>
            <a:r>
              <a:rPr lang="en-US" sz="1800" dirty="0"/>
              <a:t> queue that can be preempted</a:t>
            </a:r>
          </a:p>
          <a:p>
            <a:pPr lvl="1"/>
            <a:r>
              <a:rPr lang="en-US" sz="1800" b="1" dirty="0" err="1"/>
              <a:t>all_queues</a:t>
            </a:r>
            <a:r>
              <a:rPr lang="en-US" sz="1800" b="1" dirty="0"/>
              <a:t> </a:t>
            </a:r>
            <a:r>
              <a:rPr lang="en-US" sz="1800" dirty="0"/>
              <a:t>– Tasks waiting to be either scheduled for a remote reservation request, or scheduled to be performed</a:t>
            </a:r>
          </a:p>
          <a:p>
            <a:r>
              <a:rPr lang="en-US" sz="2000" dirty="0"/>
              <a:t>Scheduling algorithm –</a:t>
            </a:r>
          </a:p>
          <a:p>
            <a:pPr lvl="1"/>
            <a:r>
              <a:rPr lang="en-US" sz="1800" dirty="0"/>
              <a:t>Same for local, remote reservations</a:t>
            </a:r>
          </a:p>
          <a:p>
            <a:pPr lvl="1"/>
            <a:r>
              <a:rPr lang="en-US" sz="1800" dirty="0"/>
              <a:t>Schedule based on priority</a:t>
            </a:r>
          </a:p>
          <a:p>
            <a:pPr lvl="1"/>
            <a:r>
              <a:rPr lang="en-US" sz="1800" dirty="0"/>
              <a:t>If number of tasks in </a:t>
            </a:r>
            <a:r>
              <a:rPr lang="en-US" sz="1800" dirty="0" err="1"/>
              <a:t>in_progress</a:t>
            </a:r>
            <a:r>
              <a:rPr lang="en-US" sz="1800" dirty="0"/>
              <a:t> exceeds maximum background tasks allowed in an OSD (configurable), preempt tasks from </a:t>
            </a:r>
            <a:r>
              <a:rPr lang="en-US" sz="1800" dirty="0" err="1"/>
              <a:t>preempt_queue</a:t>
            </a:r>
            <a:endParaRPr lang="en-US" sz="18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082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76D94-B22C-B842-B658-B5C425C3C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8265FD-84E4-354F-B090-BEB12BF304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92317"/>
            <a:ext cx="8915400" cy="4318905"/>
          </a:xfrm>
        </p:spPr>
        <p:txBody>
          <a:bodyPr>
            <a:normAutofit lnSpcReduction="10000"/>
          </a:bodyPr>
          <a:lstStyle/>
          <a:p>
            <a:pPr fontAlgn="base"/>
            <a:r>
              <a:rPr lang="en-US" sz="1900" dirty="0"/>
              <a:t>Split the </a:t>
            </a:r>
            <a:r>
              <a:rPr lang="en-US" sz="1900" dirty="0" err="1"/>
              <a:t>AsyncReserver</a:t>
            </a:r>
            <a:r>
              <a:rPr lang="en-US" sz="1900" dirty="0"/>
              <a:t> into </a:t>
            </a:r>
            <a:r>
              <a:rPr lang="en-US" sz="1900" dirty="0" err="1"/>
              <a:t>AsyncReserverLocal</a:t>
            </a:r>
            <a:r>
              <a:rPr lang="en-US" sz="1900" dirty="0"/>
              <a:t> and </a:t>
            </a:r>
            <a:r>
              <a:rPr lang="en-US" sz="1900" dirty="0" err="1"/>
              <a:t>AsyncReserverRemote</a:t>
            </a:r>
            <a:r>
              <a:rPr lang="en-US" sz="1900" dirty="0"/>
              <a:t> </a:t>
            </a:r>
          </a:p>
          <a:p>
            <a:pPr fontAlgn="base"/>
            <a:r>
              <a:rPr lang="en-US" sz="1900" dirty="0"/>
              <a:t>Local </a:t>
            </a:r>
            <a:r>
              <a:rPr lang="en-US" sz="1900" dirty="0" err="1"/>
              <a:t>Reserver</a:t>
            </a:r>
            <a:r>
              <a:rPr lang="en-US" sz="1900" dirty="0"/>
              <a:t> scheduling algorithms – Select </a:t>
            </a:r>
            <a:r>
              <a:rPr lang="en-US" sz="1900" i="1" dirty="0"/>
              <a:t>what</a:t>
            </a:r>
            <a:r>
              <a:rPr lang="en-US" sz="1900" dirty="0"/>
              <a:t> tasks to schedule on </a:t>
            </a:r>
            <a:r>
              <a:rPr lang="en-US" sz="1900" i="1" dirty="0"/>
              <a:t>which</a:t>
            </a:r>
            <a:r>
              <a:rPr lang="en-US" sz="1900" dirty="0"/>
              <a:t> OSDs</a:t>
            </a:r>
          </a:p>
          <a:p>
            <a:pPr lvl="1" fontAlgn="base"/>
            <a:r>
              <a:rPr lang="en-US" sz="1700" b="1" dirty="0"/>
              <a:t>Uniform Distribution: </a:t>
            </a:r>
            <a:r>
              <a:rPr lang="en-US" sz="1700" dirty="0"/>
              <a:t>Maintain a Least Recently Used OSD queue to uniformly distribute load amongst OSDs. Assume no knowledge of state of other OSDs</a:t>
            </a:r>
          </a:p>
          <a:p>
            <a:pPr lvl="1" fontAlgn="base"/>
            <a:r>
              <a:rPr lang="en-US" sz="1700" b="1" dirty="0"/>
              <a:t>OSD load-based distribution: </a:t>
            </a:r>
            <a:r>
              <a:rPr lang="en-US" sz="1700" dirty="0"/>
              <a:t>Take the least loaded OSD amongst all target OSDs (average out incase of multiple targets)</a:t>
            </a:r>
          </a:p>
          <a:p>
            <a:pPr fontAlgn="base"/>
            <a:r>
              <a:rPr lang="en-US" sz="1900" dirty="0"/>
              <a:t>Remote </a:t>
            </a:r>
            <a:r>
              <a:rPr lang="en-US" sz="1900" dirty="0" err="1"/>
              <a:t>Reserver</a:t>
            </a:r>
            <a:r>
              <a:rPr lang="en-US" sz="1900" dirty="0"/>
              <a:t> scheduling algorithms – Select </a:t>
            </a:r>
            <a:r>
              <a:rPr lang="en-US" sz="1900" i="1" dirty="0"/>
              <a:t>what</a:t>
            </a:r>
            <a:r>
              <a:rPr lang="en-US" sz="1900" dirty="0"/>
              <a:t> tasks to schedule </a:t>
            </a:r>
            <a:r>
              <a:rPr lang="en-US" sz="1900" i="1" dirty="0"/>
              <a:t>from</a:t>
            </a:r>
            <a:r>
              <a:rPr lang="en-US" sz="1900" dirty="0"/>
              <a:t> which OSDs</a:t>
            </a:r>
          </a:p>
          <a:p>
            <a:pPr lvl="1" fontAlgn="base"/>
            <a:r>
              <a:rPr lang="en-US" sz="1700" b="1" dirty="0"/>
              <a:t>Uniform Selection: </a:t>
            </a:r>
            <a:r>
              <a:rPr lang="en-US" sz="1700" dirty="0"/>
              <a:t>Maintain a Least Recently Used OSD queue to uniformly </a:t>
            </a:r>
            <a:r>
              <a:rPr lang="en-US" sz="1700" i="1" dirty="0"/>
              <a:t>select </a:t>
            </a:r>
            <a:r>
              <a:rPr lang="en-US" sz="1700" dirty="0"/>
              <a:t>tasks from different OSDs.</a:t>
            </a:r>
          </a:p>
          <a:p>
            <a:pPr lvl="1" fontAlgn="base"/>
            <a:r>
              <a:rPr lang="en-US" sz="1700" b="1" dirty="0"/>
              <a:t>Favor Long Connections: </a:t>
            </a:r>
            <a:r>
              <a:rPr lang="en-US" sz="1700" dirty="0"/>
              <a:t>Select tasks from those OSDs which already have an established connection</a:t>
            </a:r>
            <a:endParaRPr lang="en-US" sz="17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840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ED3B7-E0AE-1D45-A57A-5EE9CD67C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652" y="277268"/>
            <a:ext cx="8911687" cy="1280890"/>
          </a:xfrm>
        </p:spPr>
        <p:txBody>
          <a:bodyPr/>
          <a:lstStyle/>
          <a:p>
            <a:pPr algn="ctr"/>
            <a:r>
              <a:rPr lang="en-US" dirty="0"/>
              <a:t>Simulation (in Python)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26F015B-7111-124A-AE27-ED7C53ABA232}"/>
              </a:ext>
            </a:extLst>
          </p:cNvPr>
          <p:cNvSpPr/>
          <p:nvPr/>
        </p:nvSpPr>
        <p:spPr>
          <a:xfrm>
            <a:off x="667829" y="3032921"/>
            <a:ext cx="2457450" cy="229949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Workload Thread Pool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D4F73B0-1089-B94D-AD45-4BEDCAAFAE0A}"/>
              </a:ext>
            </a:extLst>
          </p:cNvPr>
          <p:cNvSpPr/>
          <p:nvPr/>
        </p:nvSpPr>
        <p:spPr>
          <a:xfrm>
            <a:off x="4100513" y="1928813"/>
            <a:ext cx="1685925" cy="10866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Local </a:t>
            </a:r>
            <a:r>
              <a:rPr lang="en-US" dirty="0" err="1"/>
              <a:t>Reserver</a:t>
            </a:r>
            <a:r>
              <a:rPr lang="en-US" dirty="0"/>
              <a:t> Request Reservation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B3B507-293D-2144-8CF8-506614A0BD00}"/>
              </a:ext>
            </a:extLst>
          </p:cNvPr>
          <p:cNvSpPr/>
          <p:nvPr/>
        </p:nvSpPr>
        <p:spPr>
          <a:xfrm>
            <a:off x="4100512" y="3621882"/>
            <a:ext cx="1685925" cy="10866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/>
              <a:t>Local </a:t>
            </a:r>
            <a:r>
              <a:rPr lang="en-US" dirty="0" err="1"/>
              <a:t>Reserver</a:t>
            </a:r>
            <a:r>
              <a:rPr lang="en-US" dirty="0"/>
              <a:t> Request Reservation</a:t>
            </a:r>
          </a:p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A57D99D-5506-A148-9D4D-87426DA95EC2}"/>
              </a:ext>
            </a:extLst>
          </p:cNvPr>
          <p:cNvSpPr/>
          <p:nvPr/>
        </p:nvSpPr>
        <p:spPr>
          <a:xfrm>
            <a:off x="4100511" y="5144294"/>
            <a:ext cx="1685925" cy="10866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/>
              <a:t>Local </a:t>
            </a:r>
            <a:r>
              <a:rPr lang="en-US" dirty="0" err="1"/>
              <a:t>Reserver</a:t>
            </a:r>
            <a:r>
              <a:rPr lang="en-US" dirty="0"/>
              <a:t> Request Reservation</a:t>
            </a:r>
          </a:p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0656084-8181-7247-A4A9-3293A681B096}"/>
              </a:ext>
            </a:extLst>
          </p:cNvPr>
          <p:cNvSpPr/>
          <p:nvPr/>
        </p:nvSpPr>
        <p:spPr>
          <a:xfrm>
            <a:off x="6647221" y="1946277"/>
            <a:ext cx="1157288" cy="108664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RR </a:t>
            </a:r>
            <a:r>
              <a:rPr lang="en-US" dirty="0" err="1"/>
              <a:t>TPool</a:t>
            </a:r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31D1E52-16C8-C64E-8533-EC399BB0591F}"/>
              </a:ext>
            </a:extLst>
          </p:cNvPr>
          <p:cNvSpPr/>
          <p:nvPr/>
        </p:nvSpPr>
        <p:spPr>
          <a:xfrm>
            <a:off x="6584157" y="3621882"/>
            <a:ext cx="1157288" cy="108664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RR </a:t>
            </a:r>
            <a:r>
              <a:rPr lang="en-US" dirty="0" err="1"/>
              <a:t>TPool</a:t>
            </a: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AEAF4B0-F774-B447-9CF5-2F128AE95B06}"/>
              </a:ext>
            </a:extLst>
          </p:cNvPr>
          <p:cNvSpPr/>
          <p:nvPr/>
        </p:nvSpPr>
        <p:spPr>
          <a:xfrm>
            <a:off x="6581777" y="5090319"/>
            <a:ext cx="1157288" cy="108664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RR </a:t>
            </a:r>
            <a:r>
              <a:rPr lang="en-US" dirty="0" err="1"/>
              <a:t>TPool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0A24B26-B868-6E42-95A1-13155095F1A8}"/>
              </a:ext>
            </a:extLst>
          </p:cNvPr>
          <p:cNvSpPr/>
          <p:nvPr/>
        </p:nvSpPr>
        <p:spPr>
          <a:xfrm>
            <a:off x="8467726" y="1825626"/>
            <a:ext cx="876299" cy="6032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RR </a:t>
            </a:r>
            <a:r>
              <a:rPr lang="en-US" dirty="0" err="1"/>
              <a:t>req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5D47C06-9DB7-6943-A398-5A969963B6A2}"/>
              </a:ext>
            </a:extLst>
          </p:cNvPr>
          <p:cNvSpPr/>
          <p:nvPr/>
        </p:nvSpPr>
        <p:spPr>
          <a:xfrm>
            <a:off x="8467726" y="2563813"/>
            <a:ext cx="876299" cy="6032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RR </a:t>
            </a:r>
            <a:r>
              <a:rPr lang="en-US" dirty="0" err="1"/>
              <a:t>req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899D1E7-45DA-1346-B411-B9320C311220}"/>
              </a:ext>
            </a:extLst>
          </p:cNvPr>
          <p:cNvSpPr/>
          <p:nvPr/>
        </p:nvSpPr>
        <p:spPr>
          <a:xfrm>
            <a:off x="8467726" y="3398044"/>
            <a:ext cx="876299" cy="6032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RR </a:t>
            </a:r>
            <a:r>
              <a:rPr lang="en-US" dirty="0" err="1"/>
              <a:t>req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C6C7858-AE57-D343-BA91-05CD02349A33}"/>
              </a:ext>
            </a:extLst>
          </p:cNvPr>
          <p:cNvSpPr/>
          <p:nvPr/>
        </p:nvSpPr>
        <p:spPr>
          <a:xfrm>
            <a:off x="8467726" y="4132264"/>
            <a:ext cx="876299" cy="6032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RR </a:t>
            </a:r>
            <a:r>
              <a:rPr lang="en-US" dirty="0" err="1"/>
              <a:t>req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61DFA5A-F05F-B143-92FF-57F1965A94BA}"/>
              </a:ext>
            </a:extLst>
          </p:cNvPr>
          <p:cNvSpPr/>
          <p:nvPr/>
        </p:nvSpPr>
        <p:spPr>
          <a:xfrm>
            <a:off x="8467726" y="4956176"/>
            <a:ext cx="876299" cy="6032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RR </a:t>
            </a:r>
            <a:r>
              <a:rPr lang="en-US" dirty="0" err="1"/>
              <a:t>req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13F803D-6D8B-3C47-9746-E47CDF0CE685}"/>
              </a:ext>
            </a:extLst>
          </p:cNvPr>
          <p:cNvSpPr/>
          <p:nvPr/>
        </p:nvSpPr>
        <p:spPr>
          <a:xfrm>
            <a:off x="8467726" y="5726116"/>
            <a:ext cx="876299" cy="6032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RR </a:t>
            </a:r>
            <a:r>
              <a:rPr lang="en-US" dirty="0" err="1"/>
              <a:t>req</a:t>
            </a:r>
            <a:endParaRPr lang="en-US" dirty="0"/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EDC52992-F667-1045-A170-998B3B4694A2}"/>
              </a:ext>
            </a:extLst>
          </p:cNvPr>
          <p:cNvSpPr/>
          <p:nvPr/>
        </p:nvSpPr>
        <p:spPr>
          <a:xfrm rot="19985464">
            <a:off x="3024188" y="2496344"/>
            <a:ext cx="700088" cy="738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98989871-8D04-0941-BA8C-54DACEE453DC}"/>
              </a:ext>
            </a:extLst>
          </p:cNvPr>
          <p:cNvSpPr/>
          <p:nvPr/>
        </p:nvSpPr>
        <p:spPr>
          <a:xfrm rot="1599565">
            <a:off x="3021806" y="5073998"/>
            <a:ext cx="700088" cy="738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8D95D893-7E19-CE4B-8778-C5063EB54BA9}"/>
              </a:ext>
            </a:extLst>
          </p:cNvPr>
          <p:cNvSpPr/>
          <p:nvPr/>
        </p:nvSpPr>
        <p:spPr>
          <a:xfrm>
            <a:off x="3222911" y="3724292"/>
            <a:ext cx="700088" cy="738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EEE510D-F4AF-B147-A43D-C7C8860E446D}"/>
              </a:ext>
            </a:extLst>
          </p:cNvPr>
          <p:cNvSpPr txBox="1"/>
          <p:nvPr/>
        </p:nvSpPr>
        <p:spPr>
          <a:xfrm rot="19694686">
            <a:off x="2584783" y="2296767"/>
            <a:ext cx="862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Task 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4962A0D-D8F3-FC4C-955D-46EA9F03D940}"/>
              </a:ext>
            </a:extLst>
          </p:cNvPr>
          <p:cNvSpPr txBox="1"/>
          <p:nvPr/>
        </p:nvSpPr>
        <p:spPr>
          <a:xfrm>
            <a:off x="3016068" y="3429277"/>
            <a:ext cx="862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Task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88BCBE-1BBE-D647-8E53-E499A82CC43F}"/>
              </a:ext>
            </a:extLst>
          </p:cNvPr>
          <p:cNvSpPr txBox="1"/>
          <p:nvPr/>
        </p:nvSpPr>
        <p:spPr>
          <a:xfrm rot="1471878">
            <a:off x="3112830" y="4720987"/>
            <a:ext cx="862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Task 3</a:t>
            </a:r>
          </a:p>
        </p:txBody>
      </p:sp>
      <p:sp>
        <p:nvSpPr>
          <p:cNvPr id="29" name="Right Arrow 28">
            <a:extLst>
              <a:ext uri="{FF2B5EF4-FFF2-40B4-BE49-F238E27FC236}">
                <a16:creationId xmlns:a16="http://schemas.microsoft.com/office/drawing/2014/main" id="{12C2DBBD-4944-D346-9B43-6727E25E5F9C}"/>
              </a:ext>
            </a:extLst>
          </p:cNvPr>
          <p:cNvSpPr/>
          <p:nvPr/>
        </p:nvSpPr>
        <p:spPr>
          <a:xfrm>
            <a:off x="5986463" y="2308593"/>
            <a:ext cx="471488" cy="3456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>
            <a:extLst>
              <a:ext uri="{FF2B5EF4-FFF2-40B4-BE49-F238E27FC236}">
                <a16:creationId xmlns:a16="http://schemas.microsoft.com/office/drawing/2014/main" id="{76CB9DC1-6E81-FC4A-BBA9-D30CAE1C108F}"/>
              </a:ext>
            </a:extLst>
          </p:cNvPr>
          <p:cNvSpPr/>
          <p:nvPr/>
        </p:nvSpPr>
        <p:spPr>
          <a:xfrm>
            <a:off x="6004691" y="3959424"/>
            <a:ext cx="471488" cy="3456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Arrow 30">
            <a:extLst>
              <a:ext uri="{FF2B5EF4-FFF2-40B4-BE49-F238E27FC236}">
                <a16:creationId xmlns:a16="http://schemas.microsoft.com/office/drawing/2014/main" id="{31609373-FC85-F047-8F48-989742165FD8}"/>
              </a:ext>
            </a:extLst>
          </p:cNvPr>
          <p:cNvSpPr/>
          <p:nvPr/>
        </p:nvSpPr>
        <p:spPr>
          <a:xfrm>
            <a:off x="5978319" y="5460801"/>
            <a:ext cx="471488" cy="3456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21962EF-0D2F-9B44-B7A2-0B3E3FCE4AF3}"/>
              </a:ext>
            </a:extLst>
          </p:cNvPr>
          <p:cNvSpPr txBox="1"/>
          <p:nvPr/>
        </p:nvSpPr>
        <p:spPr>
          <a:xfrm>
            <a:off x="5754904" y="1993926"/>
            <a:ext cx="1157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Success</a:t>
            </a:r>
          </a:p>
        </p:txBody>
      </p:sp>
      <p:sp>
        <p:nvSpPr>
          <p:cNvPr id="34" name="Curved Up Arrow 33">
            <a:extLst>
              <a:ext uri="{FF2B5EF4-FFF2-40B4-BE49-F238E27FC236}">
                <a16:creationId xmlns:a16="http://schemas.microsoft.com/office/drawing/2014/main" id="{9C5CE5F2-C13C-FE4B-A81C-5FC97332D749}"/>
              </a:ext>
            </a:extLst>
          </p:cNvPr>
          <p:cNvSpPr/>
          <p:nvPr/>
        </p:nvSpPr>
        <p:spPr>
          <a:xfrm rot="10800000">
            <a:off x="4521992" y="1360483"/>
            <a:ext cx="842962" cy="48895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3024F87-5A26-8B49-97F1-08280D96E28E}"/>
              </a:ext>
            </a:extLst>
          </p:cNvPr>
          <p:cNvSpPr txBox="1"/>
          <p:nvPr/>
        </p:nvSpPr>
        <p:spPr>
          <a:xfrm>
            <a:off x="5356810" y="1353498"/>
            <a:ext cx="1036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Failure</a:t>
            </a:r>
          </a:p>
        </p:txBody>
      </p:sp>
      <p:sp>
        <p:nvSpPr>
          <p:cNvPr id="36" name="Right Arrow 35">
            <a:extLst>
              <a:ext uri="{FF2B5EF4-FFF2-40B4-BE49-F238E27FC236}">
                <a16:creationId xmlns:a16="http://schemas.microsoft.com/office/drawing/2014/main" id="{3D491A3D-BB7B-1143-823F-6B395843EF46}"/>
              </a:ext>
            </a:extLst>
          </p:cNvPr>
          <p:cNvSpPr/>
          <p:nvPr/>
        </p:nvSpPr>
        <p:spPr>
          <a:xfrm rot="20029450">
            <a:off x="7867651" y="2032207"/>
            <a:ext cx="471488" cy="3456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>
            <a:extLst>
              <a:ext uri="{FF2B5EF4-FFF2-40B4-BE49-F238E27FC236}">
                <a16:creationId xmlns:a16="http://schemas.microsoft.com/office/drawing/2014/main" id="{3AADE689-D9D9-4545-BC33-5D190D16F791}"/>
              </a:ext>
            </a:extLst>
          </p:cNvPr>
          <p:cNvSpPr/>
          <p:nvPr/>
        </p:nvSpPr>
        <p:spPr>
          <a:xfrm rot="1482578">
            <a:off x="7866248" y="2604522"/>
            <a:ext cx="471488" cy="3456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>
            <a:extLst>
              <a:ext uri="{FF2B5EF4-FFF2-40B4-BE49-F238E27FC236}">
                <a16:creationId xmlns:a16="http://schemas.microsoft.com/office/drawing/2014/main" id="{BCFDEB93-67C2-884F-B496-75FC8A2C97F6}"/>
              </a:ext>
            </a:extLst>
          </p:cNvPr>
          <p:cNvSpPr/>
          <p:nvPr/>
        </p:nvSpPr>
        <p:spPr>
          <a:xfrm rot="20029450">
            <a:off x="7867651" y="3625769"/>
            <a:ext cx="471488" cy="3456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>
            <a:extLst>
              <a:ext uri="{FF2B5EF4-FFF2-40B4-BE49-F238E27FC236}">
                <a16:creationId xmlns:a16="http://schemas.microsoft.com/office/drawing/2014/main" id="{1AFBC0D7-CC0D-0846-8DE3-6347954776BB}"/>
              </a:ext>
            </a:extLst>
          </p:cNvPr>
          <p:cNvSpPr/>
          <p:nvPr/>
        </p:nvSpPr>
        <p:spPr>
          <a:xfrm rot="1482578">
            <a:off x="7866248" y="4198084"/>
            <a:ext cx="471488" cy="3456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>
            <a:extLst>
              <a:ext uri="{FF2B5EF4-FFF2-40B4-BE49-F238E27FC236}">
                <a16:creationId xmlns:a16="http://schemas.microsoft.com/office/drawing/2014/main" id="{657502F7-DD8E-964F-A4F9-4B9D7D6C30FC}"/>
              </a:ext>
            </a:extLst>
          </p:cNvPr>
          <p:cNvSpPr/>
          <p:nvPr/>
        </p:nvSpPr>
        <p:spPr>
          <a:xfrm rot="20029450">
            <a:off x="7867650" y="5219330"/>
            <a:ext cx="471488" cy="3456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>
            <a:extLst>
              <a:ext uri="{FF2B5EF4-FFF2-40B4-BE49-F238E27FC236}">
                <a16:creationId xmlns:a16="http://schemas.microsoft.com/office/drawing/2014/main" id="{72F50C18-A576-9244-B45E-A1CAE0B23750}"/>
              </a:ext>
            </a:extLst>
          </p:cNvPr>
          <p:cNvSpPr/>
          <p:nvPr/>
        </p:nvSpPr>
        <p:spPr>
          <a:xfrm rot="1482578">
            <a:off x="7866247" y="5791645"/>
            <a:ext cx="471488" cy="3456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urved Up Arrow 43">
            <a:extLst>
              <a:ext uri="{FF2B5EF4-FFF2-40B4-BE49-F238E27FC236}">
                <a16:creationId xmlns:a16="http://schemas.microsoft.com/office/drawing/2014/main" id="{852F1D17-58AA-2E41-B412-88804F239C59}"/>
              </a:ext>
            </a:extLst>
          </p:cNvPr>
          <p:cNvSpPr/>
          <p:nvPr/>
        </p:nvSpPr>
        <p:spPr>
          <a:xfrm rot="10800000">
            <a:off x="7021077" y="1026607"/>
            <a:ext cx="1823036" cy="72463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907061A-D34A-554E-A082-3EA55043BFF8}"/>
              </a:ext>
            </a:extLst>
          </p:cNvPr>
          <p:cNvSpPr txBox="1"/>
          <p:nvPr/>
        </p:nvSpPr>
        <p:spPr>
          <a:xfrm>
            <a:off x="7468291" y="1152761"/>
            <a:ext cx="12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Success</a:t>
            </a:r>
          </a:p>
        </p:txBody>
      </p:sp>
      <p:sp>
        <p:nvSpPr>
          <p:cNvPr id="46" name="Curved Left Arrow 45">
            <a:extLst>
              <a:ext uri="{FF2B5EF4-FFF2-40B4-BE49-F238E27FC236}">
                <a16:creationId xmlns:a16="http://schemas.microsoft.com/office/drawing/2014/main" id="{BA772685-3D31-9B41-9BBF-5624B2C8AA25}"/>
              </a:ext>
            </a:extLst>
          </p:cNvPr>
          <p:cNvSpPr/>
          <p:nvPr/>
        </p:nvSpPr>
        <p:spPr>
          <a:xfrm>
            <a:off x="9444038" y="1945939"/>
            <a:ext cx="485775" cy="3973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45C3F2-C17B-5D43-82EA-18DC35D7F09D}"/>
              </a:ext>
            </a:extLst>
          </p:cNvPr>
          <p:cNvSpPr txBox="1"/>
          <p:nvPr/>
        </p:nvSpPr>
        <p:spPr>
          <a:xfrm>
            <a:off x="9953762" y="1942585"/>
            <a:ext cx="1036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Failure</a:t>
            </a:r>
          </a:p>
        </p:txBody>
      </p:sp>
      <p:sp>
        <p:nvSpPr>
          <p:cNvPr id="48" name="Curved Left Arrow 47">
            <a:extLst>
              <a:ext uri="{FF2B5EF4-FFF2-40B4-BE49-F238E27FC236}">
                <a16:creationId xmlns:a16="http://schemas.microsoft.com/office/drawing/2014/main" id="{8C9007FA-ACAD-C044-A43A-2EB3F1BF1E4E}"/>
              </a:ext>
            </a:extLst>
          </p:cNvPr>
          <p:cNvSpPr/>
          <p:nvPr/>
        </p:nvSpPr>
        <p:spPr>
          <a:xfrm>
            <a:off x="9444038" y="2675480"/>
            <a:ext cx="485775" cy="3973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819A79B-2AB1-504E-964B-0A07440A3B12}"/>
              </a:ext>
            </a:extLst>
          </p:cNvPr>
          <p:cNvSpPr txBox="1"/>
          <p:nvPr/>
        </p:nvSpPr>
        <p:spPr>
          <a:xfrm>
            <a:off x="9953762" y="2672126"/>
            <a:ext cx="1036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Failure</a:t>
            </a:r>
          </a:p>
        </p:txBody>
      </p:sp>
      <p:sp>
        <p:nvSpPr>
          <p:cNvPr id="50" name="Curved Left Arrow 49">
            <a:extLst>
              <a:ext uri="{FF2B5EF4-FFF2-40B4-BE49-F238E27FC236}">
                <a16:creationId xmlns:a16="http://schemas.microsoft.com/office/drawing/2014/main" id="{C6622ECF-E707-9E48-B096-0206B4DCBCD3}"/>
              </a:ext>
            </a:extLst>
          </p:cNvPr>
          <p:cNvSpPr/>
          <p:nvPr/>
        </p:nvSpPr>
        <p:spPr>
          <a:xfrm>
            <a:off x="9444038" y="3440570"/>
            <a:ext cx="485775" cy="3973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322EBAE-0C4E-E049-93C1-D2DA7D69948A}"/>
              </a:ext>
            </a:extLst>
          </p:cNvPr>
          <p:cNvSpPr txBox="1"/>
          <p:nvPr/>
        </p:nvSpPr>
        <p:spPr>
          <a:xfrm>
            <a:off x="9953762" y="3437216"/>
            <a:ext cx="1036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Failure</a:t>
            </a:r>
          </a:p>
        </p:txBody>
      </p:sp>
      <p:sp>
        <p:nvSpPr>
          <p:cNvPr id="52" name="Curved Left Arrow 51">
            <a:extLst>
              <a:ext uri="{FF2B5EF4-FFF2-40B4-BE49-F238E27FC236}">
                <a16:creationId xmlns:a16="http://schemas.microsoft.com/office/drawing/2014/main" id="{5F5183D0-1BD7-7E45-866A-74B3710E8F80}"/>
              </a:ext>
            </a:extLst>
          </p:cNvPr>
          <p:cNvSpPr/>
          <p:nvPr/>
        </p:nvSpPr>
        <p:spPr>
          <a:xfrm>
            <a:off x="9444038" y="4192612"/>
            <a:ext cx="485775" cy="3973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8256E5-9F4C-4442-8E35-29951CA173CD}"/>
              </a:ext>
            </a:extLst>
          </p:cNvPr>
          <p:cNvSpPr txBox="1"/>
          <p:nvPr/>
        </p:nvSpPr>
        <p:spPr>
          <a:xfrm>
            <a:off x="9953762" y="4189258"/>
            <a:ext cx="1036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Failure</a:t>
            </a:r>
          </a:p>
        </p:txBody>
      </p:sp>
      <p:sp>
        <p:nvSpPr>
          <p:cNvPr id="54" name="Curved Left Arrow 53">
            <a:extLst>
              <a:ext uri="{FF2B5EF4-FFF2-40B4-BE49-F238E27FC236}">
                <a16:creationId xmlns:a16="http://schemas.microsoft.com/office/drawing/2014/main" id="{A0ED1BFE-192A-E343-8741-31CADE24162F}"/>
              </a:ext>
            </a:extLst>
          </p:cNvPr>
          <p:cNvSpPr/>
          <p:nvPr/>
        </p:nvSpPr>
        <p:spPr>
          <a:xfrm>
            <a:off x="9439597" y="5071404"/>
            <a:ext cx="485775" cy="3973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8AF3F64-8E0E-3C46-8772-BDDE38CEDD76}"/>
              </a:ext>
            </a:extLst>
          </p:cNvPr>
          <p:cNvSpPr txBox="1"/>
          <p:nvPr/>
        </p:nvSpPr>
        <p:spPr>
          <a:xfrm>
            <a:off x="9949321" y="5068050"/>
            <a:ext cx="1036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Failure</a:t>
            </a:r>
          </a:p>
        </p:txBody>
      </p:sp>
      <p:sp>
        <p:nvSpPr>
          <p:cNvPr id="58" name="Curved Left Arrow 57">
            <a:extLst>
              <a:ext uri="{FF2B5EF4-FFF2-40B4-BE49-F238E27FC236}">
                <a16:creationId xmlns:a16="http://schemas.microsoft.com/office/drawing/2014/main" id="{8C5CE630-B553-254C-AEA7-66345C18E050}"/>
              </a:ext>
            </a:extLst>
          </p:cNvPr>
          <p:cNvSpPr/>
          <p:nvPr/>
        </p:nvSpPr>
        <p:spPr>
          <a:xfrm>
            <a:off x="9439597" y="5810985"/>
            <a:ext cx="485775" cy="3973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95F4F69-B32A-0843-BAFA-BF951B3D1B3A}"/>
              </a:ext>
            </a:extLst>
          </p:cNvPr>
          <p:cNvSpPr txBox="1"/>
          <p:nvPr/>
        </p:nvSpPr>
        <p:spPr>
          <a:xfrm>
            <a:off x="9949321" y="5807631"/>
            <a:ext cx="1036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Failure</a:t>
            </a:r>
          </a:p>
        </p:txBody>
      </p:sp>
      <p:sp>
        <p:nvSpPr>
          <p:cNvPr id="60" name="Curved Down Arrow 59">
            <a:extLst>
              <a:ext uri="{FF2B5EF4-FFF2-40B4-BE49-F238E27FC236}">
                <a16:creationId xmlns:a16="http://schemas.microsoft.com/office/drawing/2014/main" id="{6AC9AA36-06A9-7242-B5E8-D965C7DEA099}"/>
              </a:ext>
            </a:extLst>
          </p:cNvPr>
          <p:cNvSpPr/>
          <p:nvPr/>
        </p:nvSpPr>
        <p:spPr>
          <a:xfrm rot="10800000">
            <a:off x="4929187" y="6324686"/>
            <a:ext cx="2171701" cy="3420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6AE4A18-E90C-5743-AC40-58FE61CD5662}"/>
              </a:ext>
            </a:extLst>
          </p:cNvPr>
          <p:cNvSpPr txBox="1"/>
          <p:nvPr/>
        </p:nvSpPr>
        <p:spPr>
          <a:xfrm>
            <a:off x="5544933" y="6208310"/>
            <a:ext cx="110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Success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335CA2-6954-412A-AA9A-39A0CFFE441C}"/>
              </a:ext>
            </a:extLst>
          </p:cNvPr>
          <p:cNvSpPr txBox="1"/>
          <p:nvPr/>
        </p:nvSpPr>
        <p:spPr>
          <a:xfrm>
            <a:off x="9439596" y="1026607"/>
            <a:ext cx="2752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RR (Remote </a:t>
            </a:r>
            <a:r>
              <a:rPr lang="en-US" dirty="0" err="1"/>
              <a:t>Reserver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6625863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784</TotalTime>
  <Words>758</Words>
  <Application>Microsoft Office PowerPoint</Application>
  <PresentationFormat>Widescreen</PresentationFormat>
  <Paragraphs>130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Century Gothic</vt:lpstr>
      <vt:lpstr>Wingdings 3</vt:lpstr>
      <vt:lpstr>Wisp</vt:lpstr>
      <vt:lpstr>Reserver Class(es) for Background Tasks in Ceph</vt:lpstr>
      <vt:lpstr>Problem and Motivation</vt:lpstr>
      <vt:lpstr>Quick Overview of Current System</vt:lpstr>
      <vt:lpstr>Our Solution</vt:lpstr>
      <vt:lpstr>States in Ceph (Backfilling)</vt:lpstr>
      <vt:lpstr>The details – Ceph Current Flow</vt:lpstr>
      <vt:lpstr>AsyncReserver</vt:lpstr>
      <vt:lpstr>Our Solution</vt:lpstr>
      <vt:lpstr>Simulation (in Python)</vt:lpstr>
      <vt:lpstr>Integration with Ceph</vt:lpstr>
      <vt:lpstr>PowerPoint Presentation</vt:lpstr>
      <vt:lpstr>PowerPoint Presentation</vt:lpstr>
      <vt:lpstr>PowerPoint Presentation</vt:lpstr>
      <vt:lpstr>Results – 5 Tasks</vt:lpstr>
      <vt:lpstr>Results – 25 Tasks</vt:lpstr>
      <vt:lpstr>Summary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Reserver Classes for Background Tasks in Ceph</dc:title>
  <dc:creator>SUKANYA VENKATARAMAN</dc:creator>
  <cp:lastModifiedBy>ANKIT JAIN</cp:lastModifiedBy>
  <cp:revision>42</cp:revision>
  <dcterms:created xsi:type="dcterms:W3CDTF">2018-12-19T21:06:22Z</dcterms:created>
  <dcterms:modified xsi:type="dcterms:W3CDTF">2018-12-20T18:10:50Z</dcterms:modified>
</cp:coreProperties>
</file>