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Raleway"/>
      <p:regular r:id="rId22"/>
      <p:bold r:id="rId23"/>
      <p:italic r:id="rId24"/>
      <p:boldItalic r:id="rId25"/>
    </p:embeddedFont>
    <p:embeddedFont>
      <p:font typeface="Lato"/>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Raleway-regular.fntdata"/><Relationship Id="rId21" Type="http://schemas.openxmlformats.org/officeDocument/2006/relationships/slide" Target="slides/slide17.xml"/><Relationship Id="rId24" Type="http://schemas.openxmlformats.org/officeDocument/2006/relationships/font" Target="fonts/Raleway-italic.fntdata"/><Relationship Id="rId23" Type="http://schemas.openxmlformats.org/officeDocument/2006/relationships/font" Target="fonts/Raleway-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Lato-regular.fntdata"/><Relationship Id="rId25" Type="http://schemas.openxmlformats.org/officeDocument/2006/relationships/font" Target="fonts/Raleway-boldItalic.fntdata"/><Relationship Id="rId28" Type="http://schemas.openxmlformats.org/officeDocument/2006/relationships/font" Target="fonts/Lato-italic.fntdata"/><Relationship Id="rId27" Type="http://schemas.openxmlformats.org/officeDocument/2006/relationships/font" Target="fonts/Lato-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Lato-boldItalic.fnt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4aae8ea7d6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4aae8ea7d6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Clr>
                <a:schemeClr val="accent1"/>
              </a:buClr>
              <a:buSzPts val="1300"/>
              <a:buFont typeface="Lato"/>
              <a:buChar char="●"/>
            </a:pPr>
            <a:r>
              <a:rPr lang="en" sz="1300">
                <a:solidFill>
                  <a:schemeClr val="accent1"/>
                </a:solidFill>
                <a:latin typeface="Lato"/>
                <a:ea typeface="Lato"/>
                <a:cs typeface="Lato"/>
                <a:sym typeface="Lato"/>
              </a:rPr>
              <a:t>The darker the box, the faster the data rate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4aae8ea7d6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4aae8ea7d6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4aae8ea7d6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4aae8ea7d6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Rados bench … -b 4KB 10s write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4aae8ea7d6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4aae8ea7d6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Rados bench … -b 4KB 10s write</a:t>
            </a:r>
            <a:endParaRPr/>
          </a:p>
          <a:p>
            <a:pPr indent="0" lvl="0" marL="0" rtl="0" algn="l">
              <a:spcBef>
                <a:spcPts val="0"/>
              </a:spcBef>
              <a:spcAft>
                <a:spcPts val="0"/>
              </a:spcAft>
              <a:buNone/>
            </a:pPr>
            <a:r>
              <a:t/>
            </a:r>
            <a:endParaRPr/>
          </a:p>
          <a:p>
            <a:pPr indent="0" lvl="0" marL="0" rtl="0" algn="l">
              <a:spcBef>
                <a:spcPts val="0"/>
              </a:spcBef>
              <a:spcAft>
                <a:spcPts val="0"/>
              </a:spcAft>
              <a:buClr>
                <a:srgbClr val="000000"/>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4aae8ea7d6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4aae8ea7d6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Rados put …</a:t>
            </a:r>
            <a:endParaRPr/>
          </a:p>
          <a:p>
            <a:pPr indent="0" lvl="0" marL="0" rtl="0" algn="l">
              <a:spcBef>
                <a:spcPts val="0"/>
              </a:spcBef>
              <a:spcAft>
                <a:spcPts val="0"/>
              </a:spcAft>
              <a:buNone/>
            </a:pPr>
            <a:r>
              <a:rPr lang="en"/>
              <a:t>Replication factor 3-&gt;5</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4aae8ea7d6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4aae8ea7d6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4aae8ea7d6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4aae8ea7d6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Osd mark out</a:t>
            </a:r>
            <a:endParaRPr/>
          </a:p>
          <a:p>
            <a:pPr indent="0" lvl="0" marL="0" rtl="0" algn="l">
              <a:spcBef>
                <a:spcPts val="0"/>
              </a:spcBef>
              <a:spcAft>
                <a:spcPts val="0"/>
              </a:spcAft>
              <a:buNone/>
            </a:pPr>
            <a:r>
              <a:rPr lang="en"/>
              <a:t>Mark in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4aae8ea7d6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4aae8ea7d6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4aae8ea7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4aae8ea7d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4aa2808987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4aa2808987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why do we need to implement this visualization? </a:t>
            </a:r>
            <a:endParaRPr/>
          </a:p>
          <a:p>
            <a:pPr indent="0" lvl="0" marL="0" rtl="0" algn="l">
              <a:spcBef>
                <a:spcPts val="0"/>
              </a:spcBef>
              <a:spcAft>
                <a:spcPts val="0"/>
              </a:spcAft>
              <a:buNone/>
            </a:pPr>
            <a:r>
              <a:rPr lang="en"/>
              <a:t>currently Ceph does not … every metrics …</a:t>
            </a:r>
            <a:endParaRPr/>
          </a:p>
          <a:p>
            <a:pPr indent="0" lvl="0" marL="0" rtl="0" algn="l">
              <a:spcBef>
                <a:spcPts val="0"/>
              </a:spcBef>
              <a:spcAft>
                <a:spcPts val="0"/>
              </a:spcAft>
              <a:buNone/>
            </a:pPr>
            <a:r>
              <a:rPr lang="en"/>
              <a:t>And there is only one … that is …</a:t>
            </a:r>
            <a:endParaRPr/>
          </a:p>
          <a:p>
            <a:pPr indent="0" lvl="0" marL="0" rtl="0" algn="l">
              <a:spcBef>
                <a:spcPts val="0"/>
              </a:spcBef>
              <a:spcAft>
                <a:spcPts val="0"/>
              </a:spcAft>
              <a:buNone/>
            </a:pPr>
            <a:r>
              <a:rPr lang="en"/>
              <a:t>However, this metric is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4aae8ea7d6_0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4aae8ea7d6_0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is an overview of our implementation. First we built a dataflow tracker, which collects the traffic between OSDs and posts them to a server. The server in turns parses related information and communicates with the visualization client through websocket. The visualization is then generated by client’s browser with D3.js library..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4aa973f0e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4aa973f0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current approach for tracking OSD data communication is through TCP sockets. First we gather </a:t>
            </a:r>
            <a:r>
              <a:rPr lang="en"/>
              <a:t>relevant</a:t>
            </a:r>
            <a:r>
              <a:rPr lang="en"/>
              <a:t> OSD configurations such as its host IPs and ports through Ceph’s JSON dump files. This is an expensive command that takes around 0.5 seconds to finish even though there’s no network delays. Therefore, we split the workload by performing the command on ... to ensure that we have up-to-dated view of the cluster topology. </a:t>
            </a:r>
            <a:endParaRPr/>
          </a:p>
          <a:p>
            <a:pPr indent="0" lvl="0" marL="0" rtl="0" algn="l">
              <a:spcBef>
                <a:spcPts val="0"/>
              </a:spcBef>
              <a:spcAft>
                <a:spcPts val="0"/>
              </a:spcAft>
              <a:buNone/>
            </a:pPr>
            <a:r>
              <a:rPr lang="en"/>
              <a:t>Then we use the tcpdump tool to … Each OSD opens 4 ports in total, and the last three are in the cluster network. Since we are only interested in the packages that are sent or received from the data replication port, so we filter out messages from heartbeat.</a:t>
            </a:r>
            <a:endParaRPr/>
          </a:p>
          <a:p>
            <a:pPr indent="0" lvl="0" marL="0" rtl="0" algn="l">
              <a:spcBef>
                <a:spcPts val="0"/>
              </a:spcBef>
              <a:spcAft>
                <a:spcPts val="0"/>
              </a:spcAft>
              <a:buNone/>
            </a:pPr>
            <a:r>
              <a:rPr lang="en"/>
              <a:t>After all the information is collect, we calculate the … a</a:t>
            </a:r>
            <a:r>
              <a:rPr lang="en"/>
              <a:t>nd report to the visualization server.</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4aae8ea7d6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4aae8ea7d6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There’s an alternative approach we considered during our development, that is, to add the tracking info as a metric ….</a:t>
            </a:r>
            <a:endParaRPr/>
          </a:p>
          <a:p>
            <a:pPr indent="0" lvl="0" marL="0" rtl="0" algn="l">
              <a:spcBef>
                <a:spcPts val="0"/>
              </a:spcBef>
              <a:spcAft>
                <a:spcPts val="0"/>
              </a:spcAft>
              <a:buNone/>
            </a:pPr>
            <a:r>
              <a:rPr lang="en"/>
              <a:t>This approach is slightly more accurate, since it report the actual data size instead of package payload size, however, the size of ceph header is only a few bytes and </a:t>
            </a:r>
            <a:r>
              <a:rPr lang="en"/>
              <a:t>negligible</a:t>
            </a:r>
            <a:r>
              <a:rPr lang="en"/>
              <a:t> when comparing to the actual data size. </a:t>
            </a:r>
            <a:endParaRPr/>
          </a:p>
          <a:p>
            <a:pPr indent="0" lvl="0" marL="0" rtl="0" algn="l">
              <a:spcBef>
                <a:spcPts val="0"/>
              </a:spcBef>
              <a:spcAft>
                <a:spcPts val="0"/>
              </a:spcAft>
              <a:buNone/>
            </a:pPr>
            <a:r>
              <a:rPr lang="en"/>
              <a:t>Another difference is that it does not track other packages, such as </a:t>
            </a:r>
            <a:r>
              <a:rPr lang="en"/>
              <a:t>...</a:t>
            </a:r>
            <a:r>
              <a:rPr lang="en"/>
              <a:t>. This is useful when we only want to see the actual data, but not so if we want to show the full OSD behaviors. </a:t>
            </a:r>
            <a:endParaRPr/>
          </a:p>
          <a:p>
            <a:pPr indent="0" lvl="0" marL="0" rtl="0" algn="l">
              <a:spcBef>
                <a:spcPts val="0"/>
              </a:spcBef>
              <a:spcAft>
                <a:spcPts val="0"/>
              </a:spcAft>
              <a:buNone/>
            </a:pPr>
            <a:r>
              <a:rPr lang="en"/>
              <a:t>Also, we need to use a hacky way to store the tracking information as a histogram, where the horizontal axis represent… and …. This approach does not scale since the histogram bincount is predefined.</a:t>
            </a:r>
            <a:endParaRPr/>
          </a:p>
          <a:p>
            <a:pPr indent="0" lvl="0" marL="0" rtl="0" algn="l">
              <a:spcBef>
                <a:spcPts val="0"/>
              </a:spcBef>
              <a:spcAft>
                <a:spcPts val="0"/>
              </a:spcAft>
              <a:buNone/>
            </a:pPr>
            <a:r>
              <a:rPr lang="en"/>
              <a:t>Finally, this is expensive to query and is not as responsive as we would like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4aa973f0e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4aa973f0e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the dataflow tracker collecting the data, it need to post them to the web server. There are three main types of data post.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4aae8ea7d6_1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4aae8ea7d6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4aae8ea7d6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4aae8ea7d6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4200"/>
              <a:buNone/>
              <a:defRPr sz="4200">
                <a:solidFill>
                  <a:schemeClr val="dk2"/>
                </a:solidFill>
              </a:defRPr>
            </a:lvl1pPr>
            <a:lvl2pPr lvl="1">
              <a:spcBef>
                <a:spcPts val="0"/>
              </a:spcBef>
              <a:spcAft>
                <a:spcPts val="0"/>
              </a:spcAft>
              <a:buClr>
                <a:schemeClr val="dk2"/>
              </a:buClr>
              <a:buSzPts val="4200"/>
              <a:buNone/>
              <a:defRPr sz="4200">
                <a:solidFill>
                  <a:schemeClr val="dk2"/>
                </a:solidFill>
              </a:defRPr>
            </a:lvl2pPr>
            <a:lvl3pPr lvl="2">
              <a:spcBef>
                <a:spcPts val="0"/>
              </a:spcBef>
              <a:spcAft>
                <a:spcPts val="0"/>
              </a:spcAft>
              <a:buClr>
                <a:schemeClr val="dk2"/>
              </a:buClr>
              <a:buSzPts val="4200"/>
              <a:buNone/>
              <a:defRPr sz="4200">
                <a:solidFill>
                  <a:schemeClr val="dk2"/>
                </a:solidFill>
              </a:defRPr>
            </a:lvl3pPr>
            <a:lvl4pPr lvl="3">
              <a:spcBef>
                <a:spcPts val="0"/>
              </a:spcBef>
              <a:spcAft>
                <a:spcPts val="0"/>
              </a:spcAft>
              <a:buClr>
                <a:schemeClr val="dk2"/>
              </a:buClr>
              <a:buSzPts val="4200"/>
              <a:buNone/>
              <a:defRPr sz="4200">
                <a:solidFill>
                  <a:schemeClr val="dk2"/>
                </a:solidFill>
              </a:defRPr>
            </a:lvl4pPr>
            <a:lvl5pPr lvl="4">
              <a:spcBef>
                <a:spcPts val="0"/>
              </a:spcBef>
              <a:spcAft>
                <a:spcPts val="0"/>
              </a:spcAft>
              <a:buClr>
                <a:schemeClr val="dk2"/>
              </a:buClr>
              <a:buSzPts val="4200"/>
              <a:buNone/>
              <a:defRPr sz="4200">
                <a:solidFill>
                  <a:schemeClr val="dk2"/>
                </a:solidFill>
              </a:defRPr>
            </a:lvl5pPr>
            <a:lvl6pPr lvl="5">
              <a:spcBef>
                <a:spcPts val="0"/>
              </a:spcBef>
              <a:spcAft>
                <a:spcPts val="0"/>
              </a:spcAft>
              <a:buClr>
                <a:schemeClr val="dk2"/>
              </a:buClr>
              <a:buSzPts val="4200"/>
              <a:buNone/>
              <a:defRPr sz="4200">
                <a:solidFill>
                  <a:schemeClr val="dk2"/>
                </a:solidFill>
              </a:defRPr>
            </a:lvl6pPr>
            <a:lvl7pPr lvl="6">
              <a:spcBef>
                <a:spcPts val="0"/>
              </a:spcBef>
              <a:spcAft>
                <a:spcPts val="0"/>
              </a:spcAft>
              <a:buClr>
                <a:schemeClr val="dk2"/>
              </a:buClr>
              <a:buSzPts val="4200"/>
              <a:buNone/>
              <a:defRPr sz="4200">
                <a:solidFill>
                  <a:schemeClr val="dk2"/>
                </a:solidFill>
              </a:defRPr>
            </a:lvl7pPr>
            <a:lvl8pPr lvl="7">
              <a:spcBef>
                <a:spcPts val="0"/>
              </a:spcBef>
              <a:spcAft>
                <a:spcPts val="0"/>
              </a:spcAft>
              <a:buClr>
                <a:schemeClr val="dk2"/>
              </a:buClr>
              <a:buSzPts val="4200"/>
              <a:buNone/>
              <a:defRPr sz="4200">
                <a:solidFill>
                  <a:schemeClr val="dk2"/>
                </a:solidFill>
              </a:defRPr>
            </a:lvl8pPr>
            <a:lvl9pPr lvl="8">
              <a:spcBef>
                <a:spcPts val="0"/>
              </a:spcBef>
              <a:spcAft>
                <a:spcPts val="0"/>
              </a:spcAft>
              <a:buClr>
                <a:schemeClr val="dk2"/>
              </a:buClr>
              <a:buSzPts val="4200"/>
              <a:buNone/>
              <a:defRPr sz="4200">
                <a:solidFill>
                  <a:schemeClr val="dk2"/>
                </a:solidFill>
              </a:defRPr>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1600"/>
              </a:spcBef>
              <a:spcAft>
                <a:spcPts val="0"/>
              </a:spcAft>
              <a:buClr>
                <a:schemeClr val="lt1"/>
              </a:buClr>
              <a:buSzPts val="1100"/>
              <a:buChar char="○"/>
              <a:defRPr>
                <a:solidFill>
                  <a:schemeClr val="lt1"/>
                </a:solidFill>
              </a:defRPr>
            </a:lvl2pPr>
            <a:lvl3pPr indent="-298450" lvl="2" marL="1371600">
              <a:spcBef>
                <a:spcPts val="1600"/>
              </a:spcBef>
              <a:spcAft>
                <a:spcPts val="0"/>
              </a:spcAft>
              <a:buClr>
                <a:schemeClr val="lt1"/>
              </a:buClr>
              <a:buSzPts val="1100"/>
              <a:buChar char="■"/>
              <a:defRPr>
                <a:solidFill>
                  <a:schemeClr val="lt1"/>
                </a:solidFill>
              </a:defRPr>
            </a:lvl3pPr>
            <a:lvl4pPr indent="-298450" lvl="3" marL="1828800">
              <a:spcBef>
                <a:spcPts val="1600"/>
              </a:spcBef>
              <a:spcAft>
                <a:spcPts val="0"/>
              </a:spcAft>
              <a:buClr>
                <a:schemeClr val="lt1"/>
              </a:buClr>
              <a:buSzPts val="1100"/>
              <a:buChar char="●"/>
              <a:defRPr>
                <a:solidFill>
                  <a:schemeClr val="lt1"/>
                </a:solidFill>
              </a:defRPr>
            </a:lvl4pPr>
            <a:lvl5pPr indent="-298450" lvl="4" marL="2286000">
              <a:spcBef>
                <a:spcPts val="1600"/>
              </a:spcBef>
              <a:spcAft>
                <a:spcPts val="0"/>
              </a:spcAft>
              <a:buClr>
                <a:schemeClr val="lt1"/>
              </a:buClr>
              <a:buSzPts val="1100"/>
              <a:buChar char="○"/>
              <a:defRPr>
                <a:solidFill>
                  <a:schemeClr val="lt1"/>
                </a:solidFill>
              </a:defRPr>
            </a:lvl5pPr>
            <a:lvl6pPr indent="-298450" lvl="5" marL="2743200">
              <a:spcBef>
                <a:spcPts val="1600"/>
              </a:spcBef>
              <a:spcAft>
                <a:spcPts val="0"/>
              </a:spcAft>
              <a:buClr>
                <a:schemeClr val="lt1"/>
              </a:buClr>
              <a:buSzPts val="1100"/>
              <a:buChar char="■"/>
              <a:defRPr>
                <a:solidFill>
                  <a:schemeClr val="lt1"/>
                </a:solidFill>
              </a:defRPr>
            </a:lvl6pPr>
            <a:lvl7pPr indent="-298450" lvl="6" marL="3200400">
              <a:spcBef>
                <a:spcPts val="1600"/>
              </a:spcBef>
              <a:spcAft>
                <a:spcPts val="0"/>
              </a:spcAft>
              <a:buClr>
                <a:schemeClr val="lt1"/>
              </a:buClr>
              <a:buSzPts val="1100"/>
              <a:buChar char="●"/>
              <a:defRPr>
                <a:solidFill>
                  <a:schemeClr val="lt1"/>
                </a:solidFill>
              </a:defRPr>
            </a:lvl7pPr>
            <a:lvl8pPr indent="-298450" lvl="7" marL="3657600">
              <a:spcBef>
                <a:spcPts val="1600"/>
              </a:spcBef>
              <a:spcAft>
                <a:spcPts val="0"/>
              </a:spcAft>
              <a:buClr>
                <a:schemeClr val="lt1"/>
              </a:buClr>
              <a:buSzPts val="1100"/>
              <a:buChar char="○"/>
              <a:defRPr>
                <a:solidFill>
                  <a:schemeClr val="lt1"/>
                </a:solidFill>
              </a:defRPr>
            </a:lvl8pPr>
            <a:lvl9pPr indent="-298450" lvl="8" marL="4114800">
              <a:spcBef>
                <a:spcPts val="1600"/>
              </a:spcBef>
              <a:spcAft>
                <a:spcPts val="160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lstStyle>
            <a:lvl1pPr lvl="0">
              <a:spcBef>
                <a:spcPts val="0"/>
              </a:spcBef>
              <a:spcAft>
                <a:spcPts val="0"/>
              </a:spcAft>
              <a:buClr>
                <a:schemeClr val="dk2"/>
              </a:buClr>
              <a:buSzPts val="2600"/>
              <a:buNone/>
              <a:defRPr sz="2600">
                <a:solidFill>
                  <a:schemeClr val="dk2"/>
                </a:solidFill>
              </a:defRPr>
            </a:lvl1pPr>
            <a:lvl2pPr lvl="1">
              <a:spcBef>
                <a:spcPts val="0"/>
              </a:spcBef>
              <a:spcAft>
                <a:spcPts val="0"/>
              </a:spcAft>
              <a:buClr>
                <a:schemeClr val="dk2"/>
              </a:buClr>
              <a:buSzPts val="2600"/>
              <a:buNone/>
              <a:defRPr sz="2600">
                <a:solidFill>
                  <a:schemeClr val="dk2"/>
                </a:solidFill>
              </a:defRPr>
            </a:lvl2pPr>
            <a:lvl3pPr lvl="2">
              <a:spcBef>
                <a:spcPts val="0"/>
              </a:spcBef>
              <a:spcAft>
                <a:spcPts val="0"/>
              </a:spcAft>
              <a:buClr>
                <a:schemeClr val="dk2"/>
              </a:buClr>
              <a:buSzPts val="2600"/>
              <a:buNone/>
              <a:defRPr sz="2600">
                <a:solidFill>
                  <a:schemeClr val="dk2"/>
                </a:solidFill>
              </a:defRPr>
            </a:lvl3pPr>
            <a:lvl4pPr lvl="3">
              <a:spcBef>
                <a:spcPts val="0"/>
              </a:spcBef>
              <a:spcAft>
                <a:spcPts val="0"/>
              </a:spcAft>
              <a:buClr>
                <a:schemeClr val="dk2"/>
              </a:buClr>
              <a:buSzPts val="2600"/>
              <a:buNone/>
              <a:defRPr sz="2600">
                <a:solidFill>
                  <a:schemeClr val="dk2"/>
                </a:solidFill>
              </a:defRPr>
            </a:lvl4pPr>
            <a:lvl5pPr lvl="4">
              <a:spcBef>
                <a:spcPts val="0"/>
              </a:spcBef>
              <a:spcAft>
                <a:spcPts val="0"/>
              </a:spcAft>
              <a:buClr>
                <a:schemeClr val="dk2"/>
              </a:buClr>
              <a:buSzPts val="2600"/>
              <a:buNone/>
              <a:defRPr sz="2600">
                <a:solidFill>
                  <a:schemeClr val="dk2"/>
                </a:solidFill>
              </a:defRPr>
            </a:lvl5pPr>
            <a:lvl6pPr lvl="5">
              <a:spcBef>
                <a:spcPts val="0"/>
              </a:spcBef>
              <a:spcAft>
                <a:spcPts val="0"/>
              </a:spcAft>
              <a:buClr>
                <a:schemeClr val="dk2"/>
              </a:buClr>
              <a:buSzPts val="2600"/>
              <a:buNone/>
              <a:defRPr sz="2600">
                <a:solidFill>
                  <a:schemeClr val="dk2"/>
                </a:solidFill>
              </a:defRPr>
            </a:lvl6pPr>
            <a:lvl7pPr lvl="6">
              <a:spcBef>
                <a:spcPts val="0"/>
              </a:spcBef>
              <a:spcAft>
                <a:spcPts val="0"/>
              </a:spcAft>
              <a:buClr>
                <a:schemeClr val="dk2"/>
              </a:buClr>
              <a:buSzPts val="2600"/>
              <a:buNone/>
              <a:defRPr sz="2600">
                <a:solidFill>
                  <a:schemeClr val="dk2"/>
                </a:solidFill>
              </a:defRPr>
            </a:lvl7pPr>
            <a:lvl8pPr lvl="7">
              <a:spcBef>
                <a:spcPts val="0"/>
              </a:spcBef>
              <a:spcAft>
                <a:spcPts val="0"/>
              </a:spcAft>
              <a:buClr>
                <a:schemeClr val="dk2"/>
              </a:buClr>
              <a:buSzPts val="2600"/>
              <a:buNone/>
              <a:defRPr sz="2600">
                <a:solidFill>
                  <a:schemeClr val="dk2"/>
                </a:solidFill>
              </a:defRPr>
            </a:lvl8pPr>
            <a:lvl9pPr lvl="8">
              <a:spcBef>
                <a:spcPts val="0"/>
              </a:spcBef>
              <a:spcAft>
                <a:spcPts val="0"/>
              </a:spcAft>
              <a:buClr>
                <a:schemeClr val="dk2"/>
              </a:buClr>
              <a:buSzPts val="2600"/>
              <a:buNone/>
              <a:defRPr sz="2600">
                <a:solidFill>
                  <a:schemeClr val="dk2"/>
                </a:solidFill>
              </a:defRPr>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SzPts val="2800"/>
              <a:buFont typeface="Raleway"/>
              <a:buNone/>
              <a:defRPr b="1" sz="2800">
                <a:latin typeface="Raleway"/>
                <a:ea typeface="Raleway"/>
                <a:cs typeface="Raleway"/>
                <a:sym typeface="Raleway"/>
              </a:defRPr>
            </a:lvl1pPr>
            <a:lvl2pPr lvl="1">
              <a:spcBef>
                <a:spcPts val="0"/>
              </a:spcBef>
              <a:spcAft>
                <a:spcPts val="0"/>
              </a:spcAft>
              <a:buSzPts val="2800"/>
              <a:buFont typeface="Raleway"/>
              <a:buNone/>
              <a:defRPr b="1" sz="2800">
                <a:latin typeface="Raleway"/>
                <a:ea typeface="Raleway"/>
                <a:cs typeface="Raleway"/>
                <a:sym typeface="Raleway"/>
              </a:defRPr>
            </a:lvl2pPr>
            <a:lvl3pPr lvl="2">
              <a:spcBef>
                <a:spcPts val="0"/>
              </a:spcBef>
              <a:spcAft>
                <a:spcPts val="0"/>
              </a:spcAft>
              <a:buSzPts val="2800"/>
              <a:buFont typeface="Raleway"/>
              <a:buNone/>
              <a:defRPr b="1" sz="2800">
                <a:latin typeface="Raleway"/>
                <a:ea typeface="Raleway"/>
                <a:cs typeface="Raleway"/>
                <a:sym typeface="Raleway"/>
              </a:defRPr>
            </a:lvl3pPr>
            <a:lvl4pPr lvl="3">
              <a:spcBef>
                <a:spcPts val="0"/>
              </a:spcBef>
              <a:spcAft>
                <a:spcPts val="0"/>
              </a:spcAft>
              <a:buSzPts val="2800"/>
              <a:buFont typeface="Raleway"/>
              <a:buNone/>
              <a:defRPr b="1" sz="2800">
                <a:latin typeface="Raleway"/>
                <a:ea typeface="Raleway"/>
                <a:cs typeface="Raleway"/>
                <a:sym typeface="Raleway"/>
              </a:defRPr>
            </a:lvl4pPr>
            <a:lvl5pPr lvl="4">
              <a:spcBef>
                <a:spcPts val="0"/>
              </a:spcBef>
              <a:spcAft>
                <a:spcPts val="0"/>
              </a:spcAft>
              <a:buSzPts val="2800"/>
              <a:buFont typeface="Raleway"/>
              <a:buNone/>
              <a:defRPr b="1" sz="2800">
                <a:latin typeface="Raleway"/>
                <a:ea typeface="Raleway"/>
                <a:cs typeface="Raleway"/>
                <a:sym typeface="Raleway"/>
              </a:defRPr>
            </a:lvl5pPr>
            <a:lvl6pPr lvl="5">
              <a:spcBef>
                <a:spcPts val="0"/>
              </a:spcBef>
              <a:spcAft>
                <a:spcPts val="0"/>
              </a:spcAft>
              <a:buSzPts val="2800"/>
              <a:buFont typeface="Raleway"/>
              <a:buNone/>
              <a:defRPr b="1" sz="2800">
                <a:latin typeface="Raleway"/>
                <a:ea typeface="Raleway"/>
                <a:cs typeface="Raleway"/>
                <a:sym typeface="Raleway"/>
              </a:defRPr>
            </a:lvl6pPr>
            <a:lvl7pPr lvl="6">
              <a:spcBef>
                <a:spcPts val="0"/>
              </a:spcBef>
              <a:spcAft>
                <a:spcPts val="0"/>
              </a:spcAft>
              <a:buSzPts val="2800"/>
              <a:buFont typeface="Raleway"/>
              <a:buNone/>
              <a:defRPr b="1" sz="2800">
                <a:latin typeface="Raleway"/>
                <a:ea typeface="Raleway"/>
                <a:cs typeface="Raleway"/>
                <a:sym typeface="Raleway"/>
              </a:defRPr>
            </a:lvl7pPr>
            <a:lvl8pPr lvl="7">
              <a:spcBef>
                <a:spcPts val="0"/>
              </a:spcBef>
              <a:spcAft>
                <a:spcPts val="0"/>
              </a:spcAft>
              <a:buSzPts val="2800"/>
              <a:buFont typeface="Raleway"/>
              <a:buNone/>
              <a:defRPr b="1" sz="2800">
                <a:latin typeface="Raleway"/>
                <a:ea typeface="Raleway"/>
                <a:cs typeface="Raleway"/>
                <a:sym typeface="Raleway"/>
              </a:defRPr>
            </a:lvl8pPr>
            <a:lvl9pPr lvl="8">
              <a:spcBef>
                <a:spcPts val="0"/>
              </a:spcBef>
              <a:spcAft>
                <a:spcPts val="0"/>
              </a:spcAft>
              <a:buSzPts val="2800"/>
              <a:buFont typeface="Raleway"/>
              <a:buNone/>
              <a:defRPr b="1" sz="2800">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drive.google.com/file/d/1WxGsrjwx0kPRoU7naVzEL2A5s3bFvWwG/view" TargetMode="Externa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drive.google.com/file/d/1aXeJGacEQUMUnAnTz31kXWG-ob7A8p6g/view" TargetMode="External"/><Relationship Id="rId4"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drive.google.com/file/d/1Qix5NVV7YDZWJ25w5mncdKiTAZid1SEy/view" TargetMode="External"/><Relationship Id="rId4"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drive.google.com/file/d/12Lk0ogqDDYaVktoUwwD0pyoKDC-KDCov/view" TargetMode="Externa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drive.google.com/file/d/1W1HTGudnvirCBEHPxGeSlwnSlIKztMOE/view" TargetMode="External"/><Relationship Id="rId4" Type="http://schemas.openxmlformats.org/officeDocument/2006/relationships/image" Target="../media/image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9450" y="1322450"/>
            <a:ext cx="7688100" cy="166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Movement Visualization</a:t>
            </a:r>
            <a:endParaRPr/>
          </a:p>
        </p:txBody>
      </p:sp>
      <p:sp>
        <p:nvSpPr>
          <p:cNvPr id="87" name="Google Shape;87;p13"/>
          <p:cNvSpPr txBox="1"/>
          <p:nvPr>
            <p:ph idx="1" type="subTitle"/>
          </p:nvPr>
        </p:nvSpPr>
        <p:spPr>
          <a:xfrm>
            <a:off x="729627" y="3172900"/>
            <a:ext cx="7688100" cy="54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Yunang Chen, Wolong Yuan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2"/>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Visualization</a:t>
            </a:r>
            <a:endParaRPr/>
          </a:p>
        </p:txBody>
      </p:sp>
      <p:sp>
        <p:nvSpPr>
          <p:cNvPr id="146" name="Google Shape;146;p22"/>
          <p:cNvSpPr txBox="1"/>
          <p:nvPr>
            <p:ph idx="1" type="body"/>
          </p:nvPr>
        </p:nvSpPr>
        <p:spPr>
          <a:xfrm>
            <a:off x="729450" y="2078875"/>
            <a:ext cx="4813500" cy="1271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Implemented with D3.js</a:t>
            </a:r>
            <a:endParaRPr sz="1400"/>
          </a:p>
          <a:p>
            <a:pPr indent="-317500" lvl="0" marL="457200" rtl="0" algn="l">
              <a:spcBef>
                <a:spcPts val="0"/>
              </a:spcBef>
              <a:spcAft>
                <a:spcPts val="0"/>
              </a:spcAft>
              <a:buSzPts val="1400"/>
              <a:buChar char="●"/>
            </a:pPr>
            <a:r>
              <a:rPr lang="en" sz="1400"/>
              <a:t>Data is provided by server through websocket</a:t>
            </a:r>
            <a:endParaRPr sz="1400"/>
          </a:p>
          <a:p>
            <a:pPr indent="-317500" lvl="0" marL="457200" rtl="0" algn="l">
              <a:spcBef>
                <a:spcPts val="0"/>
              </a:spcBef>
              <a:spcAft>
                <a:spcPts val="0"/>
              </a:spcAft>
              <a:buSzPts val="1400"/>
              <a:buChar char="●"/>
            </a:pPr>
            <a:r>
              <a:rPr lang="en" sz="1400"/>
              <a:t>Use flowing rectangle box to represent the data flow</a:t>
            </a:r>
            <a:endParaRPr sz="1400"/>
          </a:p>
          <a:p>
            <a:pPr indent="-317500" lvl="0" marL="457200" rtl="0" algn="l">
              <a:spcBef>
                <a:spcPts val="0"/>
              </a:spcBef>
              <a:spcAft>
                <a:spcPts val="0"/>
              </a:spcAft>
              <a:buSzPts val="1400"/>
              <a:buChar char="●"/>
            </a:pPr>
            <a:r>
              <a:rPr lang="en" sz="1400"/>
              <a:t>The color of box illustrates the data rate</a:t>
            </a:r>
            <a:endParaRPr sz="1400"/>
          </a:p>
        </p:txBody>
      </p:sp>
      <p:grpSp>
        <p:nvGrpSpPr>
          <p:cNvPr id="147" name="Google Shape;147;p22"/>
          <p:cNvGrpSpPr/>
          <p:nvPr/>
        </p:nvGrpSpPr>
        <p:grpSpPr>
          <a:xfrm>
            <a:off x="1197600" y="3350575"/>
            <a:ext cx="2858700" cy="870900"/>
            <a:chOff x="5789000" y="2920125"/>
            <a:chExt cx="2858700" cy="870900"/>
          </a:xfrm>
        </p:grpSpPr>
        <p:sp>
          <p:nvSpPr>
            <p:cNvPr id="148" name="Google Shape;148;p22"/>
            <p:cNvSpPr txBox="1"/>
            <p:nvPr/>
          </p:nvSpPr>
          <p:spPr>
            <a:xfrm>
              <a:off x="5789000" y="2920125"/>
              <a:ext cx="2858700" cy="870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16 MB/s: </a:t>
              </a:r>
              <a:endParaRPr/>
            </a:p>
            <a:p>
              <a:pPr indent="0" lvl="0" marL="0" rtl="0" algn="l">
                <a:lnSpc>
                  <a:spcPct val="115000"/>
                </a:lnSpc>
                <a:spcBef>
                  <a:spcPts val="0"/>
                </a:spcBef>
                <a:spcAft>
                  <a:spcPts val="0"/>
                </a:spcAft>
                <a:buNone/>
              </a:pPr>
              <a:r>
                <a:rPr lang="en"/>
                <a:t>8 MB/s: </a:t>
              </a:r>
              <a:endParaRPr/>
            </a:p>
            <a:p>
              <a:pPr indent="0" lvl="0" marL="0" rtl="0" algn="l">
                <a:lnSpc>
                  <a:spcPct val="115000"/>
                </a:lnSpc>
                <a:spcBef>
                  <a:spcPts val="0"/>
                </a:spcBef>
                <a:spcAft>
                  <a:spcPts val="0"/>
                </a:spcAft>
                <a:buNone/>
              </a:pPr>
              <a:r>
                <a:rPr lang="en"/>
                <a:t>0 MB/s:   </a:t>
              </a:r>
              <a:endParaRPr/>
            </a:p>
          </p:txBody>
        </p:sp>
        <p:sp>
          <p:nvSpPr>
            <p:cNvPr id="149" name="Google Shape;149;p22"/>
            <p:cNvSpPr/>
            <p:nvPr/>
          </p:nvSpPr>
          <p:spPr>
            <a:xfrm>
              <a:off x="6731625" y="3027525"/>
              <a:ext cx="707100" cy="174300"/>
            </a:xfrm>
            <a:prstGeom prst="rect">
              <a:avLst/>
            </a:prstGeom>
            <a:solidFill>
              <a:srgbClr val="000000">
                <a:alpha val="8510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22"/>
            <p:cNvSpPr/>
            <p:nvPr/>
          </p:nvSpPr>
          <p:spPr>
            <a:xfrm>
              <a:off x="6731625" y="3509325"/>
              <a:ext cx="707100" cy="174300"/>
            </a:xfrm>
            <a:prstGeom prst="rect">
              <a:avLst/>
            </a:prstGeom>
            <a:solidFill>
              <a:srgbClr val="000000">
                <a:alpha val="118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1" name="Google Shape;151;p22"/>
          <p:cNvSpPr/>
          <p:nvPr/>
        </p:nvSpPr>
        <p:spPr>
          <a:xfrm>
            <a:off x="2140100" y="3698875"/>
            <a:ext cx="707100" cy="174300"/>
          </a:xfrm>
          <a:prstGeom prst="rect">
            <a:avLst/>
          </a:prstGeom>
          <a:solidFill>
            <a:srgbClr val="000000">
              <a:alpha val="7529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3"/>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&amp; Demo</a:t>
            </a:r>
            <a:endParaRPr/>
          </a:p>
        </p:txBody>
      </p:sp>
      <p:sp>
        <p:nvSpPr>
          <p:cNvPr id="157" name="Google Shape;157;p23"/>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General benchmark</a:t>
            </a:r>
            <a:endParaRPr sz="1400"/>
          </a:p>
          <a:p>
            <a:pPr indent="-317500" lvl="0" marL="457200" rtl="0" algn="l">
              <a:spcBef>
                <a:spcPts val="0"/>
              </a:spcBef>
              <a:spcAft>
                <a:spcPts val="0"/>
              </a:spcAft>
              <a:buSzPts val="1400"/>
              <a:buChar char="●"/>
            </a:pPr>
            <a:r>
              <a:rPr lang="en" sz="1400"/>
              <a:t>Add a new OSD node</a:t>
            </a:r>
            <a:endParaRPr sz="1400"/>
          </a:p>
          <a:p>
            <a:pPr indent="-317500" lvl="0" marL="457200" rtl="0" algn="l">
              <a:spcBef>
                <a:spcPts val="0"/>
              </a:spcBef>
              <a:spcAft>
                <a:spcPts val="0"/>
              </a:spcAft>
              <a:buSzPts val="1400"/>
              <a:buChar char="●"/>
            </a:pPr>
            <a:r>
              <a:rPr lang="en" sz="1400"/>
              <a:t>Change p</a:t>
            </a:r>
            <a:r>
              <a:rPr lang="en" sz="1400"/>
              <a:t>rimary affinity</a:t>
            </a:r>
            <a:endParaRPr sz="1400"/>
          </a:p>
          <a:p>
            <a:pPr indent="-317500" lvl="0" marL="457200" rtl="0" algn="l">
              <a:spcBef>
                <a:spcPts val="0"/>
              </a:spcBef>
              <a:spcAft>
                <a:spcPts val="0"/>
              </a:spcAft>
              <a:buSzPts val="1400"/>
              <a:buChar char="●"/>
            </a:pPr>
            <a:r>
              <a:rPr lang="en" sz="1400"/>
              <a:t>Change replication</a:t>
            </a:r>
            <a:endParaRPr sz="1400"/>
          </a:p>
          <a:p>
            <a:pPr indent="-317500" lvl="0" marL="457200" rtl="0" algn="l">
              <a:spcBef>
                <a:spcPts val="0"/>
              </a:spcBef>
              <a:spcAft>
                <a:spcPts val="0"/>
              </a:spcAft>
              <a:buSzPts val="1400"/>
              <a:buChar char="●"/>
            </a:pPr>
            <a:r>
              <a:rPr lang="en" sz="1400"/>
              <a:t>OSD out &amp; in</a:t>
            </a:r>
            <a:endParaRPr sz="1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a:t>General benchmark</a:t>
            </a:r>
            <a:endParaRPr/>
          </a:p>
          <a:p>
            <a:pPr indent="0" lvl="0" marL="0" rtl="0" algn="l">
              <a:spcBef>
                <a:spcPts val="0"/>
              </a:spcBef>
              <a:spcAft>
                <a:spcPts val="0"/>
              </a:spcAft>
              <a:buClr>
                <a:srgbClr val="000000"/>
              </a:buClr>
              <a:buSzPts val="1100"/>
              <a:buFont typeface="Arial"/>
              <a:buNone/>
            </a:pPr>
            <a:r>
              <a:t/>
            </a:r>
            <a:endParaRPr/>
          </a:p>
          <a:p>
            <a:pPr indent="0" lvl="0" marL="0" rtl="0" algn="l">
              <a:spcBef>
                <a:spcPts val="0"/>
              </a:spcBef>
              <a:spcAft>
                <a:spcPts val="0"/>
              </a:spcAft>
              <a:buNone/>
            </a:pPr>
            <a:r>
              <a:t/>
            </a:r>
            <a:endParaRPr/>
          </a:p>
        </p:txBody>
      </p:sp>
      <p:pic>
        <p:nvPicPr>
          <p:cNvPr id="163" name="Google Shape;163;p24" title="bench.mov">
            <a:hlinkClick r:id="rId3"/>
          </p:cNvPr>
          <p:cNvPicPr preferRelativeResize="0"/>
          <p:nvPr/>
        </p:nvPicPr>
        <p:blipFill>
          <a:blip r:embed="rId4">
            <a:alphaModFix/>
          </a:blip>
          <a:stretch>
            <a:fillRect/>
          </a:stretch>
        </p:blipFill>
        <p:spPr>
          <a:xfrm>
            <a:off x="2045950" y="1978950"/>
            <a:ext cx="3979800" cy="29848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a:t>Change primary affinity</a:t>
            </a:r>
            <a:endParaRPr/>
          </a:p>
          <a:p>
            <a:pPr indent="0" lvl="0" marL="0" rtl="0" algn="l">
              <a:spcBef>
                <a:spcPts val="0"/>
              </a:spcBef>
              <a:spcAft>
                <a:spcPts val="0"/>
              </a:spcAft>
              <a:buClr>
                <a:srgbClr val="000000"/>
              </a:buClr>
              <a:buSzPts val="1100"/>
              <a:buFont typeface="Arial"/>
              <a:buNone/>
            </a:pPr>
            <a:r>
              <a:t/>
            </a:r>
            <a:endParaRPr/>
          </a:p>
          <a:p>
            <a:pPr indent="0" lvl="0" marL="0" rtl="0" algn="l">
              <a:spcBef>
                <a:spcPts val="0"/>
              </a:spcBef>
              <a:spcAft>
                <a:spcPts val="0"/>
              </a:spcAft>
              <a:buNone/>
            </a:pPr>
            <a:r>
              <a:t/>
            </a:r>
            <a:endParaRPr/>
          </a:p>
        </p:txBody>
      </p:sp>
      <p:pic>
        <p:nvPicPr>
          <p:cNvPr id="169" name="Google Shape;169;p25" title="pa.mov">
            <a:hlinkClick r:id="rId3"/>
          </p:cNvPr>
          <p:cNvPicPr preferRelativeResize="0"/>
          <p:nvPr/>
        </p:nvPicPr>
        <p:blipFill>
          <a:blip r:embed="rId4">
            <a:alphaModFix/>
          </a:blip>
          <a:stretch>
            <a:fillRect/>
          </a:stretch>
        </p:blipFill>
        <p:spPr>
          <a:xfrm>
            <a:off x="2322800" y="1904050"/>
            <a:ext cx="4222650" cy="3166975"/>
          </a:xfrm>
          <a:prstGeom prst="rect">
            <a:avLst/>
          </a:prstGeom>
          <a:noFill/>
          <a:ln>
            <a:noFill/>
          </a:ln>
        </p:spPr>
      </p:pic>
      <p:sp>
        <p:nvSpPr>
          <p:cNvPr id="170" name="Google Shape;170;p25"/>
          <p:cNvSpPr txBox="1"/>
          <p:nvPr/>
        </p:nvSpPr>
        <p:spPr>
          <a:xfrm>
            <a:off x="6793725" y="2719300"/>
            <a:ext cx="2039400" cy="86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The primary affinity of the 3 OSDs on the </a:t>
            </a:r>
            <a:r>
              <a:rPr b="1" lang="en"/>
              <a:t>right hand </a:t>
            </a:r>
            <a:r>
              <a:rPr b="1" lang="en"/>
              <a:t>side</a:t>
            </a:r>
            <a:r>
              <a:rPr lang="en"/>
              <a:t> is set to 0.</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2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Put a new object + Increase</a:t>
            </a:r>
            <a:r>
              <a:rPr lang="en"/>
              <a:t> replication factor</a:t>
            </a:r>
            <a:endParaRPr/>
          </a:p>
        </p:txBody>
      </p:sp>
      <p:pic>
        <p:nvPicPr>
          <p:cNvPr id="176" name="Google Shape;176;p26" title="rep.mov">
            <a:hlinkClick r:id="rId3"/>
          </p:cNvPr>
          <p:cNvPicPr preferRelativeResize="0"/>
          <p:nvPr/>
        </p:nvPicPr>
        <p:blipFill>
          <a:blip r:embed="rId4">
            <a:alphaModFix/>
          </a:blip>
          <a:stretch>
            <a:fillRect/>
          </a:stretch>
        </p:blipFill>
        <p:spPr>
          <a:xfrm>
            <a:off x="2577325" y="1853850"/>
            <a:ext cx="4241225" cy="3180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27"/>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a new OSD node</a:t>
            </a:r>
            <a:endParaRPr/>
          </a:p>
        </p:txBody>
      </p:sp>
      <p:pic>
        <p:nvPicPr>
          <p:cNvPr id="182" name="Google Shape;182;p27" title="new.mov">
            <a:hlinkClick r:id="rId3"/>
          </p:cNvPr>
          <p:cNvPicPr preferRelativeResize="0"/>
          <p:nvPr/>
        </p:nvPicPr>
        <p:blipFill>
          <a:blip r:embed="rId4">
            <a:alphaModFix/>
          </a:blip>
          <a:stretch>
            <a:fillRect/>
          </a:stretch>
        </p:blipFill>
        <p:spPr>
          <a:xfrm>
            <a:off x="2127875" y="1853850"/>
            <a:ext cx="3979800" cy="29848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28"/>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a:t>OSD out &amp; in</a:t>
            </a:r>
            <a:endParaRPr/>
          </a:p>
          <a:p>
            <a:pPr indent="0" lvl="0" marL="0" rtl="0" algn="l">
              <a:spcBef>
                <a:spcPts val="0"/>
              </a:spcBef>
              <a:spcAft>
                <a:spcPts val="0"/>
              </a:spcAft>
              <a:buClr>
                <a:srgbClr val="000000"/>
              </a:buClr>
              <a:buSzPts val="1100"/>
              <a:buFont typeface="Arial"/>
              <a:buNone/>
            </a:pPr>
            <a:r>
              <a:t/>
            </a:r>
            <a:endParaRPr/>
          </a:p>
          <a:p>
            <a:pPr indent="0" lvl="0" marL="0" rtl="0" algn="l">
              <a:spcBef>
                <a:spcPts val="0"/>
              </a:spcBef>
              <a:spcAft>
                <a:spcPts val="0"/>
              </a:spcAft>
              <a:buNone/>
            </a:pPr>
            <a:r>
              <a:t/>
            </a:r>
            <a:endParaRPr/>
          </a:p>
        </p:txBody>
      </p:sp>
      <p:pic>
        <p:nvPicPr>
          <p:cNvPr id="188" name="Google Shape;188;p28" title="up.mov">
            <a:hlinkClick r:id="rId3"/>
          </p:cNvPr>
          <p:cNvPicPr preferRelativeResize="0"/>
          <p:nvPr/>
        </p:nvPicPr>
        <p:blipFill>
          <a:blip r:embed="rId4">
            <a:alphaModFix/>
          </a:blip>
          <a:stretch>
            <a:fillRect/>
          </a:stretch>
        </p:blipFill>
        <p:spPr>
          <a:xfrm>
            <a:off x="2382775" y="1924325"/>
            <a:ext cx="3979800" cy="2984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Q&amp;A</a:t>
            </a:r>
            <a:endParaRPr/>
          </a:p>
        </p:txBody>
      </p:sp>
      <p:sp>
        <p:nvSpPr>
          <p:cNvPr id="194" name="Google Shape;194;p29"/>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4"/>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93" name="Google Shape;93;p14"/>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Background</a:t>
            </a:r>
            <a:endParaRPr sz="1400"/>
          </a:p>
          <a:p>
            <a:pPr indent="-317500" lvl="0" marL="457200" rtl="0" algn="l">
              <a:spcBef>
                <a:spcPts val="0"/>
              </a:spcBef>
              <a:spcAft>
                <a:spcPts val="0"/>
              </a:spcAft>
              <a:buSzPts val="1400"/>
              <a:buChar char="●"/>
            </a:pPr>
            <a:r>
              <a:rPr lang="en" sz="1400"/>
              <a:t>Overview</a:t>
            </a:r>
            <a:endParaRPr sz="1400"/>
          </a:p>
          <a:p>
            <a:pPr indent="-317500" lvl="0" marL="457200" rtl="0" algn="l">
              <a:spcBef>
                <a:spcPts val="0"/>
              </a:spcBef>
              <a:spcAft>
                <a:spcPts val="0"/>
              </a:spcAft>
              <a:buSzPts val="1400"/>
              <a:buChar char="●"/>
            </a:pPr>
            <a:r>
              <a:rPr lang="en" sz="1400"/>
              <a:t>Tracking</a:t>
            </a:r>
            <a:endParaRPr sz="1400"/>
          </a:p>
          <a:p>
            <a:pPr indent="-317500" lvl="0" marL="457200" rtl="0" algn="l">
              <a:spcBef>
                <a:spcPts val="0"/>
              </a:spcBef>
              <a:spcAft>
                <a:spcPts val="0"/>
              </a:spcAft>
              <a:buSzPts val="1400"/>
              <a:buChar char="●"/>
            </a:pPr>
            <a:r>
              <a:rPr lang="en" sz="1400"/>
              <a:t>API </a:t>
            </a:r>
            <a:endParaRPr sz="1400"/>
          </a:p>
          <a:p>
            <a:pPr indent="-317500" lvl="0" marL="457200" rtl="0" algn="l">
              <a:spcBef>
                <a:spcPts val="0"/>
              </a:spcBef>
              <a:spcAft>
                <a:spcPts val="0"/>
              </a:spcAft>
              <a:buSzPts val="1400"/>
              <a:buChar char="●"/>
            </a:pPr>
            <a:r>
              <a:rPr lang="en" sz="1400"/>
              <a:t>Visualization</a:t>
            </a:r>
            <a:endParaRPr sz="1400"/>
          </a:p>
          <a:p>
            <a:pPr indent="-317500" lvl="0" marL="457200" rtl="0" algn="l">
              <a:spcBef>
                <a:spcPts val="0"/>
              </a:spcBef>
              <a:spcAft>
                <a:spcPts val="0"/>
              </a:spcAft>
              <a:buSzPts val="1400"/>
              <a:buChar char="●"/>
            </a:pPr>
            <a:r>
              <a:rPr lang="en" sz="1400"/>
              <a:t>Test &amp; Demo</a:t>
            </a:r>
            <a:endParaRPr sz="1400"/>
          </a:p>
          <a:p>
            <a:pPr indent="0" lvl="0" marL="457200" rtl="0" algn="l">
              <a:spcBef>
                <a:spcPts val="1600"/>
              </a:spcBef>
              <a:spcAft>
                <a:spcPts val="1600"/>
              </a:spcAft>
              <a:buNone/>
            </a:pPr>
            <a:br>
              <a:rPr lang="en"/>
            </a:b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5"/>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Background</a:t>
            </a:r>
            <a:endParaRPr/>
          </a:p>
        </p:txBody>
      </p:sp>
      <p:sp>
        <p:nvSpPr>
          <p:cNvPr id="99" name="Google Shape;99;p15"/>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Ceph does not expose the backend communication between OSDs </a:t>
            </a:r>
            <a:endParaRPr/>
          </a:p>
          <a:p>
            <a:pPr indent="-298450" lvl="1" marL="914400" rtl="0" algn="l">
              <a:spcBef>
                <a:spcPts val="0"/>
              </a:spcBef>
              <a:spcAft>
                <a:spcPts val="0"/>
              </a:spcAft>
              <a:buSzPts val="1100"/>
              <a:buChar char="○"/>
            </a:pPr>
            <a:r>
              <a:rPr lang="en"/>
              <a:t>Every metrics shown in the dashboard are client-related</a:t>
            </a:r>
            <a:br>
              <a:rPr lang="en"/>
            </a:br>
            <a:endParaRPr/>
          </a:p>
          <a:p>
            <a:pPr indent="-311150" lvl="0" marL="457200" rtl="0" algn="l">
              <a:spcBef>
                <a:spcPts val="0"/>
              </a:spcBef>
              <a:spcAft>
                <a:spcPts val="0"/>
              </a:spcAft>
              <a:buSzPts val="1300"/>
              <a:buChar char="●"/>
            </a:pPr>
            <a:r>
              <a:rPr lang="en"/>
              <a:t>One </a:t>
            </a:r>
            <a:r>
              <a:rPr b="1" lang="en"/>
              <a:t>P</a:t>
            </a:r>
            <a:r>
              <a:rPr b="1" lang="en"/>
              <a:t>erfCounter</a:t>
            </a:r>
            <a:r>
              <a:rPr lang="en"/>
              <a:t> currently provided by OSD daemon: </a:t>
            </a:r>
            <a:r>
              <a:rPr b="1" lang="en"/>
              <a:t>replicated written data size</a:t>
            </a:r>
            <a:endParaRPr b="1"/>
          </a:p>
          <a:p>
            <a:pPr indent="-298450" lvl="1" marL="914400" rtl="0" algn="l">
              <a:spcBef>
                <a:spcPts val="0"/>
              </a:spcBef>
              <a:spcAft>
                <a:spcPts val="0"/>
              </a:spcAft>
              <a:buSzPts val="1100"/>
              <a:buChar char="○"/>
            </a:pPr>
            <a:r>
              <a:rPr lang="en"/>
              <a:t>Only collected during debugging mode</a:t>
            </a:r>
            <a:endParaRPr/>
          </a:p>
          <a:p>
            <a:pPr indent="-298450" lvl="1" marL="914400" rtl="0" algn="l">
              <a:spcBef>
                <a:spcPts val="0"/>
              </a:spcBef>
              <a:spcAft>
                <a:spcPts val="0"/>
              </a:spcAft>
              <a:buSzPts val="1100"/>
              <a:buChar char="○"/>
            </a:pPr>
            <a:r>
              <a:rPr lang="en"/>
              <a:t>Does not track the sender of replicated data</a:t>
            </a:r>
            <a:br>
              <a:rPr lang="en"/>
            </a:br>
            <a:endParaRPr/>
          </a:p>
          <a:p>
            <a:pPr indent="-311150" lvl="0" marL="457200" rtl="0" algn="l">
              <a:spcBef>
                <a:spcPts val="0"/>
              </a:spcBef>
              <a:spcAft>
                <a:spcPts val="0"/>
              </a:spcAft>
              <a:buSzPts val="1300"/>
              <a:buChar char="●"/>
            </a:pPr>
            <a:r>
              <a:rPr lang="en"/>
              <a:t>Hard to understand / diagnose OSD behaviors</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16"/>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Overview</a:t>
            </a:r>
            <a:endParaRPr/>
          </a:p>
        </p:txBody>
      </p:sp>
      <p:pic>
        <p:nvPicPr>
          <p:cNvPr id="105" name="Google Shape;105;p16"/>
          <p:cNvPicPr preferRelativeResize="0"/>
          <p:nvPr/>
        </p:nvPicPr>
        <p:blipFill>
          <a:blip r:embed="rId3">
            <a:alphaModFix/>
          </a:blip>
          <a:stretch>
            <a:fillRect/>
          </a:stretch>
        </p:blipFill>
        <p:spPr>
          <a:xfrm>
            <a:off x="1191249" y="2413325"/>
            <a:ext cx="7082824" cy="1646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17"/>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Tracking</a:t>
            </a:r>
            <a:endParaRPr/>
          </a:p>
        </p:txBody>
      </p:sp>
      <p:pic>
        <p:nvPicPr>
          <p:cNvPr id="111" name="Google Shape;111;p17"/>
          <p:cNvPicPr preferRelativeResize="0"/>
          <p:nvPr/>
        </p:nvPicPr>
        <p:blipFill>
          <a:blip r:embed="rId3">
            <a:alphaModFix/>
          </a:blip>
          <a:stretch>
            <a:fillRect/>
          </a:stretch>
        </p:blipFill>
        <p:spPr>
          <a:xfrm>
            <a:off x="4510600" y="3053275"/>
            <a:ext cx="4376675" cy="2042475"/>
          </a:xfrm>
          <a:prstGeom prst="rect">
            <a:avLst/>
          </a:prstGeom>
          <a:noFill/>
          <a:ln>
            <a:noFill/>
          </a:ln>
        </p:spPr>
      </p:pic>
      <p:sp>
        <p:nvSpPr>
          <p:cNvPr id="112" name="Google Shape;112;p17"/>
          <p:cNvSpPr txBox="1"/>
          <p:nvPr>
            <p:ph idx="1" type="body"/>
          </p:nvPr>
        </p:nvSpPr>
        <p:spPr>
          <a:xfrm>
            <a:off x="729450" y="2078875"/>
            <a:ext cx="7688700" cy="2261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Gather OSD configurations (host IPs, ports) through Ceph’s JSON dumps.</a:t>
            </a:r>
            <a:endParaRPr/>
          </a:p>
          <a:p>
            <a:pPr indent="-298450" lvl="1" marL="914400" rtl="0" algn="l">
              <a:spcBef>
                <a:spcPts val="0"/>
              </a:spcBef>
              <a:spcAft>
                <a:spcPts val="0"/>
              </a:spcAft>
              <a:buSzPts val="1100"/>
              <a:buChar char="○"/>
            </a:pPr>
            <a:r>
              <a:rPr lang="en"/>
              <a:t>Expensive command, ~0.5 sec</a:t>
            </a:r>
            <a:endParaRPr/>
          </a:p>
          <a:p>
            <a:pPr indent="-298450" lvl="1" marL="914400" rtl="0" algn="l">
              <a:spcBef>
                <a:spcPts val="0"/>
              </a:spcBef>
              <a:spcAft>
                <a:spcPts val="0"/>
              </a:spcAft>
              <a:buSzPts val="1100"/>
              <a:buChar char="○"/>
            </a:pPr>
            <a:r>
              <a:rPr lang="en"/>
              <a:t>Performed on different nodes at different timestamps to ensure up-to-dated information</a:t>
            </a:r>
            <a:endParaRPr/>
          </a:p>
          <a:p>
            <a:pPr indent="-311150" lvl="0" marL="457200" rtl="0" algn="l">
              <a:spcBef>
                <a:spcPts val="0"/>
              </a:spcBef>
              <a:spcAft>
                <a:spcPts val="0"/>
              </a:spcAft>
              <a:buSzPts val="1300"/>
              <a:buChar char="●"/>
            </a:pPr>
            <a:r>
              <a:rPr lang="en"/>
              <a:t>Use </a:t>
            </a:r>
            <a:r>
              <a:rPr lang="en">
                <a:latin typeface="Courier New"/>
                <a:ea typeface="Courier New"/>
                <a:cs typeface="Courier New"/>
                <a:sym typeface="Courier New"/>
              </a:rPr>
              <a:t>tcpdump</a:t>
            </a:r>
            <a:r>
              <a:rPr lang="en"/>
              <a:t> to monitor the network traffic in Ceph’s </a:t>
            </a:r>
            <a:r>
              <a:rPr lang="en"/>
              <a:t> (internal) </a:t>
            </a:r>
            <a:r>
              <a:rPr lang="en"/>
              <a:t>cluster network.</a:t>
            </a:r>
            <a:endParaRPr/>
          </a:p>
          <a:p>
            <a:pPr indent="-311150" lvl="0" marL="457200" rtl="0" algn="l">
              <a:spcBef>
                <a:spcPts val="0"/>
              </a:spcBef>
              <a:spcAft>
                <a:spcPts val="0"/>
              </a:spcAft>
              <a:buSzPts val="1300"/>
              <a:buChar char="●"/>
            </a:pPr>
            <a:r>
              <a:rPr lang="en"/>
              <a:t>Calculate and report the total size of package payloads received within a small interval.</a:t>
            </a:r>
            <a:endParaRPr/>
          </a:p>
          <a:p>
            <a:pPr indent="0" lvl="0" marL="0" rtl="0" algn="l">
              <a:spcBef>
                <a:spcPts val="1600"/>
              </a:spcBef>
              <a:spcAft>
                <a:spcPts val="1600"/>
              </a:spcAft>
              <a:buNone/>
            </a:pPr>
            <a:r>
              <a:t/>
            </a:r>
            <a:endParaRPr/>
          </a:p>
        </p:txBody>
      </p:sp>
      <p:pic>
        <p:nvPicPr>
          <p:cNvPr id="113" name="Google Shape;113;p17"/>
          <p:cNvPicPr preferRelativeResize="0"/>
          <p:nvPr/>
        </p:nvPicPr>
        <p:blipFill>
          <a:blip r:embed="rId4">
            <a:alphaModFix/>
          </a:blip>
          <a:stretch>
            <a:fillRect/>
          </a:stretch>
        </p:blipFill>
        <p:spPr>
          <a:xfrm>
            <a:off x="1283750" y="3416075"/>
            <a:ext cx="2290700" cy="1603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18"/>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Alternative Approach for Tracking</a:t>
            </a:r>
            <a:endParaRPr/>
          </a:p>
        </p:txBody>
      </p:sp>
      <p:sp>
        <p:nvSpPr>
          <p:cNvPr id="119" name="Google Shape;119;p18"/>
          <p:cNvSpPr txBox="1"/>
          <p:nvPr>
            <p:ph idx="1" type="body"/>
          </p:nvPr>
        </p:nvSpPr>
        <p:spPr>
          <a:xfrm>
            <a:off x="729450" y="2078875"/>
            <a:ext cx="7688700" cy="281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as a metric of Ceph’s built-in PerfCounter module. </a:t>
            </a:r>
            <a:endParaRPr/>
          </a:p>
          <a:p>
            <a:pPr indent="0" lvl="0" marL="0" rtl="0" algn="l">
              <a:spcBef>
                <a:spcPts val="1600"/>
              </a:spcBef>
              <a:spcAft>
                <a:spcPts val="0"/>
              </a:spcAft>
              <a:buNone/>
            </a:pPr>
            <a:r>
              <a:rPr i="1" lang="en"/>
              <a:t>Implementation overview</a:t>
            </a:r>
            <a:r>
              <a:rPr lang="en"/>
              <a:t>: 	1. Pass package sender to </a:t>
            </a:r>
            <a:r>
              <a:rPr lang="en">
                <a:latin typeface="Consolas"/>
                <a:ea typeface="Consolas"/>
                <a:cs typeface="Consolas"/>
                <a:sym typeface="Consolas"/>
              </a:rPr>
              <a:t>OpRequest</a:t>
            </a:r>
            <a:r>
              <a:rPr lang="en"/>
              <a:t> at </a:t>
            </a:r>
            <a:r>
              <a:rPr lang="en">
                <a:latin typeface="Consolas"/>
                <a:ea typeface="Consolas"/>
                <a:cs typeface="Consolas"/>
                <a:sym typeface="Consolas"/>
              </a:rPr>
              <a:t>ReplicatedBackend</a:t>
            </a:r>
            <a:r>
              <a:rPr lang="en"/>
              <a:t> </a:t>
            </a:r>
            <a:r>
              <a:rPr lang="en"/>
              <a:t>(Placement </a:t>
            </a:r>
            <a:br>
              <a:rPr lang="en"/>
            </a:br>
            <a:r>
              <a:rPr lang="en"/>
              <a:t>				Group)  class</a:t>
            </a:r>
            <a:br>
              <a:rPr lang="en"/>
            </a:br>
            <a:r>
              <a:rPr lang="en"/>
              <a:t>				2. Write info to logger when an </a:t>
            </a:r>
            <a:r>
              <a:rPr lang="en">
                <a:latin typeface="Consolas"/>
                <a:ea typeface="Consolas"/>
                <a:cs typeface="Consolas"/>
                <a:sym typeface="Consolas"/>
              </a:rPr>
              <a:t>OpRequest</a:t>
            </a:r>
            <a:r>
              <a:rPr lang="en"/>
              <a:t> is committed.</a:t>
            </a:r>
            <a:br>
              <a:rPr lang="en"/>
            </a:br>
            <a:r>
              <a:rPr lang="en"/>
              <a:t>				3. Store tracking info as a histogram, OSD id as </a:t>
            </a:r>
            <a:r>
              <a:rPr lang="en"/>
              <a:t>horizontal</a:t>
            </a:r>
            <a:r>
              <a:rPr lang="en"/>
              <a:t> axis and total bytes as </a:t>
            </a:r>
            <a:br>
              <a:rPr lang="en"/>
            </a:br>
            <a:r>
              <a:rPr lang="en"/>
              <a:t>				Vertical axis</a:t>
            </a:r>
            <a:endParaRPr/>
          </a:p>
          <a:p>
            <a:pPr indent="0" lvl="0" marL="0" rtl="0" algn="l">
              <a:spcBef>
                <a:spcPts val="1600"/>
              </a:spcBef>
              <a:spcAft>
                <a:spcPts val="0"/>
              </a:spcAft>
              <a:buNone/>
            </a:pPr>
            <a:r>
              <a:rPr lang="en"/>
              <a:t>   +    Slightly more </a:t>
            </a:r>
            <a:r>
              <a:rPr lang="en"/>
              <a:t>accurate (ignore headers)</a:t>
            </a:r>
            <a:br>
              <a:rPr lang="en"/>
            </a:br>
            <a:r>
              <a:rPr lang="en"/>
              <a:t> </a:t>
            </a:r>
            <a:r>
              <a:rPr lang="en"/>
              <a:t>+</a:t>
            </a:r>
            <a:r>
              <a:rPr lang="en"/>
              <a:t>/-  Do not keep track of other packages (Ack, delete, etc. -&gt; only a small portion of traffic)</a:t>
            </a:r>
            <a:br>
              <a:rPr lang="en"/>
            </a:br>
            <a:r>
              <a:rPr lang="en"/>
              <a:t>   -     </a:t>
            </a:r>
            <a:r>
              <a:rPr lang="en"/>
              <a:t>No appropriate data structure: the hacky histogram approach does not scale (constant bincount)</a:t>
            </a:r>
            <a:br>
              <a:rPr lang="en"/>
            </a:br>
            <a:r>
              <a:rPr lang="en"/>
              <a:t>   -     Expensive to query, not responsive</a:t>
            </a:r>
            <a:endParaRPr/>
          </a:p>
          <a:p>
            <a:pPr indent="0" lvl="0" marL="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19"/>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API</a:t>
            </a:r>
            <a:endParaRPr/>
          </a:p>
        </p:txBody>
      </p:sp>
      <p:sp>
        <p:nvSpPr>
          <p:cNvPr id="125" name="Google Shape;125;p19"/>
          <p:cNvSpPr txBox="1"/>
          <p:nvPr>
            <p:ph idx="1" type="body"/>
          </p:nvPr>
        </p:nvSpPr>
        <p:spPr>
          <a:xfrm>
            <a:off x="5290325" y="2124375"/>
            <a:ext cx="2866500" cy="1599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lang="en">
                <a:latin typeface="Courier New"/>
                <a:ea typeface="Courier New"/>
                <a:cs typeface="Courier New"/>
                <a:sym typeface="Courier New"/>
              </a:rPr>
              <a:t>{</a:t>
            </a:r>
            <a:endParaRPr>
              <a:latin typeface="Courier New"/>
              <a:ea typeface="Courier New"/>
              <a:cs typeface="Courier New"/>
              <a:sym typeface="Courier New"/>
            </a:endParaRPr>
          </a:p>
          <a:p>
            <a:pPr indent="0" lvl="0" marL="0" rtl="0" algn="l">
              <a:lnSpc>
                <a:spcPct val="100000"/>
              </a:lnSpc>
              <a:spcBef>
                <a:spcPts val="0"/>
              </a:spcBef>
              <a:spcAft>
                <a:spcPts val="0"/>
              </a:spcAft>
              <a:buClr>
                <a:srgbClr val="000000"/>
              </a:buClr>
              <a:buSzPts val="1100"/>
              <a:buFont typeface="Arial"/>
              <a:buNone/>
            </a:pPr>
            <a:r>
              <a:rPr lang="en">
                <a:latin typeface="Courier New"/>
                <a:ea typeface="Courier New"/>
                <a:cs typeface="Courier New"/>
                <a:sym typeface="Courier New"/>
              </a:rPr>
              <a:t>    "type": 0,</a:t>
            </a:r>
            <a:endParaRPr>
              <a:latin typeface="Courier New"/>
              <a:ea typeface="Courier New"/>
              <a:cs typeface="Courier New"/>
              <a:sym typeface="Courier New"/>
            </a:endParaRPr>
          </a:p>
          <a:p>
            <a:pPr indent="0" lvl="0" marL="0" rtl="0" algn="l">
              <a:lnSpc>
                <a:spcPct val="100000"/>
              </a:lnSpc>
              <a:spcBef>
                <a:spcPts val="0"/>
              </a:spcBef>
              <a:spcAft>
                <a:spcPts val="0"/>
              </a:spcAft>
              <a:buClr>
                <a:srgbClr val="000000"/>
              </a:buClr>
              <a:buSzPts val="1100"/>
              <a:buFont typeface="Arial"/>
              <a:buNone/>
            </a:pPr>
            <a:r>
              <a:rPr lang="en">
                <a:latin typeface="Courier New"/>
                <a:ea typeface="Courier New"/>
                <a:cs typeface="Courier New"/>
                <a:sym typeface="Courier New"/>
              </a:rPr>
              <a:t>    "osds": [0, 1, 2],</a:t>
            </a:r>
            <a:endParaRPr>
              <a:latin typeface="Courier New"/>
              <a:ea typeface="Courier New"/>
              <a:cs typeface="Courier New"/>
              <a:sym typeface="Courier New"/>
            </a:endParaRPr>
          </a:p>
          <a:p>
            <a:pPr indent="0" lvl="0" marL="0" rtl="0" algn="l">
              <a:lnSpc>
                <a:spcPct val="100000"/>
              </a:lnSpc>
              <a:spcBef>
                <a:spcPts val="0"/>
              </a:spcBef>
              <a:spcAft>
                <a:spcPts val="0"/>
              </a:spcAft>
              <a:buClr>
                <a:srgbClr val="000000"/>
              </a:buClr>
              <a:buSzPts val="1100"/>
              <a:buFont typeface="Arial"/>
              <a:buNone/>
            </a:pPr>
            <a:r>
              <a:rPr lang="en">
                <a:latin typeface="Courier New"/>
                <a:ea typeface="Courier New"/>
                <a:cs typeface="Courier New"/>
                <a:sym typeface="Courier New"/>
              </a:rPr>
              <a:t>    "activeOsds": [0, 1]</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a:t>
            </a:r>
            <a:endParaRPr>
              <a:latin typeface="Courier New"/>
              <a:ea typeface="Courier New"/>
              <a:cs typeface="Courier New"/>
              <a:sym typeface="Courier New"/>
            </a:endParaRPr>
          </a:p>
        </p:txBody>
      </p:sp>
      <p:sp>
        <p:nvSpPr>
          <p:cNvPr id="126" name="Google Shape;126;p19"/>
          <p:cNvSpPr txBox="1"/>
          <p:nvPr/>
        </p:nvSpPr>
        <p:spPr>
          <a:xfrm>
            <a:off x="937675" y="2102925"/>
            <a:ext cx="4087500" cy="1392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Post the current state of osd cluster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0"/>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API</a:t>
            </a:r>
            <a:endParaRPr/>
          </a:p>
        </p:txBody>
      </p:sp>
      <p:sp>
        <p:nvSpPr>
          <p:cNvPr id="132" name="Google Shape;132;p20"/>
          <p:cNvSpPr txBox="1"/>
          <p:nvPr>
            <p:ph idx="1" type="body"/>
          </p:nvPr>
        </p:nvSpPr>
        <p:spPr>
          <a:xfrm>
            <a:off x="5290325" y="2124375"/>
            <a:ext cx="2866500" cy="1599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latin typeface="Courier New"/>
                <a:ea typeface="Courier New"/>
                <a:cs typeface="Courier New"/>
                <a:sym typeface="Courier New"/>
              </a:rPr>
              <a:t>{</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"type": 1,</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"start": 1,</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"end": 0,</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"size": 10</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a:t>
            </a:r>
            <a:endParaRPr>
              <a:latin typeface="Courier New"/>
              <a:ea typeface="Courier New"/>
              <a:cs typeface="Courier New"/>
              <a:sym typeface="Courier New"/>
            </a:endParaRPr>
          </a:p>
        </p:txBody>
      </p:sp>
      <p:sp>
        <p:nvSpPr>
          <p:cNvPr id="133" name="Google Shape;133;p20"/>
          <p:cNvSpPr txBox="1"/>
          <p:nvPr/>
        </p:nvSpPr>
        <p:spPr>
          <a:xfrm>
            <a:off x="1092425" y="2020975"/>
            <a:ext cx="3577800" cy="15204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Post one data flow to the server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1"/>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API</a:t>
            </a:r>
            <a:endParaRPr/>
          </a:p>
        </p:txBody>
      </p:sp>
      <p:sp>
        <p:nvSpPr>
          <p:cNvPr id="139" name="Google Shape;139;p21"/>
          <p:cNvSpPr txBox="1"/>
          <p:nvPr>
            <p:ph idx="1" type="body"/>
          </p:nvPr>
        </p:nvSpPr>
        <p:spPr>
          <a:xfrm>
            <a:off x="5390450" y="1159400"/>
            <a:ext cx="2866500" cy="3465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latin typeface="Courier New"/>
                <a:ea typeface="Courier New"/>
                <a:cs typeface="Courier New"/>
                <a:sym typeface="Courier New"/>
              </a:rPr>
              <a:t>{</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"type": 2,</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"usage": [{</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"id": 0,</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"used": 2.01,</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"unused": 12.34</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 {</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"id": 1,</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"used": 1.12,</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"unused": 9.20</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 {</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"id": 2,</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"used": 1.25,</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"unused": 8.03</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    }]</a:t>
            </a:r>
            <a:endParaRPr>
              <a:latin typeface="Courier New"/>
              <a:ea typeface="Courier New"/>
              <a:cs typeface="Courier New"/>
              <a:sym typeface="Courier New"/>
            </a:endParaRPr>
          </a:p>
          <a:p>
            <a:pPr indent="0" lvl="0" marL="0" rtl="0" algn="l">
              <a:lnSpc>
                <a:spcPct val="100000"/>
              </a:lnSpc>
              <a:spcBef>
                <a:spcPts val="0"/>
              </a:spcBef>
              <a:spcAft>
                <a:spcPts val="0"/>
              </a:spcAft>
              <a:buNone/>
            </a:pPr>
            <a:r>
              <a:rPr lang="en">
                <a:latin typeface="Courier New"/>
                <a:ea typeface="Courier New"/>
                <a:cs typeface="Courier New"/>
                <a:sym typeface="Courier New"/>
              </a:rPr>
              <a:t>}</a:t>
            </a:r>
            <a:endParaRPr>
              <a:latin typeface="Courier New"/>
              <a:ea typeface="Courier New"/>
              <a:cs typeface="Courier New"/>
              <a:sym typeface="Courier New"/>
            </a:endParaRPr>
          </a:p>
          <a:p>
            <a:pPr indent="0" lvl="0" marL="0" rtl="0" algn="l">
              <a:lnSpc>
                <a:spcPct val="100000"/>
              </a:lnSpc>
              <a:spcBef>
                <a:spcPts val="0"/>
              </a:spcBef>
              <a:spcAft>
                <a:spcPts val="0"/>
              </a:spcAft>
              <a:buNone/>
            </a:pPr>
            <a:r>
              <a:t/>
            </a:r>
            <a:endParaRPr>
              <a:latin typeface="Courier New"/>
              <a:ea typeface="Courier New"/>
              <a:cs typeface="Courier New"/>
              <a:sym typeface="Courier New"/>
            </a:endParaRPr>
          </a:p>
        </p:txBody>
      </p:sp>
      <p:sp>
        <p:nvSpPr>
          <p:cNvPr id="140" name="Google Shape;140;p21"/>
          <p:cNvSpPr txBox="1"/>
          <p:nvPr/>
        </p:nvSpPr>
        <p:spPr>
          <a:xfrm>
            <a:off x="983175" y="1975475"/>
            <a:ext cx="3832500" cy="1575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Post disk usage of each osd node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