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T Sans Narrow"/>
      <p:regular r:id="rId18"/>
      <p:bold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bold.fntdata"/><Relationship Id="rId6" Type="http://schemas.openxmlformats.org/officeDocument/2006/relationships/slide" Target="slides/slide1.xml"/><Relationship Id="rId18"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880d24f49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880d24f49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a44ceee8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a44ceee8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4a44ceee8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a44ceee8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a44ceee8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a44ceee8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outline goes like this. First, importance of plate recognition, our approach, and result.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880d24f4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880d24f4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In introduction, I am going to talk about why is license plate recognition important. It would allow for the data associated with the plate to be accessed instantaneously. This could give the receiver the ability to identify the owner of the car, check if it was stolen, or determine if it is allowed to be in its current spot. Also, in parking lot, there will be no need to pay with actual ticket because scanner will tell drivers how much they need to pay. I never have had a car before, but I am sure it is going to be useful.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a44ceee87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a44ceee87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a44ceee8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a44ceee8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a44ceee87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a44ceee87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a44ceee8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a44ceee8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a44ceee87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a44ceee87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a44ceee87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a44ceee87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mathworks.com/matlabcentral/answers/116793-how-to-classify-shapes-of-this-image-as-square-rectangle-triangle-and-circle" TargetMode="External"/><Relationship Id="rId4" Type="http://schemas.openxmlformats.org/officeDocument/2006/relationships/hyperlink" Target="https://www.mathworks.com/matlabcentral/fileexchange/34365-circle-finder" TargetMode="External"/><Relationship Id="rId5" Type="http://schemas.openxmlformats.org/officeDocument/2006/relationships/hyperlink" Target="https://www.mathworks.com/matlabcentral/answers/62754-geometric-shape-detection-with-regionprops" TargetMode="External"/><Relationship Id="rId6" Type="http://schemas.openxmlformats.org/officeDocument/2006/relationships/hyperlink" Target="https://www.mathworks.com/help/vision/ref/ocr.html" TargetMode="External"/><Relationship Id="rId7" Type="http://schemas.openxmlformats.org/officeDocument/2006/relationships/hyperlink" Target="https://www.mathworks.com/matlabcentral/fileexchange/40426-vehicle-number-plate-recognit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8.jpg"/><Relationship Id="rId5"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9.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6.jpg"/><Relationship Id="rId6"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License Plate Recognition</a:t>
            </a:r>
            <a:endParaRPr/>
          </a:p>
        </p:txBody>
      </p:sp>
      <p:sp>
        <p:nvSpPr>
          <p:cNvPr id="67" name="Google Shape;67;p13"/>
          <p:cNvSpPr txBox="1"/>
          <p:nvPr>
            <p:ph idx="1" type="subTitle"/>
          </p:nvPr>
        </p:nvSpPr>
        <p:spPr>
          <a:xfrm>
            <a:off x="2136750" y="2848964"/>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Ben Farley, </a:t>
            </a:r>
            <a:endParaRPr/>
          </a:p>
          <a:p>
            <a:pPr indent="0" lvl="0" marL="0" rtl="0" algn="ctr">
              <a:spcBef>
                <a:spcPts val="0"/>
              </a:spcBef>
              <a:spcAft>
                <a:spcPts val="0"/>
              </a:spcAft>
              <a:buNone/>
            </a:pPr>
            <a:r>
              <a:rPr lang="en"/>
              <a:t>Carter Steffen, </a:t>
            </a:r>
            <a:endParaRPr/>
          </a:p>
          <a:p>
            <a:pPr indent="0" lvl="0" marL="0" rtl="0" algn="ctr">
              <a:spcBef>
                <a:spcPts val="0"/>
              </a:spcBef>
              <a:spcAft>
                <a:spcPts val="0"/>
              </a:spcAft>
              <a:buNone/>
            </a:pPr>
            <a:r>
              <a:rPr lang="en"/>
              <a:t>Chan Hyeok Yun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58" name="Google Shape;158;p2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rgbClr val="000000"/>
              </a:buClr>
              <a:buSzPts val="1100"/>
              <a:buFont typeface="Arial"/>
              <a:buNone/>
            </a:pPr>
            <a:r>
              <a:rPr lang="en" sz="1050">
                <a:solidFill>
                  <a:srgbClr val="000000"/>
                </a:solidFill>
              </a:rPr>
              <a:t>How to classify shapes of this image as square, rectangle, triangle and circle? - MATLAB Answers - MATLAB Central</a:t>
            </a:r>
            <a:endParaRPr sz="1050">
              <a:solidFill>
                <a:srgbClr val="000000"/>
              </a:solidFill>
            </a:endParaRPr>
          </a:p>
          <a:p>
            <a:pPr indent="0" lvl="0" marL="0" rtl="0" algn="l">
              <a:spcBef>
                <a:spcPts val="0"/>
              </a:spcBef>
              <a:spcAft>
                <a:spcPts val="0"/>
              </a:spcAft>
              <a:buNone/>
            </a:pPr>
            <a:r>
              <a:rPr lang="en" sz="850" u="sng">
                <a:solidFill>
                  <a:schemeClr val="hlink"/>
                </a:solidFill>
                <a:highlight>
                  <a:srgbClr val="FFFFFF"/>
                </a:highlight>
                <a:hlinkClick r:id="rId3"/>
              </a:rPr>
              <a:t>https://www.mathworks.com/matlabcentral/answers/116793-how-to-classify-shapes-of-this-image-as-square-rectangle-triangle-and-circle</a:t>
            </a:r>
            <a:endParaRPr sz="850">
              <a:solidFill>
                <a:srgbClr val="2B579A"/>
              </a:solidFill>
              <a:highlight>
                <a:srgbClr val="FFFFFF"/>
              </a:highlight>
            </a:endParaRPr>
          </a:p>
          <a:p>
            <a:pPr indent="0" lvl="0" marL="0" rtl="0" algn="l">
              <a:lnSpc>
                <a:spcPct val="150000"/>
              </a:lnSpc>
              <a:spcBef>
                <a:spcPts val="1600"/>
              </a:spcBef>
              <a:spcAft>
                <a:spcPts val="0"/>
              </a:spcAft>
              <a:buClr>
                <a:srgbClr val="000000"/>
              </a:buClr>
              <a:buSzPts val="1100"/>
              <a:buFont typeface="Arial"/>
              <a:buNone/>
            </a:pPr>
            <a:r>
              <a:rPr lang="en" sz="1050">
                <a:solidFill>
                  <a:srgbClr val="000000"/>
                </a:solidFill>
              </a:rPr>
              <a:t>Circle Finder - File Exchange - MATLAB Central</a:t>
            </a:r>
            <a:endParaRPr sz="1050">
              <a:solidFill>
                <a:srgbClr val="000000"/>
              </a:solidFill>
            </a:endParaRPr>
          </a:p>
          <a:p>
            <a:pPr indent="0" lvl="0" marL="0" rtl="0" algn="l">
              <a:spcBef>
                <a:spcPts val="0"/>
              </a:spcBef>
              <a:spcAft>
                <a:spcPts val="0"/>
              </a:spcAft>
              <a:buNone/>
            </a:pPr>
            <a:r>
              <a:rPr lang="en" sz="850" u="sng">
                <a:solidFill>
                  <a:schemeClr val="hlink"/>
                </a:solidFill>
                <a:highlight>
                  <a:srgbClr val="FFFFFF"/>
                </a:highlight>
                <a:hlinkClick r:id="rId4"/>
              </a:rPr>
              <a:t>https://www.mathworks.com/matlabcentral/fileexchange/34365-circle-finder</a:t>
            </a:r>
            <a:endParaRPr sz="850">
              <a:solidFill>
                <a:srgbClr val="2B579A"/>
              </a:solidFill>
              <a:highlight>
                <a:srgbClr val="FFFFFF"/>
              </a:highlight>
            </a:endParaRPr>
          </a:p>
          <a:p>
            <a:pPr indent="0" lvl="0" marL="0" rtl="0" algn="l">
              <a:lnSpc>
                <a:spcPct val="150000"/>
              </a:lnSpc>
              <a:spcBef>
                <a:spcPts val="1600"/>
              </a:spcBef>
              <a:spcAft>
                <a:spcPts val="0"/>
              </a:spcAft>
              <a:buClr>
                <a:srgbClr val="000000"/>
              </a:buClr>
              <a:buSzPts val="1100"/>
              <a:buFont typeface="Arial"/>
              <a:buNone/>
            </a:pPr>
            <a:r>
              <a:rPr lang="en" sz="1050">
                <a:solidFill>
                  <a:srgbClr val="000000"/>
                </a:solidFill>
              </a:rPr>
              <a:t>Geometric shape detection with regionprops - MATLAB Answers - MATLAB Central</a:t>
            </a:r>
            <a:endParaRPr sz="1050">
              <a:solidFill>
                <a:srgbClr val="000000"/>
              </a:solidFill>
            </a:endParaRPr>
          </a:p>
          <a:p>
            <a:pPr indent="0" lvl="0" marL="0" rtl="0" algn="l">
              <a:spcBef>
                <a:spcPts val="0"/>
              </a:spcBef>
              <a:spcAft>
                <a:spcPts val="0"/>
              </a:spcAft>
              <a:buNone/>
            </a:pPr>
            <a:r>
              <a:rPr lang="en" sz="850" u="sng">
                <a:solidFill>
                  <a:schemeClr val="hlink"/>
                </a:solidFill>
                <a:highlight>
                  <a:srgbClr val="FFFFFF"/>
                </a:highlight>
                <a:hlinkClick r:id="rId5"/>
              </a:rPr>
              <a:t>https://www.mathworks.com/matlabcentral/answers/62754-geometric-shape-detection-with-regionprops</a:t>
            </a:r>
            <a:endParaRPr sz="850">
              <a:solidFill>
                <a:srgbClr val="2B579A"/>
              </a:solidFill>
              <a:highlight>
                <a:srgbClr val="FFFFFF"/>
              </a:highlight>
            </a:endParaRPr>
          </a:p>
          <a:p>
            <a:pPr indent="0" lvl="0" marL="0" rtl="0" algn="l">
              <a:spcBef>
                <a:spcPts val="0"/>
              </a:spcBef>
              <a:spcAft>
                <a:spcPts val="0"/>
              </a:spcAft>
              <a:buNone/>
            </a:pPr>
            <a:r>
              <a:t/>
            </a:r>
            <a:endParaRPr sz="850">
              <a:solidFill>
                <a:srgbClr val="2B579A"/>
              </a:solidFill>
              <a:highlight>
                <a:srgbClr val="FFFFFF"/>
              </a:highlight>
            </a:endParaRPr>
          </a:p>
          <a:p>
            <a:pPr indent="0" lvl="0" marL="0" rtl="0" algn="l">
              <a:lnSpc>
                <a:spcPct val="150000"/>
              </a:lnSpc>
              <a:spcBef>
                <a:spcPts val="0"/>
              </a:spcBef>
              <a:spcAft>
                <a:spcPts val="0"/>
              </a:spcAft>
              <a:buClr>
                <a:srgbClr val="000000"/>
              </a:buClr>
              <a:buSzPts val="1100"/>
              <a:buFont typeface="Arial"/>
              <a:buNone/>
            </a:pPr>
            <a:r>
              <a:rPr lang="en" sz="1050">
                <a:solidFill>
                  <a:srgbClr val="000000"/>
                </a:solidFill>
              </a:rPr>
              <a:t>Recognize text using optical character recognition - MATLAB ocr</a:t>
            </a:r>
            <a:endParaRPr sz="1050">
              <a:solidFill>
                <a:srgbClr val="000000"/>
              </a:solidFill>
            </a:endParaRPr>
          </a:p>
          <a:p>
            <a:pPr indent="0" lvl="0" marL="0" rtl="0" algn="l">
              <a:spcBef>
                <a:spcPts val="0"/>
              </a:spcBef>
              <a:spcAft>
                <a:spcPts val="0"/>
              </a:spcAft>
              <a:buNone/>
            </a:pPr>
            <a:r>
              <a:rPr lang="en" sz="850" u="sng">
                <a:solidFill>
                  <a:schemeClr val="hlink"/>
                </a:solidFill>
                <a:highlight>
                  <a:srgbClr val="FFFFFF"/>
                </a:highlight>
                <a:hlinkClick r:id="rId6"/>
              </a:rPr>
              <a:t>https://www.mathworks.com/help/vision/ref/ocr.html</a:t>
            </a:r>
            <a:endParaRPr sz="850">
              <a:solidFill>
                <a:srgbClr val="2B579A"/>
              </a:solidFill>
              <a:highlight>
                <a:srgbClr val="FFFFFF"/>
              </a:highlight>
            </a:endParaRPr>
          </a:p>
          <a:p>
            <a:pPr indent="0" lvl="0" marL="0" rtl="0" algn="l">
              <a:spcBef>
                <a:spcPts val="1600"/>
              </a:spcBef>
              <a:spcAft>
                <a:spcPts val="0"/>
              </a:spcAft>
              <a:buNone/>
            </a:pPr>
            <a:r>
              <a:rPr lang="en" sz="1000">
                <a:solidFill>
                  <a:srgbClr val="000000"/>
                </a:solidFill>
                <a:highlight>
                  <a:srgbClr val="FFFFFF"/>
                </a:highlight>
              </a:rPr>
              <a:t>Qadir, R. (2013). </a:t>
            </a:r>
            <a:r>
              <a:rPr i="1" lang="en" sz="1000">
                <a:solidFill>
                  <a:srgbClr val="000000"/>
                </a:solidFill>
                <a:highlight>
                  <a:srgbClr val="FFFFFF"/>
                </a:highlight>
              </a:rPr>
              <a:t>Vehicle number plate recognition.</a:t>
            </a:r>
            <a:r>
              <a:rPr lang="en" sz="1000">
                <a:solidFill>
                  <a:srgbClr val="000000"/>
                </a:solidFill>
                <a:highlight>
                  <a:srgbClr val="FFFFFF"/>
                </a:highlight>
              </a:rPr>
              <a:t>. </a:t>
            </a:r>
            <a:r>
              <a:rPr lang="en" sz="1000" u="sng">
                <a:solidFill>
                  <a:schemeClr val="hlink"/>
                </a:solidFill>
                <a:highlight>
                  <a:srgbClr val="FFFFFF"/>
                </a:highlight>
                <a:hlinkClick r:id="rId7"/>
              </a:rPr>
              <a:t>https://www.mathworks.com/matlabcentral/fileexchange/40426-vehicle-number-plate-recognition</a:t>
            </a:r>
            <a:r>
              <a:rPr lang="en" sz="1000">
                <a:solidFill>
                  <a:srgbClr val="000000"/>
                </a:solidFill>
                <a:highlight>
                  <a:srgbClr val="FFFFFF"/>
                </a:highlight>
              </a:rPr>
              <a:t> </a:t>
            </a:r>
            <a:endParaRPr sz="850">
              <a:solidFill>
                <a:srgbClr val="2B579A"/>
              </a:solidFill>
              <a:highlight>
                <a:srgbClr val="FFFFFF"/>
              </a:highlight>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164" name="Google Shape;164;p2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Guideline</a:t>
            </a:r>
            <a:endParaRPr/>
          </a:p>
        </p:txBody>
      </p:sp>
      <p:sp>
        <p:nvSpPr>
          <p:cNvPr id="170" name="Google Shape;170;p24"/>
          <p:cNvSpPr txBox="1"/>
          <p:nvPr>
            <p:ph idx="1" type="body"/>
          </p:nvPr>
        </p:nvSpPr>
        <p:spPr>
          <a:xfrm>
            <a:off x="311700" y="1266325"/>
            <a:ext cx="8520600" cy="3747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1150">
                <a:solidFill>
                  <a:srgbClr val="212121"/>
                </a:solidFill>
                <a:latin typeface="Arial"/>
                <a:ea typeface="Arial"/>
                <a:cs typeface="Arial"/>
                <a:sym typeface="Arial"/>
              </a:rPr>
              <a:t>Following up on the previous email, following are the guidelines for the project presentations:</a:t>
            </a:r>
            <a:endParaRPr sz="1150">
              <a:solidFill>
                <a:srgbClr val="212121"/>
              </a:solidFill>
              <a:latin typeface="Arial"/>
              <a:ea typeface="Arial"/>
              <a:cs typeface="Arial"/>
              <a:sym typeface="Arial"/>
            </a:endParaRPr>
          </a:p>
          <a:p>
            <a:pPr indent="-301625" lvl="0" marL="457200" rtl="0" algn="l">
              <a:spcBef>
                <a:spcPts val="1600"/>
              </a:spcBef>
              <a:spcAft>
                <a:spcPts val="0"/>
              </a:spcAft>
              <a:buClr>
                <a:srgbClr val="212121"/>
              </a:buClr>
              <a:buSzPts val="1150"/>
              <a:buFont typeface="Arial"/>
              <a:buChar char="●"/>
            </a:pPr>
            <a:r>
              <a:rPr lang="en" sz="1150">
                <a:solidFill>
                  <a:srgbClr val="212121"/>
                </a:solidFill>
                <a:latin typeface="Arial"/>
                <a:ea typeface="Arial"/>
                <a:cs typeface="Arial"/>
                <a:sym typeface="Arial"/>
              </a:rPr>
              <a:t>1) Each project presentation should be no more than 4.5 minutes, with 30 seconds for transition (5 minutes total). We have a *strict schedule* to follow given the limited time. Going over the 4.5 minute limit will likely result in a grade reduction. </a:t>
            </a:r>
            <a:endParaRPr sz="1150">
              <a:solidFill>
                <a:srgbClr val="212121"/>
              </a:solidFill>
              <a:latin typeface="Arial"/>
              <a:ea typeface="Arial"/>
              <a:cs typeface="Arial"/>
              <a:sym typeface="Arial"/>
            </a:endParaRPr>
          </a:p>
          <a:p>
            <a:pPr indent="-301625" lvl="0" marL="457200" rtl="0" algn="l">
              <a:spcBef>
                <a:spcPts val="0"/>
              </a:spcBef>
              <a:spcAft>
                <a:spcPts val="0"/>
              </a:spcAft>
              <a:buClr>
                <a:srgbClr val="212121"/>
              </a:buClr>
              <a:buSzPts val="1150"/>
              <a:buFont typeface="Arial"/>
              <a:buChar char="●"/>
            </a:pPr>
            <a:r>
              <a:rPr lang="en" sz="1150">
                <a:solidFill>
                  <a:srgbClr val="212121"/>
                </a:solidFill>
                <a:latin typeface="Arial"/>
                <a:ea typeface="Arial"/>
                <a:cs typeface="Arial"/>
                <a:sym typeface="Arial"/>
              </a:rPr>
              <a:t>2) Please send your slides to the instructors by *no later than noon* on your presentation day. Please use either .pptx, or .pdf format. We will put all the slides on a single laptop to minimize transition time. If we have to load your slides during class, it may take up your 4.5 minute time. </a:t>
            </a:r>
            <a:endParaRPr sz="1150">
              <a:solidFill>
                <a:srgbClr val="212121"/>
              </a:solidFill>
              <a:latin typeface="Arial"/>
              <a:ea typeface="Arial"/>
              <a:cs typeface="Arial"/>
              <a:sym typeface="Arial"/>
            </a:endParaRPr>
          </a:p>
          <a:p>
            <a:pPr indent="-301625" lvl="0" marL="457200" rtl="0" algn="l">
              <a:spcBef>
                <a:spcPts val="0"/>
              </a:spcBef>
              <a:spcAft>
                <a:spcPts val="0"/>
              </a:spcAft>
              <a:buClr>
                <a:srgbClr val="212121"/>
              </a:buClr>
              <a:buSzPts val="1150"/>
              <a:buFont typeface="Arial"/>
              <a:buChar char="●"/>
            </a:pPr>
            <a:r>
              <a:rPr lang="en" sz="1150">
                <a:solidFill>
                  <a:srgbClr val="212121"/>
                </a:solidFill>
                <a:latin typeface="Arial"/>
                <a:ea typeface="Arial"/>
                <a:cs typeface="Arial"/>
                <a:sym typeface="Arial"/>
              </a:rPr>
              <a:t>3) While there is no single structure that fits all, you can use the following rough outline for the presentations (feel free to adapt as necessary):</a:t>
            </a:r>
            <a:endParaRPr sz="1150">
              <a:solidFill>
                <a:srgbClr val="212121"/>
              </a:solidFill>
              <a:latin typeface="Arial"/>
              <a:ea typeface="Arial"/>
              <a:cs typeface="Arial"/>
              <a:sym typeface="Arial"/>
            </a:endParaRPr>
          </a:p>
          <a:p>
            <a:pPr indent="-298450" lvl="1" marL="914400" rtl="0" algn="l">
              <a:spcBef>
                <a:spcPts val="0"/>
              </a:spcBef>
              <a:spcAft>
                <a:spcPts val="0"/>
              </a:spcAft>
              <a:buClr>
                <a:srgbClr val="212121"/>
              </a:buClr>
              <a:buSzPts val="1100"/>
              <a:buFont typeface="Arial"/>
              <a:buChar char="○"/>
            </a:pPr>
            <a:r>
              <a:rPr lang="en" sz="1100">
                <a:solidFill>
                  <a:srgbClr val="212121"/>
                </a:solidFill>
                <a:latin typeface="Arial"/>
                <a:ea typeface="Arial"/>
                <a:cs typeface="Arial"/>
                <a:sym typeface="Arial"/>
              </a:rPr>
              <a:t>a) Briefly explain what problem you are trying to solve [1 minute]</a:t>
            </a:r>
            <a:endParaRPr sz="1100">
              <a:solidFill>
                <a:srgbClr val="212121"/>
              </a:solidFill>
              <a:latin typeface="Arial"/>
              <a:ea typeface="Arial"/>
              <a:cs typeface="Arial"/>
              <a:sym typeface="Arial"/>
            </a:endParaRPr>
          </a:p>
          <a:p>
            <a:pPr indent="-298450" lvl="1" marL="914400" rtl="0" algn="l">
              <a:spcBef>
                <a:spcPts val="0"/>
              </a:spcBef>
              <a:spcAft>
                <a:spcPts val="0"/>
              </a:spcAft>
              <a:buClr>
                <a:srgbClr val="212121"/>
              </a:buClr>
              <a:buSzPts val="1100"/>
              <a:buFont typeface="Arial"/>
              <a:buChar char="○"/>
            </a:pPr>
            <a:r>
              <a:rPr lang="en" sz="1100">
                <a:solidFill>
                  <a:srgbClr val="212121"/>
                </a:solidFill>
                <a:latin typeface="Arial"/>
                <a:ea typeface="Arial"/>
                <a:cs typeface="Arial"/>
                <a:sym typeface="Arial"/>
              </a:rPr>
              <a:t>b) What is your approach? Explain at an intuitive level, with just enough technical details needed to explain to a lay person [2 minutes] </a:t>
            </a:r>
            <a:endParaRPr sz="1100">
              <a:solidFill>
                <a:srgbClr val="212121"/>
              </a:solidFill>
              <a:latin typeface="Arial"/>
              <a:ea typeface="Arial"/>
              <a:cs typeface="Arial"/>
              <a:sym typeface="Arial"/>
            </a:endParaRPr>
          </a:p>
          <a:p>
            <a:pPr indent="-298450" lvl="1" marL="914400" rtl="0" algn="l">
              <a:spcBef>
                <a:spcPts val="0"/>
              </a:spcBef>
              <a:spcAft>
                <a:spcPts val="0"/>
              </a:spcAft>
              <a:buClr>
                <a:srgbClr val="212121"/>
              </a:buClr>
              <a:buSzPts val="1100"/>
              <a:buFont typeface="Arial"/>
              <a:buChar char="○"/>
            </a:pPr>
            <a:r>
              <a:rPr lang="en" sz="1100">
                <a:solidFill>
                  <a:srgbClr val="212121"/>
                </a:solidFill>
                <a:latin typeface="Arial"/>
                <a:ea typeface="Arial"/>
                <a:cs typeface="Arial"/>
                <a:sym typeface="Arial"/>
              </a:rPr>
              <a:t>c) Show results and comparisons that demonstrate your approach [1.5 minutes]</a:t>
            </a:r>
            <a:endParaRPr sz="1100">
              <a:solidFill>
                <a:srgbClr val="212121"/>
              </a:solidFill>
              <a:latin typeface="Arial"/>
              <a:ea typeface="Arial"/>
              <a:cs typeface="Arial"/>
              <a:sym typeface="Arial"/>
            </a:endParaRPr>
          </a:p>
          <a:p>
            <a:pPr indent="0" lvl="0" marL="0" rtl="0" algn="l">
              <a:spcBef>
                <a:spcPts val="1600"/>
              </a:spcBef>
              <a:spcAft>
                <a:spcPts val="0"/>
              </a:spcAft>
              <a:buClr>
                <a:srgbClr val="000000"/>
              </a:buClr>
              <a:buSzPts val="1100"/>
              <a:buFont typeface="Arial"/>
              <a:buNone/>
            </a:pPr>
            <a:r>
              <a:rPr lang="en" sz="950">
                <a:solidFill>
                  <a:srgbClr val="212121"/>
                </a:solidFill>
                <a:latin typeface="Arial"/>
                <a:ea typeface="Arial"/>
                <a:cs typeface="Arial"/>
                <a:sym typeface="Arial"/>
              </a:rPr>
              <a:t>-Mohit</a:t>
            </a:r>
            <a:endParaRPr sz="950">
              <a:solidFill>
                <a:srgbClr val="212121"/>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73" name="Google Shape;73;p14"/>
          <p:cNvSpPr txBox="1"/>
          <p:nvPr>
            <p:ph idx="1" type="body"/>
          </p:nvPr>
        </p:nvSpPr>
        <p:spPr>
          <a:xfrm>
            <a:off x="311700" y="1266325"/>
            <a:ext cx="8520600" cy="2650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Open Sans"/>
              <a:buChar char="●"/>
            </a:pPr>
            <a:r>
              <a:rPr lang="en"/>
              <a:t>Introduction</a:t>
            </a:r>
            <a:endParaRPr/>
          </a:p>
          <a:p>
            <a:pPr indent="-317500" lvl="1" marL="914400" marR="0" rtl="0" algn="l">
              <a:lnSpc>
                <a:spcPct val="115000"/>
              </a:lnSpc>
              <a:spcBef>
                <a:spcPts val="0"/>
              </a:spcBef>
              <a:spcAft>
                <a:spcPts val="0"/>
              </a:spcAft>
              <a:buSzPts val="1400"/>
              <a:buChar char="○"/>
            </a:pPr>
            <a:r>
              <a:rPr lang="en"/>
              <a:t>Why is this technology relevant?</a:t>
            </a:r>
            <a:br>
              <a:rPr lang="en"/>
            </a:br>
            <a:endParaRPr/>
          </a:p>
          <a:p>
            <a:pPr indent="-342900" lvl="0" marL="457200" marR="0" rtl="0" algn="l">
              <a:lnSpc>
                <a:spcPct val="115000"/>
              </a:lnSpc>
              <a:spcBef>
                <a:spcPts val="0"/>
              </a:spcBef>
              <a:spcAft>
                <a:spcPts val="0"/>
              </a:spcAft>
              <a:buSzPts val="1800"/>
              <a:buChar char="●"/>
            </a:pPr>
            <a:r>
              <a:rPr lang="en"/>
              <a:t>Our Approach</a:t>
            </a:r>
            <a:endParaRPr/>
          </a:p>
          <a:p>
            <a:pPr indent="-317500" lvl="1" marL="914400" marR="0" rtl="0" algn="l">
              <a:lnSpc>
                <a:spcPct val="115000"/>
              </a:lnSpc>
              <a:spcBef>
                <a:spcPts val="0"/>
              </a:spcBef>
              <a:spcAft>
                <a:spcPts val="0"/>
              </a:spcAft>
              <a:buSzPts val="1400"/>
              <a:buChar char="○"/>
            </a:pPr>
            <a:r>
              <a:rPr lang="en"/>
              <a:t>Edge Finding</a:t>
            </a:r>
            <a:endParaRPr/>
          </a:p>
          <a:p>
            <a:pPr indent="-317500" lvl="1" marL="914400" marR="0" rtl="0" algn="l">
              <a:lnSpc>
                <a:spcPct val="115000"/>
              </a:lnSpc>
              <a:spcBef>
                <a:spcPts val="0"/>
              </a:spcBef>
              <a:spcAft>
                <a:spcPts val="0"/>
              </a:spcAft>
              <a:buSzPts val="1400"/>
              <a:buChar char="○"/>
            </a:pPr>
            <a:r>
              <a:rPr lang="en"/>
              <a:t>Text Recognition</a:t>
            </a:r>
            <a:br>
              <a:rPr lang="en"/>
            </a:br>
            <a:endParaRPr/>
          </a:p>
          <a:p>
            <a:pPr indent="-342900" lvl="0" marL="457200" marR="0" rtl="0" algn="l">
              <a:lnSpc>
                <a:spcPct val="115000"/>
              </a:lnSpc>
              <a:spcBef>
                <a:spcPts val="0"/>
              </a:spcBef>
              <a:spcAft>
                <a:spcPts val="0"/>
              </a:spcAft>
              <a:buSzPts val="1800"/>
              <a:buChar char="●"/>
            </a:pPr>
            <a:r>
              <a:rPr lang="en"/>
              <a:t>Results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79" name="Google Shape;79;p15"/>
          <p:cNvSpPr txBox="1"/>
          <p:nvPr>
            <p:ph idx="1" type="body"/>
          </p:nvPr>
        </p:nvSpPr>
        <p:spPr>
          <a:xfrm>
            <a:off x="128400" y="3857650"/>
            <a:ext cx="8301300" cy="1090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212121"/>
              </a:buClr>
              <a:buSzPts val="2400"/>
              <a:buFont typeface="Arial"/>
              <a:buChar char="●"/>
            </a:pPr>
            <a:r>
              <a:rPr lang="en" sz="2400">
                <a:solidFill>
                  <a:srgbClr val="212121"/>
                </a:solidFill>
                <a:latin typeface="Arial"/>
                <a:ea typeface="Arial"/>
                <a:cs typeface="Arial"/>
                <a:sym typeface="Arial"/>
              </a:rPr>
              <a:t>Why is license plate recognition important?</a:t>
            </a:r>
            <a:endParaRPr sz="2400">
              <a:solidFill>
                <a:srgbClr val="212121"/>
              </a:solidFill>
              <a:latin typeface="Arial"/>
              <a:ea typeface="Arial"/>
              <a:cs typeface="Arial"/>
              <a:sym typeface="Arial"/>
            </a:endParaRPr>
          </a:p>
          <a:p>
            <a:pPr indent="0" lvl="0" marL="457200" rtl="0" algn="l">
              <a:spcBef>
                <a:spcPts val="1600"/>
              </a:spcBef>
              <a:spcAft>
                <a:spcPts val="0"/>
              </a:spcAft>
              <a:buNone/>
            </a:pPr>
            <a:r>
              <a:t/>
            </a:r>
            <a:endParaRPr sz="2400">
              <a:solidFill>
                <a:srgbClr val="212121"/>
              </a:solidFill>
              <a:latin typeface="Arial"/>
              <a:ea typeface="Arial"/>
              <a:cs typeface="Arial"/>
              <a:sym typeface="Arial"/>
            </a:endParaRPr>
          </a:p>
          <a:p>
            <a:pPr indent="0" lvl="0" marL="0" rtl="0" algn="l">
              <a:spcBef>
                <a:spcPts val="1600"/>
              </a:spcBef>
              <a:spcAft>
                <a:spcPts val="1600"/>
              </a:spcAft>
              <a:buNone/>
            </a:pPr>
            <a:r>
              <a:t/>
            </a:r>
            <a:endParaRPr/>
          </a:p>
        </p:txBody>
      </p:sp>
      <p:pic>
        <p:nvPicPr>
          <p:cNvPr id="80" name="Google Shape;80;p15"/>
          <p:cNvPicPr preferRelativeResize="0"/>
          <p:nvPr/>
        </p:nvPicPr>
        <p:blipFill>
          <a:blip r:embed="rId3">
            <a:alphaModFix/>
          </a:blip>
          <a:stretch>
            <a:fillRect/>
          </a:stretch>
        </p:blipFill>
        <p:spPr>
          <a:xfrm>
            <a:off x="4259450" y="1266325"/>
            <a:ext cx="4697576" cy="2548250"/>
          </a:xfrm>
          <a:prstGeom prst="rect">
            <a:avLst/>
          </a:prstGeom>
          <a:noFill/>
          <a:ln>
            <a:noFill/>
          </a:ln>
        </p:spPr>
      </p:pic>
      <p:pic>
        <p:nvPicPr>
          <p:cNvPr id="81" name="Google Shape;81;p15"/>
          <p:cNvPicPr preferRelativeResize="0"/>
          <p:nvPr/>
        </p:nvPicPr>
        <p:blipFill>
          <a:blip r:embed="rId4">
            <a:alphaModFix/>
          </a:blip>
          <a:stretch>
            <a:fillRect/>
          </a:stretch>
        </p:blipFill>
        <p:spPr>
          <a:xfrm>
            <a:off x="95155" y="1264350"/>
            <a:ext cx="4164295" cy="2548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3364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Approach</a:t>
            </a:r>
            <a:endParaRPr/>
          </a:p>
        </p:txBody>
      </p:sp>
      <p:pic>
        <p:nvPicPr>
          <p:cNvPr id="87" name="Google Shape;87;p16"/>
          <p:cNvPicPr preferRelativeResize="0"/>
          <p:nvPr/>
        </p:nvPicPr>
        <p:blipFill rotWithShape="1">
          <a:blip r:embed="rId3">
            <a:alphaModFix/>
          </a:blip>
          <a:srcRect b="36477" l="20754" r="21879" t="13806"/>
          <a:stretch/>
        </p:blipFill>
        <p:spPr>
          <a:xfrm>
            <a:off x="4019300" y="2919763"/>
            <a:ext cx="1860625" cy="827950"/>
          </a:xfrm>
          <a:prstGeom prst="rect">
            <a:avLst/>
          </a:prstGeom>
          <a:noFill/>
          <a:ln>
            <a:noFill/>
          </a:ln>
        </p:spPr>
      </p:pic>
      <p:pic>
        <p:nvPicPr>
          <p:cNvPr id="88" name="Google Shape;88;p16"/>
          <p:cNvPicPr preferRelativeResize="0"/>
          <p:nvPr/>
        </p:nvPicPr>
        <p:blipFill>
          <a:blip r:embed="rId4">
            <a:alphaModFix/>
          </a:blip>
          <a:stretch>
            <a:fillRect/>
          </a:stretch>
        </p:blipFill>
        <p:spPr>
          <a:xfrm>
            <a:off x="138475" y="2268712"/>
            <a:ext cx="2840096" cy="2130072"/>
          </a:xfrm>
          <a:prstGeom prst="rect">
            <a:avLst/>
          </a:prstGeom>
          <a:noFill/>
          <a:ln>
            <a:noFill/>
          </a:ln>
        </p:spPr>
      </p:pic>
      <p:pic>
        <p:nvPicPr>
          <p:cNvPr id="89" name="Google Shape;89;p16"/>
          <p:cNvPicPr preferRelativeResize="0"/>
          <p:nvPr/>
        </p:nvPicPr>
        <p:blipFill>
          <a:blip r:embed="rId5">
            <a:alphaModFix/>
          </a:blip>
          <a:stretch>
            <a:fillRect/>
          </a:stretch>
        </p:blipFill>
        <p:spPr>
          <a:xfrm>
            <a:off x="7021400" y="2812788"/>
            <a:ext cx="1953550" cy="1041900"/>
          </a:xfrm>
          <a:prstGeom prst="rect">
            <a:avLst/>
          </a:prstGeom>
          <a:noFill/>
          <a:ln>
            <a:noFill/>
          </a:ln>
        </p:spPr>
      </p:pic>
      <p:sp>
        <p:nvSpPr>
          <p:cNvPr id="90" name="Google Shape;90;p16"/>
          <p:cNvSpPr txBox="1"/>
          <p:nvPr/>
        </p:nvSpPr>
        <p:spPr>
          <a:xfrm>
            <a:off x="563725" y="1649700"/>
            <a:ext cx="1989600" cy="7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6AA84F"/>
                </a:solidFill>
              </a:rPr>
              <a:t>START</a:t>
            </a:r>
            <a:endParaRPr b="1" sz="3000">
              <a:solidFill>
                <a:srgbClr val="6AA84F"/>
              </a:solidFill>
            </a:endParaRPr>
          </a:p>
        </p:txBody>
      </p:sp>
      <p:sp>
        <p:nvSpPr>
          <p:cNvPr id="91" name="Google Shape;91;p16"/>
          <p:cNvSpPr txBox="1"/>
          <p:nvPr/>
        </p:nvSpPr>
        <p:spPr>
          <a:xfrm>
            <a:off x="7088350" y="1703025"/>
            <a:ext cx="1989600" cy="70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CC0000"/>
                </a:solidFill>
              </a:rPr>
              <a:t>END</a:t>
            </a:r>
            <a:endParaRPr b="1" sz="3000">
              <a:solidFill>
                <a:srgbClr val="CC0000"/>
              </a:solidFill>
            </a:endParaRPr>
          </a:p>
        </p:txBody>
      </p:sp>
      <p:sp>
        <p:nvSpPr>
          <p:cNvPr id="92" name="Google Shape;92;p16"/>
          <p:cNvSpPr txBox="1"/>
          <p:nvPr/>
        </p:nvSpPr>
        <p:spPr>
          <a:xfrm rot="-2050412">
            <a:off x="3515776" y="1180632"/>
            <a:ext cx="1725651" cy="4427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Edge Finding</a:t>
            </a:r>
            <a:endParaRPr/>
          </a:p>
        </p:txBody>
      </p:sp>
      <p:cxnSp>
        <p:nvCxnSpPr>
          <p:cNvPr id="93" name="Google Shape;93;p16"/>
          <p:cNvCxnSpPr/>
          <p:nvPr/>
        </p:nvCxnSpPr>
        <p:spPr>
          <a:xfrm rot="10800000">
            <a:off x="3664800" y="1870025"/>
            <a:ext cx="33900" cy="1374600"/>
          </a:xfrm>
          <a:prstGeom prst="straightConnector1">
            <a:avLst/>
          </a:prstGeom>
          <a:noFill/>
          <a:ln cap="flat" cmpd="sng" w="9525">
            <a:solidFill>
              <a:srgbClr val="000000"/>
            </a:solidFill>
            <a:prstDash val="solid"/>
            <a:round/>
            <a:headEnd len="med" w="med" type="none"/>
            <a:tailEnd len="med" w="med" type="none"/>
          </a:ln>
        </p:spPr>
      </p:cxnSp>
      <p:sp>
        <p:nvSpPr>
          <p:cNvPr id="94" name="Google Shape;94;p16"/>
          <p:cNvSpPr txBox="1"/>
          <p:nvPr/>
        </p:nvSpPr>
        <p:spPr>
          <a:xfrm rot="-2050412">
            <a:off x="6392001" y="1180632"/>
            <a:ext cx="1725651" cy="4427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Text Recognition</a:t>
            </a:r>
            <a:endParaRPr/>
          </a:p>
        </p:txBody>
      </p:sp>
      <p:sp>
        <p:nvSpPr>
          <p:cNvPr id="95" name="Google Shape;95;p16"/>
          <p:cNvSpPr/>
          <p:nvPr/>
        </p:nvSpPr>
        <p:spPr>
          <a:xfrm>
            <a:off x="3189188" y="2896351"/>
            <a:ext cx="695700" cy="8748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6" name="Google Shape;96;p16"/>
          <p:cNvCxnSpPr/>
          <p:nvPr/>
        </p:nvCxnSpPr>
        <p:spPr>
          <a:xfrm rot="10800000">
            <a:off x="6573875" y="1911375"/>
            <a:ext cx="22800" cy="1424100"/>
          </a:xfrm>
          <a:prstGeom prst="straightConnector1">
            <a:avLst/>
          </a:prstGeom>
          <a:noFill/>
          <a:ln cap="flat" cmpd="sng" w="9525">
            <a:solidFill>
              <a:srgbClr val="000000"/>
            </a:solidFill>
            <a:prstDash val="solid"/>
            <a:round/>
            <a:headEnd len="med" w="med" type="none"/>
            <a:tailEnd len="med" w="med" type="none"/>
          </a:ln>
        </p:spPr>
      </p:cxnSp>
      <p:sp>
        <p:nvSpPr>
          <p:cNvPr id="97" name="Google Shape;97;p16"/>
          <p:cNvSpPr/>
          <p:nvPr/>
        </p:nvSpPr>
        <p:spPr>
          <a:xfrm>
            <a:off x="6064701" y="2896351"/>
            <a:ext cx="695700" cy="8748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64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License Plate Location Detection</a:t>
            </a:r>
            <a:endParaRPr/>
          </a:p>
        </p:txBody>
      </p:sp>
      <p:sp>
        <p:nvSpPr>
          <p:cNvPr id="103" name="Google Shape;103;p17"/>
          <p:cNvSpPr txBox="1"/>
          <p:nvPr>
            <p:ph idx="1" type="body"/>
          </p:nvPr>
        </p:nvSpPr>
        <p:spPr>
          <a:xfrm>
            <a:off x="290250" y="771425"/>
            <a:ext cx="8563500" cy="2250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First convert the image to grayscale</a:t>
            </a:r>
            <a:endParaRPr/>
          </a:p>
          <a:p>
            <a:pPr indent="-342900" lvl="0" marL="457200" rtl="0" algn="l">
              <a:spcBef>
                <a:spcPts val="0"/>
              </a:spcBef>
              <a:spcAft>
                <a:spcPts val="0"/>
              </a:spcAft>
              <a:buSzPts val="1800"/>
              <a:buAutoNum type="arabicPeriod"/>
            </a:pPr>
            <a:r>
              <a:rPr lang="en"/>
              <a:t>Used sobel edge filter to filter for outline of the license plate</a:t>
            </a:r>
            <a:endParaRPr/>
          </a:p>
          <a:p>
            <a:pPr indent="-342900" lvl="0" marL="457200" rtl="0" algn="l">
              <a:spcBef>
                <a:spcPts val="0"/>
              </a:spcBef>
              <a:spcAft>
                <a:spcPts val="0"/>
              </a:spcAft>
              <a:buSzPts val="1800"/>
              <a:buAutoNum type="arabicPeriod"/>
            </a:pPr>
            <a:r>
              <a:rPr lang="en"/>
              <a:t>Used bwconncomp to find connected components passed that into regionprops.</a:t>
            </a:r>
            <a:endParaRPr/>
          </a:p>
          <a:p>
            <a:pPr indent="-342900" lvl="1" marL="914400" rtl="0" algn="l">
              <a:spcBef>
                <a:spcPts val="0"/>
              </a:spcBef>
              <a:spcAft>
                <a:spcPts val="0"/>
              </a:spcAft>
              <a:buSzPts val="1800"/>
              <a:buAutoNum type="alphaLcPeriod"/>
            </a:pPr>
            <a:r>
              <a:rPr lang="en" sz="1800"/>
              <a:t>Filter for a rectangle based on eccentricity, filledArea, Extent, and Orientation</a:t>
            </a:r>
            <a:endParaRPr sz="1800"/>
          </a:p>
        </p:txBody>
      </p:sp>
      <p:pic>
        <p:nvPicPr>
          <p:cNvPr id="104" name="Google Shape;104;p17"/>
          <p:cNvPicPr preferRelativeResize="0"/>
          <p:nvPr/>
        </p:nvPicPr>
        <p:blipFill rotWithShape="1">
          <a:blip r:embed="rId3">
            <a:alphaModFix/>
          </a:blip>
          <a:srcRect b="11174" l="7715" r="7867" t="0"/>
          <a:stretch/>
        </p:blipFill>
        <p:spPr>
          <a:xfrm>
            <a:off x="3022000" y="2762050"/>
            <a:ext cx="2844625" cy="1941636"/>
          </a:xfrm>
          <a:prstGeom prst="rect">
            <a:avLst/>
          </a:prstGeom>
          <a:noFill/>
          <a:ln>
            <a:noFill/>
          </a:ln>
        </p:spPr>
      </p:pic>
      <p:pic>
        <p:nvPicPr>
          <p:cNvPr id="105" name="Google Shape;105;p17"/>
          <p:cNvPicPr preferRelativeResize="0"/>
          <p:nvPr/>
        </p:nvPicPr>
        <p:blipFill rotWithShape="1">
          <a:blip r:embed="rId4">
            <a:alphaModFix/>
          </a:blip>
          <a:srcRect b="10642" l="7711" r="8006" t="0"/>
          <a:stretch/>
        </p:blipFill>
        <p:spPr>
          <a:xfrm>
            <a:off x="5974025" y="2754762"/>
            <a:ext cx="2844625" cy="1956200"/>
          </a:xfrm>
          <a:prstGeom prst="rect">
            <a:avLst/>
          </a:prstGeom>
          <a:noFill/>
          <a:ln>
            <a:noFill/>
          </a:ln>
        </p:spPr>
      </p:pic>
      <p:sp>
        <p:nvSpPr>
          <p:cNvPr id="106" name="Google Shape;106;p17"/>
          <p:cNvSpPr txBox="1"/>
          <p:nvPr/>
        </p:nvSpPr>
        <p:spPr>
          <a:xfrm>
            <a:off x="4015250" y="4710950"/>
            <a:ext cx="850500" cy="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07" name="Google Shape;107;p17"/>
          <p:cNvSpPr txBox="1"/>
          <p:nvPr/>
        </p:nvSpPr>
        <p:spPr>
          <a:xfrm>
            <a:off x="6971088" y="4710950"/>
            <a:ext cx="850500" cy="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3</a:t>
            </a:r>
            <a:r>
              <a:rPr lang="en"/>
              <a:t>.</a:t>
            </a:r>
            <a:endParaRPr/>
          </a:p>
        </p:txBody>
      </p:sp>
      <p:pic>
        <p:nvPicPr>
          <p:cNvPr id="108" name="Google Shape;108;p17"/>
          <p:cNvPicPr preferRelativeResize="0"/>
          <p:nvPr/>
        </p:nvPicPr>
        <p:blipFill rotWithShape="1">
          <a:blip r:embed="rId5">
            <a:alphaModFix/>
          </a:blip>
          <a:srcRect b="9812" l="7711" r="8006" t="0"/>
          <a:stretch/>
        </p:blipFill>
        <p:spPr>
          <a:xfrm>
            <a:off x="69975" y="2778425"/>
            <a:ext cx="2797404" cy="1941625"/>
          </a:xfrm>
          <a:prstGeom prst="rect">
            <a:avLst/>
          </a:prstGeom>
          <a:noFill/>
          <a:ln>
            <a:noFill/>
          </a:ln>
        </p:spPr>
      </p:pic>
      <p:sp>
        <p:nvSpPr>
          <p:cNvPr id="109" name="Google Shape;109;p17"/>
          <p:cNvSpPr txBox="1"/>
          <p:nvPr/>
        </p:nvSpPr>
        <p:spPr>
          <a:xfrm>
            <a:off x="1059400" y="4710950"/>
            <a:ext cx="850500" cy="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1</a:t>
            </a:r>
            <a:r>
              <a:rPr lang="en"/>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311700" y="1402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License Plate Extraction</a:t>
            </a:r>
            <a:endParaRPr/>
          </a:p>
        </p:txBody>
      </p:sp>
      <p:sp>
        <p:nvSpPr>
          <p:cNvPr id="115" name="Google Shape;115;p18"/>
          <p:cNvSpPr txBox="1"/>
          <p:nvPr>
            <p:ph idx="1" type="body"/>
          </p:nvPr>
        </p:nvSpPr>
        <p:spPr>
          <a:xfrm>
            <a:off x="311700" y="885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startAt="4"/>
            </a:pPr>
            <a:r>
              <a:rPr lang="en"/>
              <a:t>Iterate through all pairs of bounding boxes, filter pairs of bounding boxes based on height differential, width Differential, and aspectRatio</a:t>
            </a:r>
            <a:endParaRPr/>
          </a:p>
          <a:p>
            <a:pPr indent="-342900" lvl="0" marL="457200" rtl="0" algn="l">
              <a:spcBef>
                <a:spcPts val="0"/>
              </a:spcBef>
              <a:spcAft>
                <a:spcPts val="0"/>
              </a:spcAft>
              <a:buSzPts val="1800"/>
              <a:buAutoNum type="arabicPeriod" startAt="4"/>
            </a:pPr>
            <a:r>
              <a:rPr lang="en"/>
              <a:t>Create new bounding box around both		 						bounding boxes</a:t>
            </a:r>
            <a:endParaRPr/>
          </a:p>
          <a:p>
            <a:pPr indent="-342900" lvl="0" marL="457200" rtl="0" algn="l">
              <a:spcBef>
                <a:spcPts val="0"/>
              </a:spcBef>
              <a:spcAft>
                <a:spcPts val="0"/>
              </a:spcAft>
              <a:buSzPts val="1800"/>
              <a:buAutoNum type="arabicPeriod" startAt="4"/>
            </a:pPr>
            <a:r>
              <a:rPr lang="en"/>
              <a:t>Use imcrop to create new image of just the	 license plate </a:t>
            </a:r>
            <a:endParaRPr/>
          </a:p>
        </p:txBody>
      </p:sp>
      <p:pic>
        <p:nvPicPr>
          <p:cNvPr id="116" name="Google Shape;116;p18"/>
          <p:cNvPicPr preferRelativeResize="0"/>
          <p:nvPr/>
        </p:nvPicPr>
        <p:blipFill rotWithShape="1">
          <a:blip r:embed="rId3">
            <a:alphaModFix/>
          </a:blip>
          <a:srcRect b="11166" l="7716" r="8136" t="0"/>
          <a:stretch/>
        </p:blipFill>
        <p:spPr>
          <a:xfrm>
            <a:off x="3782800" y="2573450"/>
            <a:ext cx="3123851" cy="2139014"/>
          </a:xfrm>
          <a:prstGeom prst="rect">
            <a:avLst/>
          </a:prstGeom>
          <a:noFill/>
          <a:ln>
            <a:noFill/>
          </a:ln>
        </p:spPr>
      </p:pic>
      <p:pic>
        <p:nvPicPr>
          <p:cNvPr id="117" name="Google Shape;117;p18"/>
          <p:cNvPicPr preferRelativeResize="0"/>
          <p:nvPr/>
        </p:nvPicPr>
        <p:blipFill rotWithShape="1">
          <a:blip r:embed="rId4">
            <a:alphaModFix/>
          </a:blip>
          <a:srcRect b="11166" l="7712" r="8275" t="0"/>
          <a:stretch/>
        </p:blipFill>
        <p:spPr>
          <a:xfrm>
            <a:off x="407350" y="2571750"/>
            <a:ext cx="3123851" cy="2142424"/>
          </a:xfrm>
          <a:prstGeom prst="rect">
            <a:avLst/>
          </a:prstGeom>
          <a:noFill/>
          <a:ln>
            <a:noFill/>
          </a:ln>
        </p:spPr>
      </p:pic>
      <p:sp>
        <p:nvSpPr>
          <p:cNvPr id="118" name="Google Shape;118;p18"/>
          <p:cNvSpPr txBox="1"/>
          <p:nvPr/>
        </p:nvSpPr>
        <p:spPr>
          <a:xfrm>
            <a:off x="1544013" y="4714175"/>
            <a:ext cx="850500" cy="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4.</a:t>
            </a:r>
            <a:endParaRPr/>
          </a:p>
        </p:txBody>
      </p:sp>
      <p:pic>
        <p:nvPicPr>
          <p:cNvPr id="119" name="Google Shape;119;p18"/>
          <p:cNvPicPr preferRelativeResize="0"/>
          <p:nvPr/>
        </p:nvPicPr>
        <p:blipFill rotWithShape="1">
          <a:blip r:embed="rId5">
            <a:alphaModFix/>
          </a:blip>
          <a:srcRect b="36477" l="20754" r="21879" t="13806"/>
          <a:stretch/>
        </p:blipFill>
        <p:spPr>
          <a:xfrm>
            <a:off x="7111200" y="3228988"/>
            <a:ext cx="1860625" cy="827950"/>
          </a:xfrm>
          <a:prstGeom prst="rect">
            <a:avLst/>
          </a:prstGeom>
          <a:noFill/>
          <a:ln>
            <a:noFill/>
          </a:ln>
        </p:spPr>
      </p:pic>
      <p:sp>
        <p:nvSpPr>
          <p:cNvPr id="120" name="Google Shape;120;p18"/>
          <p:cNvSpPr txBox="1"/>
          <p:nvPr/>
        </p:nvSpPr>
        <p:spPr>
          <a:xfrm>
            <a:off x="5040113" y="4714175"/>
            <a:ext cx="850500" cy="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5</a:t>
            </a:r>
            <a:r>
              <a:rPr lang="en"/>
              <a:t>.</a:t>
            </a:r>
            <a:endParaRPr/>
          </a:p>
        </p:txBody>
      </p:sp>
      <p:sp>
        <p:nvSpPr>
          <p:cNvPr id="121" name="Google Shape;121;p18"/>
          <p:cNvSpPr txBox="1"/>
          <p:nvPr/>
        </p:nvSpPr>
        <p:spPr>
          <a:xfrm>
            <a:off x="7616250" y="4714175"/>
            <a:ext cx="850500" cy="2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6</a:t>
            </a:r>
            <a:r>
              <a:rPr lang="en"/>
              <a:t>.</a:t>
            </a:r>
            <a:endParaRPr/>
          </a:p>
        </p:txBody>
      </p:sp>
      <p:sp>
        <p:nvSpPr>
          <p:cNvPr id="122" name="Google Shape;122;p18"/>
          <p:cNvSpPr/>
          <p:nvPr/>
        </p:nvSpPr>
        <p:spPr>
          <a:xfrm>
            <a:off x="1725500" y="3632650"/>
            <a:ext cx="24900" cy="1485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Text Recognition</a:t>
            </a:r>
            <a:endParaRPr/>
          </a:p>
        </p:txBody>
      </p:sp>
      <p:sp>
        <p:nvSpPr>
          <p:cNvPr id="128" name="Google Shape;128;p19"/>
          <p:cNvSpPr txBox="1"/>
          <p:nvPr>
            <p:ph idx="1" type="body"/>
          </p:nvPr>
        </p:nvSpPr>
        <p:spPr>
          <a:xfrm>
            <a:off x="311700" y="1266325"/>
            <a:ext cx="46668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Incoming Image</a:t>
            </a:r>
            <a:endParaRPr/>
          </a:p>
          <a:p>
            <a:pPr indent="-342900" lvl="0" marL="457200" rtl="0" algn="l">
              <a:spcBef>
                <a:spcPts val="0"/>
              </a:spcBef>
              <a:spcAft>
                <a:spcPts val="0"/>
              </a:spcAft>
              <a:buSzPts val="1800"/>
              <a:buAutoNum type="arabicPeriod"/>
            </a:pPr>
            <a:r>
              <a:rPr lang="en"/>
              <a:t>Convert to Binary</a:t>
            </a:r>
            <a:endParaRPr/>
          </a:p>
          <a:p>
            <a:pPr indent="-342900" lvl="0" marL="457200" rtl="0" algn="l">
              <a:spcBef>
                <a:spcPts val="0"/>
              </a:spcBef>
              <a:spcAft>
                <a:spcPts val="0"/>
              </a:spcAft>
              <a:buSzPts val="1800"/>
              <a:buAutoNum type="arabicPeriod"/>
            </a:pPr>
            <a:r>
              <a:rPr lang="en"/>
              <a:t>Find properties of connected Components</a:t>
            </a:r>
            <a:endParaRPr/>
          </a:p>
          <a:p>
            <a:pPr indent="-342900" lvl="0" marL="457200" rtl="0" algn="l">
              <a:spcBef>
                <a:spcPts val="0"/>
              </a:spcBef>
              <a:spcAft>
                <a:spcPts val="0"/>
              </a:spcAft>
              <a:buSzPts val="1800"/>
              <a:buAutoNum type="arabicPeriod"/>
            </a:pPr>
            <a:r>
              <a:rPr lang="en"/>
              <a:t>Filter out undesired bounding boxes</a:t>
            </a:r>
            <a:endParaRPr/>
          </a:p>
          <a:p>
            <a:pPr indent="-317500" lvl="1" marL="914400" rtl="0" algn="l">
              <a:spcBef>
                <a:spcPts val="0"/>
              </a:spcBef>
              <a:spcAft>
                <a:spcPts val="0"/>
              </a:spcAft>
              <a:buSzPts val="1400"/>
              <a:buAutoNum type="alphaLcPeriod"/>
            </a:pPr>
            <a:r>
              <a:rPr lang="en"/>
              <a:t>Orientation of area</a:t>
            </a:r>
            <a:endParaRPr/>
          </a:p>
          <a:p>
            <a:pPr indent="-317500" lvl="1" marL="914400" rtl="0" algn="l">
              <a:spcBef>
                <a:spcPts val="0"/>
              </a:spcBef>
              <a:spcAft>
                <a:spcPts val="0"/>
              </a:spcAft>
              <a:buSzPts val="1400"/>
              <a:buAutoNum type="alphaLcPeriod"/>
            </a:pPr>
            <a:r>
              <a:rPr lang="en"/>
              <a:t>Location (should be in middle 50% of image height)</a:t>
            </a:r>
            <a:endParaRPr/>
          </a:p>
          <a:p>
            <a:pPr indent="-342900" lvl="0" marL="457200" rtl="0" algn="l">
              <a:spcBef>
                <a:spcPts val="0"/>
              </a:spcBef>
              <a:spcAft>
                <a:spcPts val="0"/>
              </a:spcAft>
              <a:buSzPts val="1800"/>
              <a:buAutoNum type="arabicPeriod"/>
            </a:pPr>
            <a:r>
              <a:rPr lang="en"/>
              <a:t>Compare Binary picture of letter to alphanumeric database</a:t>
            </a:r>
            <a:endParaRPr/>
          </a:p>
          <a:p>
            <a:pPr indent="-342900" lvl="0" marL="457200" rtl="0" algn="l">
              <a:spcBef>
                <a:spcPts val="0"/>
              </a:spcBef>
              <a:spcAft>
                <a:spcPts val="0"/>
              </a:spcAft>
              <a:buSzPts val="1800"/>
              <a:buAutoNum type="arabicPeriod"/>
            </a:pPr>
            <a:r>
              <a:rPr lang="en"/>
              <a:t>Output best comparison values</a:t>
            </a:r>
            <a:endParaRPr/>
          </a:p>
        </p:txBody>
      </p:sp>
      <p:pic>
        <p:nvPicPr>
          <p:cNvPr id="129" name="Google Shape;129;p19"/>
          <p:cNvPicPr preferRelativeResize="0"/>
          <p:nvPr/>
        </p:nvPicPr>
        <p:blipFill rotWithShape="1">
          <a:blip r:embed="rId3">
            <a:alphaModFix/>
          </a:blip>
          <a:srcRect b="22221" l="16509" r="14728" t="0"/>
          <a:stretch/>
        </p:blipFill>
        <p:spPr>
          <a:xfrm>
            <a:off x="6327975" y="2571613"/>
            <a:ext cx="2613275" cy="1407650"/>
          </a:xfrm>
          <a:prstGeom prst="rect">
            <a:avLst/>
          </a:prstGeom>
          <a:noFill/>
          <a:ln>
            <a:noFill/>
          </a:ln>
        </p:spPr>
      </p:pic>
      <p:pic>
        <p:nvPicPr>
          <p:cNvPr id="130" name="Google Shape;130;p19"/>
          <p:cNvPicPr preferRelativeResize="0"/>
          <p:nvPr/>
        </p:nvPicPr>
        <p:blipFill rotWithShape="1">
          <a:blip r:embed="rId4">
            <a:alphaModFix/>
          </a:blip>
          <a:srcRect b="29614" l="18359" r="15743" t="13402"/>
          <a:stretch/>
        </p:blipFill>
        <p:spPr>
          <a:xfrm>
            <a:off x="6106850" y="227775"/>
            <a:ext cx="2386000" cy="982450"/>
          </a:xfrm>
          <a:prstGeom prst="rect">
            <a:avLst/>
          </a:prstGeom>
          <a:noFill/>
          <a:ln>
            <a:noFill/>
          </a:ln>
        </p:spPr>
      </p:pic>
      <p:pic>
        <p:nvPicPr>
          <p:cNvPr id="131" name="Google Shape;131;p19"/>
          <p:cNvPicPr preferRelativeResize="0"/>
          <p:nvPr/>
        </p:nvPicPr>
        <p:blipFill rotWithShape="1">
          <a:blip r:embed="rId5">
            <a:alphaModFix/>
          </a:blip>
          <a:srcRect b="27875" l="13436" r="17796" t="0"/>
          <a:stretch/>
        </p:blipFill>
        <p:spPr>
          <a:xfrm>
            <a:off x="5106438" y="1266313"/>
            <a:ext cx="2613275" cy="1305300"/>
          </a:xfrm>
          <a:prstGeom prst="rect">
            <a:avLst/>
          </a:prstGeom>
          <a:noFill/>
          <a:ln>
            <a:noFill/>
          </a:ln>
        </p:spPr>
      </p:pic>
      <p:pic>
        <p:nvPicPr>
          <p:cNvPr id="132" name="Google Shape;132;p19"/>
          <p:cNvPicPr preferRelativeResize="0"/>
          <p:nvPr/>
        </p:nvPicPr>
        <p:blipFill>
          <a:blip r:embed="rId6">
            <a:alphaModFix/>
          </a:blip>
          <a:stretch>
            <a:fillRect/>
          </a:stretch>
        </p:blipFill>
        <p:spPr>
          <a:xfrm>
            <a:off x="5553725" y="3911700"/>
            <a:ext cx="1953550" cy="1041900"/>
          </a:xfrm>
          <a:prstGeom prst="rect">
            <a:avLst/>
          </a:prstGeom>
          <a:noFill/>
          <a:ln>
            <a:noFill/>
          </a:ln>
        </p:spPr>
      </p:pic>
      <p:sp>
        <p:nvSpPr>
          <p:cNvPr id="133" name="Google Shape;133;p19"/>
          <p:cNvSpPr txBox="1"/>
          <p:nvPr/>
        </p:nvSpPr>
        <p:spPr>
          <a:xfrm>
            <a:off x="5506725" y="343350"/>
            <a:ext cx="542400" cy="6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1.</a:t>
            </a:r>
            <a:endParaRPr b="1" sz="3000"/>
          </a:p>
        </p:txBody>
      </p:sp>
      <p:sp>
        <p:nvSpPr>
          <p:cNvPr id="134" name="Google Shape;134;p19"/>
          <p:cNvSpPr txBox="1"/>
          <p:nvPr/>
        </p:nvSpPr>
        <p:spPr>
          <a:xfrm>
            <a:off x="7665325" y="1684625"/>
            <a:ext cx="542400" cy="6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3</a:t>
            </a:r>
            <a:r>
              <a:rPr b="1" lang="en" sz="3000"/>
              <a:t>.</a:t>
            </a:r>
            <a:endParaRPr b="1" sz="3000"/>
          </a:p>
        </p:txBody>
      </p:sp>
      <p:sp>
        <p:nvSpPr>
          <p:cNvPr id="135" name="Google Shape;135;p19"/>
          <p:cNvSpPr txBox="1"/>
          <p:nvPr/>
        </p:nvSpPr>
        <p:spPr>
          <a:xfrm>
            <a:off x="5785575" y="2957600"/>
            <a:ext cx="542400" cy="6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4</a:t>
            </a:r>
            <a:r>
              <a:rPr b="1" lang="en" sz="3000"/>
              <a:t>.</a:t>
            </a:r>
            <a:endParaRPr b="1" sz="3000"/>
          </a:p>
        </p:txBody>
      </p:sp>
      <p:sp>
        <p:nvSpPr>
          <p:cNvPr id="136" name="Google Shape;136;p19"/>
          <p:cNvSpPr txBox="1"/>
          <p:nvPr/>
        </p:nvSpPr>
        <p:spPr>
          <a:xfrm>
            <a:off x="7507275" y="4114800"/>
            <a:ext cx="542400" cy="6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t>6</a:t>
            </a:r>
            <a:r>
              <a:rPr b="1" lang="en" sz="3000"/>
              <a:t>.</a:t>
            </a:r>
            <a:endParaRPr b="1"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Examples</a:t>
            </a:r>
            <a:endParaRPr/>
          </a:p>
        </p:txBody>
      </p:sp>
      <p:pic>
        <p:nvPicPr>
          <p:cNvPr id="142" name="Google Shape;142;p20"/>
          <p:cNvPicPr preferRelativeResize="0"/>
          <p:nvPr/>
        </p:nvPicPr>
        <p:blipFill rotWithShape="1">
          <a:blip r:embed="rId3">
            <a:alphaModFix/>
          </a:blip>
          <a:srcRect b="16515" l="11259" r="9507" t="5468"/>
          <a:stretch/>
        </p:blipFill>
        <p:spPr>
          <a:xfrm>
            <a:off x="4161700" y="445025"/>
            <a:ext cx="4924126" cy="3636250"/>
          </a:xfrm>
          <a:prstGeom prst="rect">
            <a:avLst/>
          </a:prstGeom>
          <a:noFill/>
          <a:ln>
            <a:noFill/>
          </a:ln>
        </p:spPr>
      </p:pic>
      <p:pic>
        <p:nvPicPr>
          <p:cNvPr id="143" name="Google Shape;143;p20"/>
          <p:cNvPicPr preferRelativeResize="0"/>
          <p:nvPr/>
        </p:nvPicPr>
        <p:blipFill rotWithShape="1">
          <a:blip r:embed="rId4">
            <a:alphaModFix/>
          </a:blip>
          <a:srcRect b="12892" l="9673" r="7221" t="6579"/>
          <a:stretch/>
        </p:blipFill>
        <p:spPr>
          <a:xfrm>
            <a:off x="0" y="1869200"/>
            <a:ext cx="4407224" cy="320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Examples</a:t>
            </a:r>
            <a:endParaRPr/>
          </a:p>
        </p:txBody>
      </p:sp>
      <p:pic>
        <p:nvPicPr>
          <p:cNvPr id="149" name="Google Shape;149;p21"/>
          <p:cNvPicPr preferRelativeResize="0"/>
          <p:nvPr/>
        </p:nvPicPr>
        <p:blipFill rotWithShape="1">
          <a:blip r:embed="rId3">
            <a:alphaModFix/>
          </a:blip>
          <a:srcRect b="17654" l="14303" r="14288" t="0"/>
          <a:stretch/>
        </p:blipFill>
        <p:spPr>
          <a:xfrm>
            <a:off x="5070363" y="1266325"/>
            <a:ext cx="2870087" cy="1545125"/>
          </a:xfrm>
          <a:prstGeom prst="rect">
            <a:avLst/>
          </a:prstGeom>
          <a:noFill/>
          <a:ln>
            <a:noFill/>
          </a:ln>
        </p:spPr>
      </p:pic>
      <p:pic>
        <p:nvPicPr>
          <p:cNvPr id="150" name="Google Shape;150;p21"/>
          <p:cNvPicPr preferRelativeResize="0"/>
          <p:nvPr/>
        </p:nvPicPr>
        <p:blipFill rotWithShape="1">
          <a:blip r:embed="rId4">
            <a:alphaModFix/>
          </a:blip>
          <a:srcRect b="23047" l="16106" r="12403" t="0"/>
          <a:stretch/>
        </p:blipFill>
        <p:spPr>
          <a:xfrm>
            <a:off x="734900" y="1266325"/>
            <a:ext cx="3211637" cy="1409700"/>
          </a:xfrm>
          <a:prstGeom prst="rect">
            <a:avLst/>
          </a:prstGeom>
          <a:noFill/>
          <a:ln>
            <a:noFill/>
          </a:ln>
        </p:spPr>
      </p:pic>
      <p:pic>
        <p:nvPicPr>
          <p:cNvPr id="151" name="Google Shape;151;p21"/>
          <p:cNvPicPr preferRelativeResize="0"/>
          <p:nvPr/>
        </p:nvPicPr>
        <p:blipFill rotWithShape="1">
          <a:blip r:embed="rId5">
            <a:alphaModFix/>
          </a:blip>
          <a:srcRect b="26933" l="17877" r="20942" t="4741"/>
          <a:stretch/>
        </p:blipFill>
        <p:spPr>
          <a:xfrm>
            <a:off x="5065700" y="2750638"/>
            <a:ext cx="2772875" cy="1492800"/>
          </a:xfrm>
          <a:prstGeom prst="rect">
            <a:avLst/>
          </a:prstGeom>
          <a:noFill/>
          <a:ln>
            <a:noFill/>
          </a:ln>
        </p:spPr>
      </p:pic>
      <p:pic>
        <p:nvPicPr>
          <p:cNvPr id="152" name="Google Shape;152;p21"/>
          <p:cNvPicPr preferRelativeResize="0"/>
          <p:nvPr/>
        </p:nvPicPr>
        <p:blipFill rotWithShape="1">
          <a:blip r:embed="rId6">
            <a:alphaModFix/>
          </a:blip>
          <a:srcRect b="27912" l="13294" r="13176" t="0"/>
          <a:stretch/>
        </p:blipFill>
        <p:spPr>
          <a:xfrm>
            <a:off x="552850" y="2724475"/>
            <a:ext cx="3393675" cy="1545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