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57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  <p:sldId id="279" r:id="rId20"/>
    <p:sldId id="272" r:id="rId21"/>
    <p:sldId id="273" r:id="rId22"/>
    <p:sldId id="274" r:id="rId23"/>
    <p:sldId id="278" r:id="rId24"/>
    <p:sldId id="283" r:id="rId25"/>
    <p:sldId id="280" r:id="rId26"/>
    <p:sldId id="284" r:id="rId27"/>
    <p:sldId id="281" r:id="rId28"/>
    <p:sldId id="271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8AF5F-8AC6-4245-ACEE-06CE884FF3D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A112-A3F8-4B11-9ABA-DD2C14FB53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4DC-79AC-4DF7-861D-44DC853563D2}" type="datetime1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4BC4-DCE7-46E3-904B-81AF84A9C4DF}" type="datetime1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DDB0-517B-47C7-B4A6-09BD9554B60F}" type="datetime1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61D7-ADCD-4BF2-8143-62EA7F62F043}" type="datetime1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886200" cy="365125"/>
          </a:xfrm>
        </p:spPr>
        <p:txBody>
          <a:bodyPr/>
          <a:lstStyle/>
          <a:p>
            <a:r>
              <a:rPr lang="en-US" dirty="0" smtClean="0"/>
              <a:t>http://pages.cs.wisc.edu/~tushar/rdnboost/index.html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A56-36EA-4E2E-9531-0FB702630E13}" type="datetime1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A7FF-950E-4876-B1B2-93F8BC59D05D}" type="datetime1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2D6F-D81F-4021-BC67-47E18BF96031}" type="datetime1">
              <a:rPr lang="en-US" smtClean="0"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9BB8-1DD5-4F6B-99D0-8F8B40A57E25}" type="datetime1">
              <a:rPr lang="en-US" smtClean="0"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56D6-E26D-4594-89C2-4F95BA06F4DD}" type="datetime1">
              <a:rPr lang="en-US" smtClean="0"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0C18-3B45-4CA4-A7E6-69F76FBF925E}" type="datetime1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8E91-0657-49B1-A2F1-8E5EAC76FCE3}" type="datetime1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903E-17A3-4E74-9529-18526BD59D69}" type="datetime1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94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EA29-04DF-441F-990C-47E773C54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RDN-Boost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Guide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ILP is greedy search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Target(X)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car(X,Y)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ig(Y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ar(X,Z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mall(Z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mall(Y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mall(Y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ar(X,Z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Left Arrow Callout 4"/>
          <p:cNvSpPr/>
          <p:nvPr/>
        </p:nvSpPr>
        <p:spPr>
          <a:xfrm>
            <a:off x="3124200" y="1981200"/>
            <a:ext cx="3810000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9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Not informative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 so 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</a:t>
            </a:r>
            <a:r>
              <a:rPr lang="en-US" dirty="0" err="1" smtClean="0"/>
              <a:t>lookahead</a:t>
            </a:r>
            <a:r>
              <a:rPr lang="en-US" dirty="0" smtClean="0"/>
              <a:t> </a:t>
            </a:r>
            <a:r>
              <a:rPr lang="en-US" dirty="0" smtClean="0"/>
              <a:t>to 2</a:t>
            </a:r>
          </a:p>
          <a:p>
            <a:r>
              <a:rPr lang="en-US" dirty="0" smtClean="0"/>
              <a:t>Target(X)</a:t>
            </a:r>
          </a:p>
          <a:p>
            <a:pPr lvl="1"/>
            <a:r>
              <a:rPr lang="en-US" dirty="0" smtClean="0"/>
              <a:t> car(X,Y), </a:t>
            </a:r>
            <a:r>
              <a:rPr lang="en-US" dirty="0" smtClean="0"/>
              <a:t>big(Y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</a:t>
            </a:r>
            <a:r>
              <a:rPr lang="en-US" dirty="0" smtClean="0"/>
              <a:t>ar(X,Z</a:t>
            </a:r>
            <a:r>
              <a:rPr lang="en-US" dirty="0" smtClean="0"/>
              <a:t>), </a:t>
            </a:r>
            <a:r>
              <a:rPr lang="en-US" dirty="0" smtClean="0"/>
              <a:t>small(Z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smtClean="0"/>
              <a:t> …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setParam</a:t>
            </a:r>
            <a:r>
              <a:rPr lang="en-US" dirty="0" smtClean="0"/>
              <a:t>: </a:t>
            </a:r>
            <a:r>
              <a:rPr lang="en-US" dirty="0" err="1" smtClean="0"/>
              <a:t>nodeSize</a:t>
            </a:r>
            <a:r>
              <a:rPr lang="en-US" dirty="0" smtClean="0"/>
              <a:t>=2.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Add facts</a:t>
            </a:r>
          </a:p>
          <a:p>
            <a:pPr lvl="1"/>
            <a:r>
              <a:rPr lang="en-US" dirty="0" smtClean="0"/>
              <a:t>animal(c, a)</a:t>
            </a:r>
          </a:p>
          <a:p>
            <a:pPr lvl="1"/>
            <a:r>
              <a:rPr lang="en-US" dirty="0" smtClean="0"/>
              <a:t>a={Dog, Cat, Mouse}</a:t>
            </a:r>
          </a:p>
          <a:p>
            <a:pPr lvl="1"/>
            <a:endParaRPr lang="en-US" dirty="0"/>
          </a:p>
          <a:p>
            <a:r>
              <a:rPr lang="en-US" dirty="0" smtClean="0"/>
              <a:t>Target(X) if a car contains mouse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Mode: animal</a:t>
            </a:r>
            <a:r>
              <a:rPr lang="en-US" dirty="0" smtClean="0"/>
              <a:t>(+c, </a:t>
            </a:r>
            <a:r>
              <a:rPr lang="en-US" dirty="0" smtClean="0"/>
              <a:t>-a) </a:t>
            </a:r>
          </a:p>
          <a:p>
            <a:r>
              <a:rPr lang="en-US" dirty="0"/>
              <a:t>t</a:t>
            </a:r>
            <a:r>
              <a:rPr lang="en-US" dirty="0" smtClean="0"/>
              <a:t>arget(X) :- car(X, Y), animal(Y,A)</a:t>
            </a:r>
          </a:p>
          <a:p>
            <a:r>
              <a:rPr lang="en-US" dirty="0"/>
              <a:t> </a:t>
            </a:r>
            <a:r>
              <a:rPr lang="en-US" dirty="0" smtClean="0"/>
              <a:t>We need </a:t>
            </a:r>
            <a:r>
              <a:rPr lang="en-US" dirty="0" smtClean="0"/>
              <a:t>to </a:t>
            </a:r>
            <a:r>
              <a:rPr lang="en-US" dirty="0" smtClean="0"/>
              <a:t>“ground” the variable 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UseHash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Mode: animal(+c, #a).</a:t>
            </a:r>
          </a:p>
          <a:p>
            <a:r>
              <a:rPr lang="en-US" dirty="0" smtClean="0"/>
              <a:t> Generated clauses</a:t>
            </a:r>
          </a:p>
          <a:p>
            <a:pPr lvl="1"/>
            <a:r>
              <a:rPr lang="en-US" dirty="0" smtClean="0"/>
              <a:t>target(X) :- car(X, Y), animal(</a:t>
            </a:r>
            <a:r>
              <a:rPr lang="en-US" dirty="0" err="1" smtClean="0"/>
              <a:t>Y,”Dog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target(X) :- car(X, Y), animal(</a:t>
            </a:r>
            <a:r>
              <a:rPr lang="en-US" dirty="0" err="1" smtClean="0"/>
              <a:t>Y,”Cat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target(X) :- car(X, Y), animal(</a:t>
            </a:r>
            <a:r>
              <a:rPr lang="en-US" dirty="0" err="1" smtClean="0"/>
              <a:t>Y,”Mouse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Still need </a:t>
            </a:r>
            <a:r>
              <a:rPr lang="en-US" dirty="0" err="1" smtClean="0"/>
              <a:t>nodeSize</a:t>
            </a:r>
            <a:r>
              <a:rPr lang="en-US" dirty="0" smtClean="0"/>
              <a:t>=2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A big car contains a mouse</a:t>
            </a:r>
          </a:p>
          <a:p>
            <a:pPr lvl="1"/>
            <a:r>
              <a:rPr lang="en-US" dirty="0" smtClean="0"/>
              <a:t>Target(X) :- car(X,Y), big(Y), animal(</a:t>
            </a:r>
            <a:r>
              <a:rPr lang="en-US" dirty="0" err="1" smtClean="0"/>
              <a:t>Y,”Mouse</a:t>
            </a:r>
            <a:r>
              <a:rPr lang="en-US" dirty="0" smtClean="0"/>
              <a:t>”).</a:t>
            </a:r>
          </a:p>
          <a:p>
            <a:pPr lvl="1"/>
            <a:endParaRPr lang="en-US" dirty="0"/>
          </a:p>
          <a:p>
            <a:r>
              <a:rPr lang="en-US" dirty="0" smtClean="0"/>
              <a:t> Consider ILP search after </a:t>
            </a:r>
            <a:br>
              <a:rPr lang="en-US" dirty="0" smtClean="0"/>
            </a:br>
            <a:r>
              <a:rPr lang="en-US" dirty="0" smtClean="0"/>
              <a:t> target(X</a:t>
            </a:r>
            <a:r>
              <a:rPr lang="en-US" dirty="0" smtClean="0"/>
              <a:t>) &lt;- car(X,Y), big(Y)</a:t>
            </a:r>
          </a:p>
          <a:p>
            <a:pPr lvl="1"/>
            <a:r>
              <a:rPr lang="en-US" dirty="0" smtClean="0"/>
              <a:t> small(Y),  animal(Y, “Dog”)</a:t>
            </a:r>
          </a:p>
          <a:p>
            <a:pPr lvl="1"/>
            <a:r>
              <a:rPr lang="en-US" dirty="0" smtClean="0"/>
              <a:t> small(Y),  animal(Y, “Cat”)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animal(Y, “Dog”),  animal(Y, “Cat”)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 small, big, animal : are informative</a:t>
            </a:r>
          </a:p>
          <a:p>
            <a:r>
              <a:rPr lang="en-US" dirty="0"/>
              <a:t> </a:t>
            </a:r>
            <a:r>
              <a:rPr lang="en-US" dirty="0" smtClean="0"/>
              <a:t>car is not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bridgers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Bridgers</a:t>
            </a:r>
            <a:r>
              <a:rPr lang="en-US" dirty="0" smtClean="0"/>
              <a:t> connect facts</a:t>
            </a:r>
          </a:p>
          <a:p>
            <a:pPr lvl="1"/>
            <a:r>
              <a:rPr lang="en-US" dirty="0" smtClean="0"/>
              <a:t>E.g. age, parents, </a:t>
            </a:r>
            <a:r>
              <a:rPr lang="en-US" dirty="0" smtClean="0"/>
              <a:t>segment</a:t>
            </a:r>
          </a:p>
          <a:p>
            <a:r>
              <a:rPr lang="en-US" dirty="0" err="1" smtClean="0"/>
              <a:t>Bridgers</a:t>
            </a:r>
            <a:r>
              <a:rPr lang="en-US" dirty="0" smtClean="0"/>
              <a:t> should not be counted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nfinite </a:t>
            </a:r>
            <a:r>
              <a:rPr lang="en-US" dirty="0" err="1" smtClean="0"/>
              <a:t>bridgers</a:t>
            </a:r>
            <a:r>
              <a:rPr lang="en-US" dirty="0" smtClean="0"/>
              <a:t> </a:t>
            </a:r>
            <a:r>
              <a:rPr lang="en-US" dirty="0" smtClean="0"/>
              <a:t>: car(X,Y), car(X,Z), car(X,A) …</a:t>
            </a:r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 err="1" smtClean="0"/>
              <a:t>bridger</a:t>
            </a:r>
            <a:r>
              <a:rPr lang="en-US" dirty="0" smtClean="0"/>
              <a:t> is free</a:t>
            </a:r>
          </a:p>
          <a:p>
            <a:pPr lvl="1"/>
            <a:r>
              <a:rPr lang="en-US" dirty="0" smtClean="0"/>
              <a:t> car(X,Y) – size:0</a:t>
            </a:r>
          </a:p>
          <a:p>
            <a:pPr lvl="1"/>
            <a:r>
              <a:rPr lang="en-US" dirty="0" smtClean="0"/>
              <a:t> car(X,Y), big(X</a:t>
            </a:r>
            <a:r>
              <a:rPr lang="en-US" dirty="0"/>
              <a:t>)</a:t>
            </a:r>
            <a:r>
              <a:rPr lang="en-US" dirty="0" smtClean="0"/>
              <a:t> – size:1</a:t>
            </a:r>
          </a:p>
          <a:p>
            <a:pPr lvl="1"/>
            <a:r>
              <a:rPr lang="en-US" dirty="0" smtClean="0"/>
              <a:t> car(X,Y), animal(</a:t>
            </a:r>
            <a:r>
              <a:rPr lang="en-US" dirty="0" err="1" smtClean="0"/>
              <a:t>X,”Dog</a:t>
            </a:r>
            <a:r>
              <a:rPr lang="en-US" dirty="0" smtClean="0"/>
              <a:t>”) – size:1</a:t>
            </a:r>
          </a:p>
          <a:p>
            <a:pPr lvl="1"/>
            <a:r>
              <a:rPr lang="en-US" dirty="0" smtClean="0"/>
              <a:t> car(X,Y), car(X,Z) – size:1</a:t>
            </a:r>
            <a:endParaRPr lang="en-US" dirty="0"/>
          </a:p>
          <a:p>
            <a:r>
              <a:rPr lang="en-US" dirty="0" err="1" smtClean="0"/>
              <a:t>bridger</a:t>
            </a:r>
            <a:r>
              <a:rPr lang="en-US" dirty="0" smtClean="0"/>
              <a:t>: car/2.</a:t>
            </a:r>
          </a:p>
          <a:p>
            <a:r>
              <a:rPr lang="en-US" dirty="0" smtClean="0"/>
              <a:t>Keep </a:t>
            </a:r>
            <a:r>
              <a:rPr lang="en-US" dirty="0" err="1" smtClean="0"/>
              <a:t>nodeSize</a:t>
            </a:r>
            <a:r>
              <a:rPr lang="en-US" dirty="0" smtClean="0"/>
              <a:t>=1.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Citeseer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Citation segmentation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token(c, t)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punctuation(t)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wordString</a:t>
            </a:r>
            <a:r>
              <a:rPr lang="en-US" dirty="0" smtClean="0"/>
              <a:t>(t, w)</a:t>
            </a:r>
          </a:p>
          <a:p>
            <a:pPr lvl="1"/>
            <a:r>
              <a:rPr lang="en-US" dirty="0" smtClean="0"/>
              <a:t>next(t, t)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field(t, f) f={</a:t>
            </a:r>
            <a:r>
              <a:rPr lang="en-US" dirty="0" smtClean="0"/>
              <a:t>‘</a:t>
            </a:r>
            <a:r>
              <a:rPr lang="en-US" dirty="0" smtClean="0">
                <a:solidFill>
                  <a:schemeClr val="accent1"/>
                </a:solidFill>
              </a:rPr>
              <a:t>author</a:t>
            </a:r>
            <a:r>
              <a:rPr lang="en-US" dirty="0" smtClean="0"/>
              <a:t>’, ‘</a:t>
            </a:r>
            <a:r>
              <a:rPr lang="en-US" dirty="0" smtClean="0">
                <a:solidFill>
                  <a:schemeClr val="accent3"/>
                </a:solidFill>
              </a:rPr>
              <a:t>title</a:t>
            </a:r>
            <a:r>
              <a:rPr lang="en-US" dirty="0" smtClean="0"/>
              <a:t>’, ‘</a:t>
            </a:r>
            <a:r>
              <a:rPr lang="en-US" dirty="0" smtClean="0">
                <a:solidFill>
                  <a:schemeClr val="accent4"/>
                </a:solidFill>
              </a:rPr>
              <a:t>venue</a:t>
            </a:r>
            <a:r>
              <a:rPr lang="en-US" dirty="0" smtClean="0"/>
              <a:t>’}</a:t>
            </a:r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19600" y="2133600"/>
          <a:ext cx="441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  <a:gridCol w="147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Learn one model for each label</a:t>
            </a:r>
            <a:endParaRPr lang="en-US" dirty="0" smtClean="0"/>
          </a:p>
          <a:p>
            <a:r>
              <a:rPr lang="en-US" dirty="0" smtClean="0"/>
              <a:t> Change n-valued classification into n binary classification models</a:t>
            </a:r>
          </a:p>
          <a:p>
            <a:pPr lvl="1"/>
            <a:r>
              <a:rPr lang="en-US" dirty="0" err="1" smtClean="0"/>
              <a:t>infield_title</a:t>
            </a:r>
            <a:r>
              <a:rPr lang="en-US" dirty="0" smtClean="0"/>
              <a:t>(t)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err="1" smtClean="0"/>
              <a:t>nfield_author</a:t>
            </a:r>
            <a:r>
              <a:rPr lang="en-US" dirty="0" smtClean="0"/>
              <a:t>(t)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err="1" smtClean="0"/>
              <a:t>nfield_venue</a:t>
            </a:r>
            <a:r>
              <a:rPr lang="en-US" dirty="0" smtClean="0"/>
              <a:t>(t)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Model/Rules for </a:t>
            </a:r>
            <a:r>
              <a:rPr lang="en-US" dirty="0" err="1" smtClean="0"/>
              <a:t>infield_title</a:t>
            </a:r>
            <a:r>
              <a:rPr lang="en-US" dirty="0" smtClean="0"/>
              <a:t> might be useful for </a:t>
            </a:r>
            <a:r>
              <a:rPr lang="en-US" dirty="0" err="1" smtClean="0"/>
              <a:t>infield_venue</a:t>
            </a:r>
            <a:r>
              <a:rPr lang="en-US" dirty="0" smtClean="0"/>
              <a:t> and vice versa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infield_title</a:t>
            </a:r>
            <a:r>
              <a:rPr lang="en-US" dirty="0" smtClean="0"/>
              <a:t>(T) &lt;- next(T,P), </a:t>
            </a:r>
            <a:r>
              <a:rPr lang="en-US" dirty="0" err="1" smtClean="0"/>
              <a:t>punct</a:t>
            </a:r>
            <a:r>
              <a:rPr lang="en-US" dirty="0" smtClean="0"/>
              <a:t>(P), next(P,T1), </a:t>
            </a:r>
            <a:r>
              <a:rPr lang="en-US" dirty="0" err="1" smtClean="0"/>
              <a:t>infield_venue</a:t>
            </a:r>
            <a:r>
              <a:rPr lang="en-US" dirty="0" smtClean="0"/>
              <a:t>(T1)</a:t>
            </a:r>
          </a:p>
          <a:p>
            <a:r>
              <a:rPr lang="en-US" dirty="0" smtClean="0"/>
              <a:t>Specify all three predicates as query predicates</a:t>
            </a:r>
          </a:p>
          <a:p>
            <a:pPr lvl="1">
              <a:buNone/>
            </a:pPr>
            <a:r>
              <a:rPr lang="en-US" dirty="0" smtClean="0"/>
              <a:t>-query </a:t>
            </a:r>
            <a:r>
              <a:rPr lang="en-US" dirty="0" err="1" smtClean="0"/>
              <a:t>infield_venue,infield_title,infield_author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 During inference, pick the most likely label</a:t>
            </a:r>
          </a:p>
          <a:p>
            <a:pPr lvl="1"/>
            <a:r>
              <a:rPr lang="en-US" dirty="0" smtClean="0"/>
              <a:t>Has to be a post-processing step. Not their in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train(t) </a:t>
            </a:r>
            <a:endParaRPr lang="en-US" dirty="0" smtClean="0"/>
          </a:p>
          <a:p>
            <a:pPr lvl="1"/>
            <a:r>
              <a:rPr lang="en-US" dirty="0" smtClean="0"/>
              <a:t>car(t, </a:t>
            </a:r>
            <a:r>
              <a:rPr lang="en-US" dirty="0"/>
              <a:t>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err="1" smtClean="0"/>
              <a:t>Todo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Learn rules fo</a:t>
            </a:r>
            <a:r>
              <a:rPr lang="en-US" dirty="0" smtClean="0"/>
              <a:t>r </a:t>
            </a:r>
            <a:r>
              <a:rPr lang="en-US" dirty="0" smtClean="0"/>
              <a:t>target(t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9800" y="1524000"/>
            <a:ext cx="2438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train(T1)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c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(T1, C1)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t</a:t>
            </a:r>
            <a:r>
              <a:rPr lang="en-US" sz="2400" dirty="0" smtClean="0"/>
              <a:t>rain(T2)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train(T3)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car(T3, C2)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car(T3,C3)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itation clustering</a:t>
            </a:r>
          </a:p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Title(b, t)</a:t>
            </a:r>
          </a:p>
          <a:p>
            <a:pPr lvl="1"/>
            <a:r>
              <a:rPr lang="en-US" dirty="0" smtClean="0"/>
              <a:t>Author(</a:t>
            </a:r>
            <a:r>
              <a:rPr lang="en-US" dirty="0" err="1" smtClean="0"/>
              <a:t>b,a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Venue(b, v)</a:t>
            </a:r>
          </a:p>
          <a:p>
            <a:pPr lvl="1"/>
            <a:r>
              <a:rPr lang="en-US" dirty="0" err="1" smtClean="0"/>
              <a:t>TitleWord</a:t>
            </a:r>
            <a:r>
              <a:rPr lang="en-US" dirty="0" smtClean="0"/>
              <a:t>(t, w)</a:t>
            </a:r>
          </a:p>
          <a:p>
            <a:pPr lvl="1"/>
            <a:r>
              <a:rPr lang="en-US" dirty="0" err="1" smtClean="0"/>
              <a:t>AuthorWord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dirty="0" err="1" smtClean="0"/>
              <a:t>,w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VenueWord</a:t>
            </a:r>
            <a:r>
              <a:rPr lang="en-US" dirty="0" smtClean="0"/>
              <a:t>(</a:t>
            </a:r>
            <a:r>
              <a:rPr lang="en-US" dirty="0" err="1" smtClean="0"/>
              <a:t>v,w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Todo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err="1" smtClean="0"/>
              <a:t>ameBib</a:t>
            </a:r>
            <a:r>
              <a:rPr lang="en-US" dirty="0" smtClean="0"/>
              <a:t>(b, 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might want the model to learn rules like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sameBib</a:t>
            </a:r>
            <a:r>
              <a:rPr lang="en-US" dirty="0" smtClean="0"/>
              <a:t>(X,Y) &lt;- </a:t>
            </a:r>
            <a:r>
              <a:rPr lang="en-US" dirty="0" err="1" smtClean="0"/>
              <a:t>sameBib</a:t>
            </a:r>
            <a:r>
              <a:rPr lang="en-US" dirty="0" smtClean="0"/>
              <a:t>(X,Z), </a:t>
            </a:r>
            <a:r>
              <a:rPr lang="en-US" dirty="0" err="1" smtClean="0"/>
              <a:t>samebib</a:t>
            </a:r>
            <a:r>
              <a:rPr lang="en-US" dirty="0" smtClean="0"/>
              <a:t>(Z,Y)</a:t>
            </a:r>
          </a:p>
          <a:p>
            <a:r>
              <a:rPr lang="en-US" dirty="0" smtClean="0"/>
              <a:t> </a:t>
            </a:r>
            <a:r>
              <a:rPr lang="en-US" dirty="0" smtClean="0"/>
              <a:t>If we use </a:t>
            </a:r>
            <a:r>
              <a:rPr lang="en-US" dirty="0" err="1" smtClean="0"/>
              <a:t>sameBib</a:t>
            </a:r>
            <a:r>
              <a:rPr lang="en-US" dirty="0" smtClean="0"/>
              <a:t>(+b, -b)</a:t>
            </a:r>
          </a:p>
          <a:p>
            <a:pPr lvl="1"/>
            <a:r>
              <a:rPr lang="en-US" dirty="0" err="1" smtClean="0"/>
              <a:t>sameBib</a:t>
            </a:r>
            <a:r>
              <a:rPr lang="en-US" dirty="0" smtClean="0"/>
              <a:t>(X,Y) &lt;- </a:t>
            </a:r>
            <a:r>
              <a:rPr lang="en-US" dirty="0" err="1" smtClean="0"/>
              <a:t>sameBib</a:t>
            </a:r>
            <a:r>
              <a:rPr lang="en-US" dirty="0" smtClean="0"/>
              <a:t>(X,Y)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rule is perfect but not really useful for inference</a:t>
            </a:r>
          </a:p>
          <a:p>
            <a:r>
              <a:rPr lang="en-US" dirty="0" smtClean="0"/>
              <a:t> </a:t>
            </a:r>
            <a:r>
              <a:rPr lang="en-US" dirty="0" smtClean="0"/>
              <a:t>Force one variable to not be in head of clause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sameBib</a:t>
            </a:r>
            <a:r>
              <a:rPr lang="en-US" dirty="0" smtClean="0"/>
              <a:t>(`b, +b)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sameBib</a:t>
            </a:r>
            <a:r>
              <a:rPr lang="en-US" dirty="0" smtClean="0"/>
              <a:t>(+b, `b)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 Cannot handle same predicates in head and body</a:t>
            </a:r>
          </a:p>
          <a:p>
            <a:r>
              <a:rPr lang="en-US" dirty="0" smtClean="0"/>
              <a:t> </a:t>
            </a:r>
            <a:r>
              <a:rPr lang="en-US" dirty="0" smtClean="0"/>
              <a:t>RDN-Boost will create recursive_&lt;predicate&gt; automatically</a:t>
            </a:r>
          </a:p>
          <a:p>
            <a:pPr lvl="1"/>
            <a:r>
              <a:rPr lang="en-US" dirty="0" err="1" smtClean="0"/>
              <a:t>recursive_sameBib</a:t>
            </a:r>
            <a:r>
              <a:rPr lang="en-US" dirty="0" smtClean="0"/>
              <a:t> for Cora</a:t>
            </a:r>
          </a:p>
          <a:p>
            <a:r>
              <a:rPr lang="en-US" dirty="0" smtClean="0"/>
              <a:t> </a:t>
            </a:r>
            <a:r>
              <a:rPr lang="en-US" dirty="0" smtClean="0"/>
              <a:t>Specify modes as</a:t>
            </a:r>
          </a:p>
          <a:p>
            <a:pPr lvl="1"/>
            <a:r>
              <a:rPr lang="en-US" dirty="0" err="1" smtClean="0"/>
              <a:t>r</a:t>
            </a:r>
            <a:r>
              <a:rPr lang="en-US" dirty="0" err="1" smtClean="0"/>
              <a:t>ecursive_sameBib</a:t>
            </a:r>
            <a:r>
              <a:rPr lang="en-US" dirty="0" smtClean="0"/>
              <a:t>(`b, +b)</a:t>
            </a:r>
          </a:p>
          <a:p>
            <a:pPr lvl="1"/>
            <a:r>
              <a:rPr lang="en-US" dirty="0" err="1" smtClean="0"/>
              <a:t>recursive_sameBib</a:t>
            </a:r>
            <a:r>
              <a:rPr lang="en-US" dirty="0" smtClean="0"/>
              <a:t>(+b, `b)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search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Intuitively a good rule would be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sameBib</a:t>
            </a:r>
            <a:r>
              <a:rPr lang="en-US" dirty="0" smtClean="0"/>
              <a:t>(X,  Y) &lt;- Title(X, T1), Title(Y, T2), 				       </a:t>
            </a:r>
            <a:r>
              <a:rPr lang="en-US" dirty="0" err="1" smtClean="0"/>
              <a:t>sameTitle</a:t>
            </a:r>
            <a:r>
              <a:rPr lang="en-US" dirty="0" smtClean="0"/>
              <a:t>(T1, T2).</a:t>
            </a:r>
          </a:p>
          <a:p>
            <a:r>
              <a:rPr lang="en-US" dirty="0" smtClean="0"/>
              <a:t> </a:t>
            </a:r>
            <a:r>
              <a:rPr lang="en-US" dirty="0" smtClean="0"/>
              <a:t>No subset of predicates is “informative”</a:t>
            </a:r>
          </a:p>
          <a:p>
            <a:r>
              <a:rPr lang="en-US" dirty="0" smtClean="0"/>
              <a:t> </a:t>
            </a:r>
            <a:r>
              <a:rPr lang="en-US" dirty="0" smtClean="0"/>
              <a:t>Needs a node size of 3 or Title/2 as </a:t>
            </a:r>
            <a:r>
              <a:rPr lang="en-US" dirty="0" err="1" smtClean="0"/>
              <a:t>bridger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+ : variable must have appeared before</a:t>
            </a:r>
          </a:p>
          <a:p>
            <a:r>
              <a:rPr lang="en-US" dirty="0" smtClean="0"/>
              <a:t>  - : variable can be new but </a:t>
            </a:r>
            <a:r>
              <a:rPr lang="en-US" i="1" u="sng" dirty="0" smtClean="0"/>
              <a:t>does not have to</a:t>
            </a:r>
          </a:p>
          <a:p>
            <a:r>
              <a:rPr lang="en-US" dirty="0" smtClean="0"/>
              <a:t> # : ground the variable/use constant</a:t>
            </a:r>
          </a:p>
          <a:p>
            <a:r>
              <a:rPr lang="en-US" dirty="0" smtClean="0"/>
              <a:t> ` : variable must not be in the head</a:t>
            </a:r>
          </a:p>
          <a:p>
            <a:r>
              <a:rPr lang="en-US" dirty="0" smtClean="0"/>
              <a:t>@&lt;</a:t>
            </a:r>
            <a:r>
              <a:rPr lang="en-US" dirty="0" err="1" smtClean="0"/>
              <a:t>val</a:t>
            </a:r>
            <a:r>
              <a:rPr lang="en-US" dirty="0" smtClean="0"/>
              <a:t>&gt;: variable must take value &lt;</a:t>
            </a:r>
            <a:r>
              <a:rPr lang="en-US" dirty="0" err="1" smtClean="0"/>
              <a:t>val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  <p:sp>
        <p:nvSpPr>
          <p:cNvPr id="5" name="Explosion 1 4"/>
          <p:cNvSpPr/>
          <p:nvPr/>
        </p:nvSpPr>
        <p:spPr>
          <a:xfrm>
            <a:off x="7010400" y="4419600"/>
            <a:ext cx="1219200" cy="685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train_folder</a:t>
            </a:r>
            <a:r>
              <a:rPr lang="en-US" dirty="0" smtClean="0"/>
              <a:t>&gt;/models/</a:t>
            </a:r>
          </a:p>
          <a:p>
            <a:pPr lvl="1"/>
            <a:r>
              <a:rPr lang="en-US" dirty="0" err="1" smtClean="0"/>
              <a:t>bRDNs</a:t>
            </a:r>
            <a:r>
              <a:rPr lang="en-US" dirty="0" smtClean="0"/>
              <a:t>/Trees/*tree : Trees as list of clauses</a:t>
            </a:r>
          </a:p>
          <a:p>
            <a:pPr lvl="1"/>
            <a:r>
              <a:rPr lang="en-US" dirty="0" err="1" smtClean="0"/>
              <a:t>bRDNs</a:t>
            </a:r>
            <a:r>
              <a:rPr lang="en-US" dirty="0" smtClean="0"/>
              <a:t>/</a:t>
            </a:r>
            <a:r>
              <a:rPr lang="en-US" dirty="0" err="1" smtClean="0"/>
              <a:t>dotFiles</a:t>
            </a:r>
            <a:r>
              <a:rPr lang="en-US" dirty="0" smtClean="0"/>
              <a:t>/*dot: .dot files that can be used by </a:t>
            </a:r>
            <a:r>
              <a:rPr lang="en-US" dirty="0" err="1" smtClean="0"/>
              <a:t>graphViz</a:t>
            </a:r>
            <a:r>
              <a:rPr lang="en-US" dirty="0" smtClean="0"/>
              <a:t> to visualize</a:t>
            </a:r>
          </a:p>
          <a:p>
            <a:pPr lvl="1"/>
            <a:r>
              <a:rPr lang="en-US" dirty="0" err="1" smtClean="0"/>
              <a:t>WILLtheories</a:t>
            </a:r>
            <a:r>
              <a:rPr lang="en-US" dirty="0" smtClean="0"/>
              <a:t>/*txt : Prolog format for trees. Also has human readable text version of all trees in one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9144000" cy="4648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%%%%%  WILL-Produced Tree #1 @ 0:51:19 10/20/10.  [Using 13,141,856 memory cells.]  %%%%%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% FOR </a:t>
            </a:r>
            <a:r>
              <a:rPr lang="en-US" sz="1600" dirty="0" err="1" smtClean="0"/>
              <a:t>advisedby</a:t>
            </a:r>
            <a:r>
              <a:rPr lang="en-US" sz="1600" dirty="0" smtClean="0"/>
              <a:t>(A, B):</a:t>
            </a:r>
          </a:p>
          <a:p>
            <a:pPr>
              <a:buNone/>
            </a:pPr>
            <a:r>
              <a:rPr lang="en-US" sz="1600" dirty="0" smtClean="0"/>
              <a:t>%   if ( professor(B) )</a:t>
            </a:r>
          </a:p>
          <a:p>
            <a:pPr>
              <a:buNone/>
            </a:pPr>
            <a:r>
              <a:rPr lang="en-US" sz="1600" dirty="0" smtClean="0"/>
              <a:t>%   then if ( professor(A) )</a:t>
            </a:r>
          </a:p>
          <a:p>
            <a:pPr>
              <a:buNone/>
            </a:pPr>
            <a:r>
              <a:rPr lang="en-US" sz="1600" dirty="0" smtClean="0"/>
              <a:t>%   | then return -0.1418510649004878;  </a:t>
            </a:r>
            <a:r>
              <a:rPr lang="en-US" sz="1200" dirty="0" smtClean="0"/>
              <a:t>// std dev = 0.000, 7.000 (</a:t>
            </a:r>
            <a:r>
              <a:rPr lang="en-US" sz="1200" dirty="0" err="1" smtClean="0"/>
              <a:t>wgt'ed</a:t>
            </a:r>
            <a:r>
              <a:rPr lang="en-US" sz="1200" dirty="0" smtClean="0"/>
              <a:t>) examples reached here.  /* #</a:t>
            </a:r>
            <a:r>
              <a:rPr lang="en-US" sz="1200" dirty="0" err="1" smtClean="0"/>
              <a:t>neg</a:t>
            </a:r>
            <a:r>
              <a:rPr lang="en-US" sz="1200" dirty="0" smtClean="0"/>
              <a:t>=7 */</a:t>
            </a:r>
          </a:p>
          <a:p>
            <a:pPr>
              <a:buNone/>
            </a:pPr>
            <a:r>
              <a:rPr lang="en-US" sz="1600" dirty="0" smtClean="0"/>
              <a:t>%   | else if ( publication(C, B) )</a:t>
            </a:r>
          </a:p>
          <a:p>
            <a:pPr>
              <a:buNone/>
            </a:pPr>
            <a:r>
              <a:rPr lang="en-US" sz="1600" dirty="0" smtClean="0"/>
              <a:t>%   | | then return 0.739727882467934;  </a:t>
            </a:r>
            <a:r>
              <a:rPr lang="en-US" sz="1200" dirty="0" smtClean="0"/>
              <a:t>// std dev = 0.323, 76.000 (</a:t>
            </a:r>
            <a:r>
              <a:rPr lang="en-US" sz="1200" dirty="0" err="1" smtClean="0"/>
              <a:t>wgt'ed</a:t>
            </a:r>
            <a:r>
              <a:rPr lang="en-US" sz="1200" dirty="0" smtClean="0"/>
              <a:t>) examples reached here.  /* #</a:t>
            </a:r>
            <a:r>
              <a:rPr lang="en-US" sz="1200" dirty="0" err="1" smtClean="0"/>
              <a:t>neg</a:t>
            </a:r>
            <a:r>
              <a:rPr lang="en-US" sz="1200" dirty="0" smtClean="0"/>
              <a:t>=9 #pos=67 */</a:t>
            </a:r>
          </a:p>
          <a:p>
            <a:pPr>
              <a:buNone/>
            </a:pPr>
            <a:r>
              <a:rPr lang="en-US" sz="1600" dirty="0" smtClean="0"/>
              <a:t>%   | | else return 0.3781489350995123;  </a:t>
            </a:r>
            <a:r>
              <a:rPr lang="en-US" sz="1200" dirty="0" smtClean="0"/>
              <a:t>// std dev = 0.500, 25.000 (</a:t>
            </a:r>
            <a:r>
              <a:rPr lang="en-US" sz="1200" dirty="0" err="1" smtClean="0"/>
              <a:t>wgt'ed</a:t>
            </a:r>
            <a:r>
              <a:rPr lang="en-US" sz="1200" dirty="0" smtClean="0"/>
              <a:t>) examples reached here.  /* #</a:t>
            </a:r>
            <a:r>
              <a:rPr lang="en-US" sz="1200" dirty="0" err="1" smtClean="0"/>
              <a:t>neg</a:t>
            </a:r>
            <a:r>
              <a:rPr lang="en-US" sz="1200" dirty="0" smtClean="0"/>
              <a:t>=12 #pos=13 */</a:t>
            </a:r>
          </a:p>
          <a:p>
            <a:pPr>
              <a:buNone/>
            </a:pPr>
            <a:r>
              <a:rPr lang="en-US" sz="1600" dirty="0" smtClean="0"/>
              <a:t>%   else return -0.1418510649004879; </a:t>
            </a:r>
            <a:r>
              <a:rPr lang="en-US" sz="1200" dirty="0" smtClean="0"/>
              <a:t> // std dev = 0.000, 132.000 (</a:t>
            </a:r>
            <a:r>
              <a:rPr lang="en-US" sz="1200" dirty="0" err="1" smtClean="0"/>
              <a:t>wgt'ed</a:t>
            </a:r>
            <a:r>
              <a:rPr lang="en-US" sz="1200" dirty="0" smtClean="0"/>
              <a:t>) examples reached here.  /* #</a:t>
            </a:r>
            <a:r>
              <a:rPr lang="en-US" sz="1200" dirty="0" err="1" smtClean="0"/>
              <a:t>neg</a:t>
            </a:r>
            <a:r>
              <a:rPr lang="en-US" sz="1200" dirty="0" smtClean="0"/>
              <a:t>=132 */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modelSuffix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Run multiple experiments with different values for this flag to prevent overwriting</a:t>
            </a:r>
          </a:p>
          <a:p>
            <a:r>
              <a:rPr lang="en-US" dirty="0" err="1" smtClean="0"/>
              <a:t>negPosRatio</a:t>
            </a:r>
            <a:r>
              <a:rPr lang="en-US" dirty="0" smtClean="0"/>
              <a:t>(default=2)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Each boosting iteration samples negative examples so that </a:t>
            </a:r>
            <a:r>
              <a:rPr lang="en-US" dirty="0" err="1" smtClean="0"/>
              <a:t>negative:positive</a:t>
            </a:r>
            <a:r>
              <a:rPr lang="en-US" dirty="0" smtClean="0"/>
              <a:t> ratio is 2:1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Most datasets have too many negatives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Tree parameters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16192" y="1589049"/>
            <a:ext cx="281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speed(X,S), S&gt;120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rot="5400000">
            <a:off x="5740092" y="1970049"/>
            <a:ext cx="533400" cy="838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77992" y="2655849"/>
            <a:ext cx="281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job(X, politician)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06792" y="3951249"/>
            <a:ext cx="281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knows(X,Y)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35192" y="5170449"/>
            <a:ext cx="281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job(Y, politician)</a:t>
            </a:r>
            <a:endParaRPr lang="en-US" dirty="0"/>
          </a:p>
        </p:txBody>
      </p:sp>
      <p:cxnSp>
        <p:nvCxnSpPr>
          <p:cNvPr id="9" name="Straight Arrow Connector 8"/>
          <p:cNvCxnSpPr>
            <a:endCxn id="17" idx="0"/>
          </p:cNvCxnSpPr>
          <p:nvPr/>
        </p:nvCxnSpPr>
        <p:spPr>
          <a:xfrm rot="5400000">
            <a:off x="4921871" y="3258478"/>
            <a:ext cx="773151" cy="634692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>
            <a:off x="5625792" y="3189249"/>
            <a:ext cx="1790700" cy="7620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0"/>
          </p:cNvCxnSpPr>
          <p:nvPr/>
        </p:nvCxnSpPr>
        <p:spPr>
          <a:xfrm rot="10800000" flipV="1">
            <a:off x="6044892" y="4484649"/>
            <a:ext cx="1333500" cy="6858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9" idx="0"/>
          </p:cNvCxnSpPr>
          <p:nvPr/>
        </p:nvCxnSpPr>
        <p:spPr>
          <a:xfrm>
            <a:off x="7378392" y="4484649"/>
            <a:ext cx="1041708" cy="696951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320992" y="5551449"/>
            <a:ext cx="533400" cy="838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06792" y="5703849"/>
            <a:ext cx="1066800" cy="5334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064192" y="2732049"/>
            <a:ext cx="8382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>
          <a:xfrm>
            <a:off x="6463992" y="2122449"/>
            <a:ext cx="2019300" cy="6096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572000" y="3962400"/>
            <a:ext cx="8382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76441" y="6248400"/>
            <a:ext cx="8382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001000" y="5181600"/>
            <a:ext cx="8382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16392" y="6237249"/>
            <a:ext cx="8382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06992" y="2198649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49592" y="2134117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40192" y="3341649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00600" y="3276600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216592" y="4484649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540192" y="5703849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82992" y="4560849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980180" y="5780049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9" name="Rounded Rectangular Callout 28"/>
          <p:cNvSpPr/>
          <p:nvPr/>
        </p:nvSpPr>
        <p:spPr>
          <a:xfrm>
            <a:off x="2590800" y="2819400"/>
            <a:ext cx="1295400" cy="1066800"/>
          </a:xfrm>
          <a:prstGeom prst="wedgeRoundRectCallout">
            <a:avLst>
              <a:gd name="adj1" fmla="val 74610"/>
              <a:gd name="adj2" fmla="val -3528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Size=1</a:t>
            </a:r>
            <a:endParaRPr lang="en-US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228600" y="2819400"/>
            <a:ext cx="1295400" cy="1066800"/>
          </a:xfrm>
          <a:prstGeom prst="wedgeRoundRectCallout">
            <a:avLst>
              <a:gd name="adj1" fmla="val 101453"/>
              <a:gd name="adj2" fmla="val 35941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Tree depth = 4</a:t>
            </a:r>
            <a:endParaRPr lang="en-US" dirty="0"/>
          </a:p>
        </p:txBody>
      </p:sp>
      <p:cxnSp>
        <p:nvCxnSpPr>
          <p:cNvPr id="35" name="Elbow Connector 34"/>
          <p:cNvCxnSpPr>
            <a:stCxn id="4" idx="1"/>
            <a:endCxn id="8" idx="1"/>
          </p:cNvCxnSpPr>
          <p:nvPr/>
        </p:nvCxnSpPr>
        <p:spPr>
          <a:xfrm rot="10800000" flipV="1">
            <a:off x="4635192" y="1855749"/>
            <a:ext cx="381000" cy="3581400"/>
          </a:xfrm>
          <a:prstGeom prst="bentConnector3">
            <a:avLst>
              <a:gd name="adj1" fmla="val 744789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ular Callout 36"/>
          <p:cNvSpPr/>
          <p:nvPr/>
        </p:nvSpPr>
        <p:spPr>
          <a:xfrm>
            <a:off x="533400" y="5486400"/>
            <a:ext cx="1295400" cy="1066800"/>
          </a:xfrm>
          <a:prstGeom prst="wedgeRoundRectCallout">
            <a:avLst>
              <a:gd name="adj1" fmla="val 43789"/>
              <a:gd name="adj2" fmla="val 3352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Number of clauses = 5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target(X) is true, if train has a  car</a:t>
            </a:r>
          </a:p>
          <a:p>
            <a:pPr lvl="1"/>
            <a:r>
              <a:rPr lang="en-US" dirty="0" smtClean="0"/>
              <a:t>target(X) &lt;- car(X,Y)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447800" y="3581400"/>
            <a:ext cx="1905000" cy="1447800"/>
          </a:xfrm>
          <a:prstGeom prst="wedgeRoundRectCallout">
            <a:avLst>
              <a:gd name="adj1" fmla="val -38411"/>
              <a:gd name="adj2" fmla="val -11274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Head </a:t>
            </a:r>
            <a:endParaRPr lang="en-US" sz="32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962400" y="3581400"/>
            <a:ext cx="1905000" cy="1447800"/>
          </a:xfrm>
          <a:prstGeom prst="wedgeRoundRectCallout">
            <a:avLst>
              <a:gd name="adj1" fmla="val -38411"/>
              <a:gd name="adj2" fmla="val -11274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Body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Logic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target(X)</a:t>
            </a:r>
          </a:p>
          <a:p>
            <a:pPr lvl="1"/>
            <a:r>
              <a:rPr lang="en-US" dirty="0" smtClean="0"/>
              <a:t>target(X</a:t>
            </a:r>
            <a:r>
              <a:rPr lang="en-US" dirty="0" smtClean="0"/>
              <a:t>) &lt;- car(X,Z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target(X) &lt;- car(Y,X)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Does not make sense since car </a:t>
            </a:r>
            <a:r>
              <a:rPr lang="en-US" dirty="0" smtClean="0"/>
              <a:t>has car id as the second argument and target has train id as the first argument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target(X) &lt;- car(Y,Z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Does not help since the rule says that a train is of target type if some train has a car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type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To avoid </a:t>
            </a:r>
            <a:r>
              <a:rPr lang="en-US" dirty="0" smtClean="0"/>
              <a:t>target(X) &lt;- car(Y,X</a:t>
            </a:r>
            <a:r>
              <a:rPr lang="en-US" dirty="0" smtClean="0"/>
              <a:t>) provide type information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mode: target(t)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mode: car(t, c)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But what about </a:t>
            </a:r>
            <a:r>
              <a:rPr lang="en-US" dirty="0" smtClean="0"/>
              <a:t> target(X) &lt;- car(Y,Z</a:t>
            </a:r>
            <a:r>
              <a:rPr lang="en-US" dirty="0" smtClean="0"/>
              <a:t>) ?</a:t>
            </a:r>
            <a:endParaRPr lang="en-US" dirty="0" smtClean="0"/>
          </a:p>
          <a:p>
            <a:pPr marL="342900" lvl="1" indent="-34290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car(</a:t>
            </a:r>
            <a:r>
              <a:rPr lang="en-US" dirty="0" err="1" smtClean="0"/>
              <a:t>t,c</a:t>
            </a:r>
            <a:r>
              <a:rPr lang="en-US" dirty="0" smtClean="0"/>
              <a:t>) must use </a:t>
            </a:r>
            <a:r>
              <a:rPr lang="en-US" dirty="0" smtClean="0"/>
              <a:t>the current </a:t>
            </a:r>
            <a:r>
              <a:rPr lang="en-US" dirty="0" smtClean="0"/>
              <a:t>train variable</a:t>
            </a:r>
            <a:endParaRPr lang="en-US" dirty="0" smtClean="0"/>
          </a:p>
          <a:p>
            <a:pPr lvl="1"/>
            <a:r>
              <a:rPr lang="en-US" dirty="0" smtClean="0"/>
              <a:t>i.e. </a:t>
            </a:r>
            <a:r>
              <a:rPr lang="en-US" dirty="0" smtClean="0"/>
              <a:t>variable of type t should </a:t>
            </a:r>
            <a:r>
              <a:rPr lang="en-US" dirty="0" smtClean="0"/>
              <a:t>already be mentioned before</a:t>
            </a:r>
          </a:p>
          <a:p>
            <a:r>
              <a:rPr lang="en-US" dirty="0" smtClean="0"/>
              <a:t>‘+’ in a mode exactly does that</a:t>
            </a:r>
          </a:p>
          <a:p>
            <a:r>
              <a:rPr lang="en-US" dirty="0"/>
              <a:t> </a:t>
            </a:r>
            <a:r>
              <a:rPr lang="en-US" dirty="0" smtClean="0"/>
              <a:t>But the </a:t>
            </a:r>
            <a:r>
              <a:rPr lang="en-US" dirty="0" smtClean="0"/>
              <a:t>variable </a:t>
            </a:r>
            <a:r>
              <a:rPr lang="en-US" dirty="0" smtClean="0"/>
              <a:t>of type c</a:t>
            </a:r>
            <a:r>
              <a:rPr lang="en-US" dirty="0" smtClean="0"/>
              <a:t> in car may </a:t>
            </a:r>
            <a:r>
              <a:rPr lang="en-US" dirty="0" smtClean="0"/>
              <a:t>not be seen before</a:t>
            </a:r>
          </a:p>
          <a:p>
            <a:r>
              <a:rPr lang="en-US" dirty="0" smtClean="0"/>
              <a:t>‘-’ in a mode exactly does </a:t>
            </a:r>
            <a:r>
              <a:rPr lang="en-US" dirty="0" smtClean="0"/>
              <a:t>that</a:t>
            </a:r>
            <a:endParaRPr lang="en-US" dirty="0"/>
          </a:p>
          <a:p>
            <a:pPr>
              <a:buNone/>
            </a:pPr>
            <a:r>
              <a:rPr lang="en-US" dirty="0" smtClean="0"/>
              <a:t>			 mode: car(+t, -c)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facts</a:t>
            </a:r>
          </a:p>
          <a:p>
            <a:pPr lvl="1"/>
            <a:r>
              <a:rPr lang="en-US" dirty="0" smtClean="0"/>
              <a:t>big(c)</a:t>
            </a:r>
          </a:p>
          <a:p>
            <a:pPr lvl="1"/>
            <a:r>
              <a:rPr lang="en-US" dirty="0" smtClean="0"/>
              <a:t>small(c)</a:t>
            </a:r>
          </a:p>
          <a:p>
            <a:pPr lvl="1"/>
            <a:endParaRPr lang="en-US" dirty="0"/>
          </a:p>
          <a:p>
            <a:r>
              <a:rPr lang="en-US" dirty="0" smtClean="0"/>
              <a:t> target(X) is true if there is a big car and a small </a:t>
            </a:r>
            <a:r>
              <a:rPr lang="en-US" dirty="0" smtClean="0"/>
              <a:t>car in the train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arget(X) &lt;- car(X,Y) , big(Y), car(X,Z), small(Z)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ar</a:t>
            </a:r>
            <a:r>
              <a:rPr lang="en-US" dirty="0" smtClean="0"/>
              <a:t>(+t, -c)</a:t>
            </a:r>
          </a:p>
          <a:p>
            <a:r>
              <a:rPr lang="en-US" dirty="0" smtClean="0"/>
              <a:t>b</a:t>
            </a:r>
            <a:r>
              <a:rPr lang="en-US" dirty="0" smtClean="0"/>
              <a:t>ig</a:t>
            </a:r>
            <a:r>
              <a:rPr lang="en-US" dirty="0" smtClean="0"/>
              <a:t>(+c)</a:t>
            </a:r>
          </a:p>
          <a:p>
            <a:r>
              <a:rPr lang="en-US" dirty="0" smtClean="0"/>
              <a:t>s</a:t>
            </a:r>
            <a:r>
              <a:rPr lang="en-US" dirty="0" smtClean="0"/>
              <a:t>mall</a:t>
            </a:r>
            <a:r>
              <a:rPr lang="en-US" dirty="0" smtClean="0"/>
              <a:t>(+c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big(-c) would give us rules like 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target(X) &lt;- big(Y)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Target(X)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car(X,Y)</a:t>
            </a:r>
          </a:p>
          <a:p>
            <a:pPr lvl="2"/>
            <a:r>
              <a:rPr lang="en-US" dirty="0" smtClean="0"/>
              <a:t>b</a:t>
            </a:r>
            <a:r>
              <a:rPr lang="en-US" dirty="0" smtClean="0"/>
              <a:t>ig(Y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c</a:t>
            </a:r>
            <a:r>
              <a:rPr lang="en-US" dirty="0" smtClean="0"/>
              <a:t>ar(X,Z</a:t>
            </a:r>
            <a:r>
              <a:rPr lang="en-US" dirty="0" smtClean="0"/>
              <a:t>)</a:t>
            </a:r>
          </a:p>
          <a:p>
            <a:pPr lvl="4"/>
            <a:r>
              <a:rPr lang="en-US" dirty="0" smtClean="0"/>
              <a:t>s</a:t>
            </a:r>
            <a:r>
              <a:rPr lang="en-US" dirty="0" smtClean="0"/>
              <a:t>mall(Z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s</a:t>
            </a:r>
            <a:r>
              <a:rPr lang="en-US" dirty="0" smtClean="0"/>
              <a:t>mall(Y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</a:t>
            </a:r>
            <a:r>
              <a:rPr lang="en-US" dirty="0" smtClean="0"/>
              <a:t>mall(Y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</a:t>
            </a:r>
            <a:r>
              <a:rPr lang="en-US" dirty="0" smtClean="0"/>
              <a:t>ar(X,Z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http://pages.cs.wisc.edu/~tushar/rdnboost/index.html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1297</Words>
  <Application>Microsoft Office PowerPoint</Application>
  <PresentationFormat>On-screen Show (4:3)</PresentationFormat>
  <Paragraphs>264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RDN-Boost</vt:lpstr>
      <vt:lpstr>Task</vt:lpstr>
      <vt:lpstr>Problem 1</vt:lpstr>
      <vt:lpstr>Inductive Logic Programming</vt:lpstr>
      <vt:lpstr>Provide type information</vt:lpstr>
      <vt:lpstr>Modes to the rescue</vt:lpstr>
      <vt:lpstr>Problem 2</vt:lpstr>
      <vt:lpstr>Modes</vt:lpstr>
      <vt:lpstr>ILP search</vt:lpstr>
      <vt:lpstr>But ILP is greedy search</vt:lpstr>
      <vt:lpstr>Don’t be so greedy</vt:lpstr>
      <vt:lpstr>Problem 3</vt:lpstr>
      <vt:lpstr>Possible rules</vt:lpstr>
      <vt:lpstr>#UseHash</vt:lpstr>
      <vt:lpstr>Problem 4</vt:lpstr>
      <vt:lpstr>Use bridgers</vt:lpstr>
      <vt:lpstr>Citeseer</vt:lpstr>
      <vt:lpstr>Multi-valued classification</vt:lpstr>
      <vt:lpstr>Joint model</vt:lpstr>
      <vt:lpstr>Cora</vt:lpstr>
      <vt:lpstr>Transitivity</vt:lpstr>
      <vt:lpstr>Code issues</vt:lpstr>
      <vt:lpstr>Greedy search issues</vt:lpstr>
      <vt:lpstr>Mode overview</vt:lpstr>
      <vt:lpstr>Tree representations</vt:lpstr>
      <vt:lpstr>Sample tree</vt:lpstr>
      <vt:lpstr>Additional flags</vt:lpstr>
      <vt:lpstr>Tree parameters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RDN-Boost</dc:title>
  <dc:creator>Tushar</dc:creator>
  <cp:lastModifiedBy>Tushar</cp:lastModifiedBy>
  <cp:revision>74</cp:revision>
  <dcterms:created xsi:type="dcterms:W3CDTF">2012-01-04T20:13:56Z</dcterms:created>
  <dcterms:modified xsi:type="dcterms:W3CDTF">2012-01-06T03:13:08Z</dcterms:modified>
</cp:coreProperties>
</file>