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tags/tag4.xml" ContentType="application/vnd.openxmlformats-officedocument.presentationml.tags+xml"/>
  <Override PartName="/ppt/notesSlides/notesSlide10.xml" ContentType="application/vnd.openxmlformats-officedocument.presentationml.notesSlide+xml"/>
  <Override PartName="/ppt/tags/tag5.xml" ContentType="application/vnd.openxmlformats-officedocument.presentationml.tags+xml"/>
  <Override PartName="/ppt/notesSlides/notesSlide11.xml" ContentType="application/vnd.openxmlformats-officedocument.presentationml.notesSlide+xml"/>
  <Override PartName="/ppt/tags/tag6.xml" ContentType="application/vnd.openxmlformats-officedocument.presentationml.tags+xml"/>
  <Override PartName="/ppt/notesSlides/notesSlide12.xml" ContentType="application/vnd.openxmlformats-officedocument.presentationml.notesSlide+xml"/>
  <Override PartName="/ppt/tags/tag7.xml" ContentType="application/vnd.openxmlformats-officedocument.presentationml.tags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12.xml" ContentType="application/vnd.openxmlformats-officedocument.presentationml.tags+xml"/>
  <Override PartName="/ppt/notesSlides/notesSlide21.xml" ContentType="application/vnd.openxmlformats-officedocument.presentationml.notesSlide+xml"/>
  <Override PartName="/ppt/tags/tag13.xml" ContentType="application/vnd.openxmlformats-officedocument.presentationml.tags+xml"/>
  <Override PartName="/ppt/notesSlides/notesSlide22.xml" ContentType="application/vnd.openxmlformats-officedocument.presentationml.notesSlide+xml"/>
  <Override PartName="/ppt/tags/tag14.xml" ContentType="application/vnd.openxmlformats-officedocument.presentationml.tags+xml"/>
  <Override PartName="/ppt/notesSlides/notesSlide23.xml" ContentType="application/vnd.openxmlformats-officedocument.presentationml.notesSlide+xml"/>
  <Override PartName="/ppt/tags/tag15.xml" ContentType="application/vnd.openxmlformats-officedocument.presentationml.tags+xml"/>
  <Override PartName="/ppt/notesSlides/notesSlide24.xml" ContentType="application/vnd.openxmlformats-officedocument.presentationml.notesSlide+xml"/>
  <Override PartName="/ppt/tags/tag16.xml" ContentType="application/vnd.openxmlformats-officedocument.presentationml.tags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7.xml" ContentType="application/vnd.openxmlformats-officedocument.presentationml.tags+xml"/>
  <Override PartName="/ppt/notesSlides/notesSlide29.xml" ContentType="application/vnd.openxmlformats-officedocument.presentationml.notesSlide+xml"/>
  <Override PartName="/ppt/tags/tag18.xml" ContentType="application/vnd.openxmlformats-officedocument.presentationml.tags+xml"/>
  <Override PartName="/ppt/notesSlides/notesSlide30.xml" ContentType="application/vnd.openxmlformats-officedocument.presentationml.notesSlide+xml"/>
  <Override PartName="/ppt/tags/tag19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362" r:id="rId3"/>
    <p:sldId id="299" r:id="rId4"/>
    <p:sldId id="325" r:id="rId5"/>
    <p:sldId id="323" r:id="rId6"/>
    <p:sldId id="360" r:id="rId7"/>
    <p:sldId id="266" r:id="rId8"/>
    <p:sldId id="357" r:id="rId9"/>
    <p:sldId id="358" r:id="rId10"/>
    <p:sldId id="319" r:id="rId11"/>
    <p:sldId id="282" r:id="rId12"/>
    <p:sldId id="281" r:id="rId13"/>
    <p:sldId id="311" r:id="rId14"/>
    <p:sldId id="335" r:id="rId15"/>
    <p:sldId id="314" r:id="rId16"/>
    <p:sldId id="336" r:id="rId17"/>
    <p:sldId id="318" r:id="rId18"/>
    <p:sldId id="313" r:id="rId19"/>
    <p:sldId id="330" r:id="rId20"/>
    <p:sldId id="337" r:id="rId21"/>
    <p:sldId id="352" r:id="rId22"/>
    <p:sldId id="353" r:id="rId23"/>
    <p:sldId id="354" r:id="rId24"/>
    <p:sldId id="355" r:id="rId25"/>
    <p:sldId id="356" r:id="rId26"/>
    <p:sldId id="298" r:id="rId27"/>
    <p:sldId id="359" r:id="rId28"/>
    <p:sldId id="350" r:id="rId29"/>
    <p:sldId id="322" r:id="rId30"/>
    <p:sldId id="294" r:id="rId31"/>
    <p:sldId id="334" r:id="rId32"/>
    <p:sldId id="351" r:id="rId33"/>
    <p:sldId id="279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66"/>
    <a:srgbClr val="FFFF66"/>
    <a:srgbClr val="FF8000"/>
    <a:srgbClr val="408000"/>
    <a:srgbClr val="FFFF00"/>
    <a:srgbClr val="008080"/>
    <a:srgbClr val="66FF66"/>
    <a:srgbClr val="00804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04" autoAdjust="0"/>
  </p:normalViewPr>
  <p:slideViewPr>
    <p:cSldViewPr snapToGrid="0" snapToObjects="1">
      <p:cViewPr>
        <p:scale>
          <a:sx n="121" d="100"/>
          <a:sy n="121" d="100"/>
        </p:scale>
        <p:origin x="-1048" y="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CAF85C-86BA-C54D-8CF5-C437F21A99ED}" type="datetimeFigureOut">
              <a:rPr lang="en-US" smtClean="0"/>
              <a:t>6/22/14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69891F-101A-E549-AB1C-5E9A6ABAC0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17451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BB1368-D7B9-5742-8A61-5FEB1E01DEBC}" type="datetimeFigureOut">
              <a:rPr lang="en-US" smtClean="0"/>
              <a:t>6/22/14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69520-38C9-AA42-BF60-9948B57D1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9096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2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20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20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206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206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6527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879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638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8794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879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643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80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638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1959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195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195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195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195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6195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6380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79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124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806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11244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79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667B3-F5F8-4A44-979B-2A92859785F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1444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3324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8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78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3387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638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63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E69520-38C9-AA42-BF60-9948B57D136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2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1920C7-EBFE-8443-814D-03C1119B02E6}" type="datetime1">
              <a:rPr lang="en-US" smtClean="0"/>
              <a:t>6/22/14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235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Tan Zhang / Scout / HotMobile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9029" y="6483040"/>
            <a:ext cx="2133600" cy="365125"/>
          </a:xfrm>
          <a:prstGeom prst="rect">
            <a:avLst/>
          </a:prstGeom>
        </p:spPr>
        <p:txBody>
          <a:bodyPr/>
          <a:lstStyle/>
          <a:p>
            <a:fld id="{2218D023-EF99-AC40-B488-FD3C94131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33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5A918F9-08B2-764A-926C-F01A4E04B95B}" type="datetime1">
              <a:rPr lang="en-US" smtClean="0"/>
              <a:t>6/22/14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235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Tan Zhang / Scout / HotMobile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9029" y="6483040"/>
            <a:ext cx="2133600" cy="365125"/>
          </a:xfrm>
          <a:prstGeom prst="rect">
            <a:avLst/>
          </a:prstGeom>
        </p:spPr>
        <p:txBody>
          <a:bodyPr/>
          <a:lstStyle/>
          <a:p>
            <a:fld id="{2218D023-EF99-AC40-B488-FD3C94131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83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E3C7B28-8B45-904A-BA8A-8BDEB2C0803D}" type="datetime1">
              <a:rPr lang="en-US" smtClean="0"/>
              <a:t>6/22/14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235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Tan Zhang / Scout / HotMobile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9029" y="6483040"/>
            <a:ext cx="2133600" cy="365125"/>
          </a:xfrm>
          <a:prstGeom prst="rect">
            <a:avLst/>
          </a:prstGeom>
        </p:spPr>
        <p:txBody>
          <a:bodyPr/>
          <a:lstStyle/>
          <a:p>
            <a:fld id="{2218D023-EF99-AC40-B488-FD3C94131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928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8955472-DFE8-AE4F-A624-C7F5AC087C5B}" type="datetime1">
              <a:rPr lang="en-US" smtClean="0"/>
              <a:t>6/22/14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235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Tan Zhang / Scout / HotMobile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9029" y="6483040"/>
            <a:ext cx="2133600" cy="365125"/>
          </a:xfrm>
          <a:prstGeom prst="rect">
            <a:avLst/>
          </a:prstGeom>
        </p:spPr>
        <p:txBody>
          <a:bodyPr/>
          <a:lstStyle/>
          <a:p>
            <a:fld id="{2218D023-EF99-AC40-B488-FD3C94131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2120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2632955-7364-EB4A-9D45-F0AA31128D2D}" type="datetime1">
              <a:rPr lang="en-US" smtClean="0"/>
              <a:t>6/22/14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5235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Tan Zhang / Scout / HotMobile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9029" y="6483040"/>
            <a:ext cx="2133600" cy="365125"/>
          </a:xfrm>
          <a:prstGeom prst="rect">
            <a:avLst/>
          </a:prstGeom>
        </p:spPr>
        <p:txBody>
          <a:bodyPr/>
          <a:lstStyle/>
          <a:p>
            <a:fld id="{2218D023-EF99-AC40-B488-FD3C94131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2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052C536-7FE0-9B47-836E-64EBDBAC024C}" type="datetime1">
              <a:rPr lang="en-US" smtClean="0"/>
              <a:t>6/22/14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5235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Tan Zhang / Scout / HotMobile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9029" y="6483040"/>
            <a:ext cx="2133600" cy="365125"/>
          </a:xfrm>
          <a:prstGeom prst="rect">
            <a:avLst/>
          </a:prstGeom>
        </p:spPr>
        <p:txBody>
          <a:bodyPr/>
          <a:lstStyle/>
          <a:p>
            <a:fld id="{2218D023-EF99-AC40-B488-FD3C94131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938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84E20C3-760F-DE47-8211-5E4FB0914657}" type="datetime1">
              <a:rPr lang="en-US" smtClean="0"/>
              <a:t>6/22/14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5235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Tan Zhang / Scout / HotMobile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9029" y="6483040"/>
            <a:ext cx="2133600" cy="365125"/>
          </a:xfrm>
          <a:prstGeom prst="rect">
            <a:avLst/>
          </a:prstGeom>
        </p:spPr>
        <p:txBody>
          <a:bodyPr/>
          <a:lstStyle/>
          <a:p>
            <a:fld id="{2218D023-EF99-AC40-B488-FD3C94131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410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DFC834C-860E-AA47-B558-C1FB08202591}" type="datetime1">
              <a:rPr lang="en-US" smtClean="0"/>
              <a:t>6/22/14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5235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Tan Zhang / Scout / HotMobile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9029" y="6483040"/>
            <a:ext cx="2133600" cy="365125"/>
          </a:xfrm>
          <a:prstGeom prst="rect">
            <a:avLst/>
          </a:prstGeom>
        </p:spPr>
        <p:txBody>
          <a:bodyPr/>
          <a:lstStyle/>
          <a:p>
            <a:fld id="{2218D023-EF99-AC40-B488-FD3C94131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785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8A98475-4C26-B045-82F5-9E0D9FFC41EC}" type="datetime1">
              <a:rPr lang="en-US" smtClean="0"/>
              <a:t>6/22/14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5235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Tan Zhang / Scout / HotMobile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9029" y="6483040"/>
            <a:ext cx="2133600" cy="365125"/>
          </a:xfrm>
          <a:prstGeom prst="rect">
            <a:avLst/>
          </a:prstGeom>
        </p:spPr>
        <p:txBody>
          <a:bodyPr/>
          <a:lstStyle/>
          <a:p>
            <a:fld id="{2218D023-EF99-AC40-B488-FD3C94131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16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D49E63F-D47C-D34A-8F7A-595A5490F307}" type="datetime1">
              <a:rPr lang="en-US" smtClean="0"/>
              <a:t>6/22/14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5235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Tan Zhang / Scout / HotMobile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9029" y="6483040"/>
            <a:ext cx="2133600" cy="365125"/>
          </a:xfrm>
          <a:prstGeom prst="rect">
            <a:avLst/>
          </a:prstGeom>
        </p:spPr>
        <p:txBody>
          <a:bodyPr/>
          <a:lstStyle/>
          <a:p>
            <a:fld id="{2218D023-EF99-AC40-B488-FD3C94131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501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2200A15-9B40-004F-B51A-3E11508752DD}" type="datetime1">
              <a:rPr lang="en-US" smtClean="0"/>
              <a:t>6/22/14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5235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Tan Zhang / Scout / HotMobile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9029" y="6483040"/>
            <a:ext cx="2133600" cy="365125"/>
          </a:xfrm>
          <a:prstGeom prst="rect">
            <a:avLst/>
          </a:prstGeom>
        </p:spPr>
        <p:txBody>
          <a:bodyPr/>
          <a:lstStyle/>
          <a:p>
            <a:fld id="{2218D023-EF99-AC40-B488-FD3C94131F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43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4" name="Picture 3" descr="Screen Shot 2013-02-21 at 12.10.06 AM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972686"/>
            <a:ext cx="1182883" cy="8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14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9" Type="http://schemas.microsoft.com/office/2007/relationships/hdphoto" Target="../media/hdphoto5.wdp"/><Relationship Id="rId20" Type="http://schemas.openxmlformats.org/officeDocument/2006/relationships/image" Target="../media/image24.png"/><Relationship Id="rId21" Type="http://schemas.microsoft.com/office/2007/relationships/hdphoto" Target="../media/hdphoto11.wdp"/><Relationship Id="rId22" Type="http://schemas.openxmlformats.org/officeDocument/2006/relationships/image" Target="../media/image25.png"/><Relationship Id="rId23" Type="http://schemas.microsoft.com/office/2007/relationships/hdphoto" Target="../media/hdphoto12.wdp"/><Relationship Id="rId24" Type="http://schemas.openxmlformats.org/officeDocument/2006/relationships/image" Target="../media/image26.png"/><Relationship Id="rId25" Type="http://schemas.microsoft.com/office/2007/relationships/hdphoto" Target="../media/hdphoto13.wdp"/><Relationship Id="rId10" Type="http://schemas.openxmlformats.org/officeDocument/2006/relationships/image" Target="../media/image19.png"/><Relationship Id="rId11" Type="http://schemas.microsoft.com/office/2007/relationships/hdphoto" Target="../media/hdphoto6.wdp"/><Relationship Id="rId12" Type="http://schemas.openxmlformats.org/officeDocument/2006/relationships/image" Target="../media/image20.png"/><Relationship Id="rId13" Type="http://schemas.microsoft.com/office/2007/relationships/hdphoto" Target="../media/hdphoto7.wdp"/><Relationship Id="rId14" Type="http://schemas.openxmlformats.org/officeDocument/2006/relationships/image" Target="../media/image21.png"/><Relationship Id="rId15" Type="http://schemas.microsoft.com/office/2007/relationships/hdphoto" Target="../media/hdphoto8.wdp"/><Relationship Id="rId16" Type="http://schemas.openxmlformats.org/officeDocument/2006/relationships/image" Target="../media/image22.png"/><Relationship Id="rId17" Type="http://schemas.microsoft.com/office/2007/relationships/hdphoto" Target="../media/hdphoto9.wdp"/><Relationship Id="rId18" Type="http://schemas.openxmlformats.org/officeDocument/2006/relationships/image" Target="../media/image23.jpeg"/><Relationship Id="rId19" Type="http://schemas.microsoft.com/office/2007/relationships/hdphoto" Target="../media/hdphoto10.wdp"/><Relationship Id="rId1" Type="http://schemas.openxmlformats.org/officeDocument/2006/relationships/tags" Target="../tags/tag4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0.xml"/><Relationship Id="rId4" Type="http://schemas.openxmlformats.org/officeDocument/2006/relationships/image" Target="../media/image17.emf"/><Relationship Id="rId5" Type="http://schemas.openxmlformats.org/officeDocument/2006/relationships/image" Target="../media/image14.png"/><Relationship Id="rId6" Type="http://schemas.microsoft.com/office/2007/relationships/hdphoto" Target="../media/hdphoto3.wdp"/><Relationship Id="rId7" Type="http://schemas.microsoft.com/office/2007/relationships/hdphoto" Target="../media/hdphoto4.wdp"/><Relationship Id="rId8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9" Type="http://schemas.microsoft.com/office/2007/relationships/hdphoto" Target="../media/hdphoto15.wdp"/><Relationship Id="rId20" Type="http://schemas.microsoft.com/office/2007/relationships/hdphoto" Target="../media/hdphoto6.wdp"/><Relationship Id="rId10" Type="http://schemas.openxmlformats.org/officeDocument/2006/relationships/image" Target="../media/image29.png"/><Relationship Id="rId11" Type="http://schemas.openxmlformats.org/officeDocument/2006/relationships/image" Target="../media/image17.emf"/><Relationship Id="rId12" Type="http://schemas.openxmlformats.org/officeDocument/2006/relationships/image" Target="../media/image14.png"/><Relationship Id="rId13" Type="http://schemas.microsoft.com/office/2007/relationships/hdphoto" Target="../media/hdphoto3.wdp"/><Relationship Id="rId14" Type="http://schemas.microsoft.com/office/2007/relationships/hdphoto" Target="../media/hdphoto4.wdp"/><Relationship Id="rId15" Type="http://schemas.openxmlformats.org/officeDocument/2006/relationships/image" Target="../media/image20.png"/><Relationship Id="rId16" Type="http://schemas.microsoft.com/office/2007/relationships/hdphoto" Target="../media/hdphoto7.wdp"/><Relationship Id="rId17" Type="http://schemas.openxmlformats.org/officeDocument/2006/relationships/image" Target="../media/image21.png"/><Relationship Id="rId18" Type="http://schemas.microsoft.com/office/2007/relationships/hdphoto" Target="../media/hdphoto16.wdp"/><Relationship Id="rId19" Type="http://schemas.openxmlformats.org/officeDocument/2006/relationships/image" Target="../media/image19.png"/><Relationship Id="rId1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18.png"/><Relationship Id="rId5" Type="http://schemas.microsoft.com/office/2007/relationships/hdphoto" Target="../media/hdphoto5.wdp"/><Relationship Id="rId6" Type="http://schemas.openxmlformats.org/officeDocument/2006/relationships/image" Target="../media/image27.png"/><Relationship Id="rId7" Type="http://schemas.microsoft.com/office/2007/relationships/hdphoto" Target="../media/hdphoto14.wdp"/><Relationship Id="rId8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0.png"/><Relationship Id="rId12" Type="http://schemas.microsoft.com/office/2007/relationships/hdphoto" Target="../media/hdphoto20.wdp"/><Relationship Id="rId13" Type="http://schemas.openxmlformats.org/officeDocument/2006/relationships/image" Target="../media/image19.png"/><Relationship Id="rId14" Type="http://schemas.microsoft.com/office/2007/relationships/hdphoto" Target="../media/hdphoto6.wdp"/><Relationship Id="rId15" Type="http://schemas.openxmlformats.org/officeDocument/2006/relationships/image" Target="../media/image20.png"/><Relationship Id="rId16" Type="http://schemas.microsoft.com/office/2007/relationships/hdphoto" Target="../media/hdphoto7.wdp"/><Relationship Id="rId17" Type="http://schemas.openxmlformats.org/officeDocument/2006/relationships/image" Target="../media/image31.png"/><Relationship Id="rId18" Type="http://schemas.microsoft.com/office/2007/relationships/hdphoto" Target="../media/hdphoto21.wdp"/><Relationship Id="rId1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2.xml"/><Relationship Id="rId4" Type="http://schemas.openxmlformats.org/officeDocument/2006/relationships/image" Target="../media/image18.png"/><Relationship Id="rId5" Type="http://schemas.microsoft.com/office/2007/relationships/hdphoto" Target="../media/hdphoto5.wdp"/><Relationship Id="rId6" Type="http://schemas.openxmlformats.org/officeDocument/2006/relationships/image" Target="../media/image14.png"/><Relationship Id="rId7" Type="http://schemas.microsoft.com/office/2007/relationships/hdphoto" Target="../media/hdphoto17.wdp"/><Relationship Id="rId8" Type="http://schemas.microsoft.com/office/2007/relationships/hdphoto" Target="../media/hdphoto4.wdp"/><Relationship Id="rId9" Type="http://schemas.microsoft.com/office/2007/relationships/hdphoto" Target="../media/hdphoto18.wdp"/><Relationship Id="rId10" Type="http://schemas.microsoft.com/office/2007/relationships/hdphoto" Target="../media/hdphoto19.wdp"/></Relationships>
</file>

<file path=ppt/slides/_rels/slide13.xml.rels><?xml version="1.0" encoding="UTF-8" standalone="yes"?>
<Relationships xmlns="http://schemas.openxmlformats.org/package/2006/relationships"><Relationship Id="rId11" Type="http://schemas.microsoft.com/office/2007/relationships/hdphoto" Target="../media/hdphoto6.wdp"/><Relationship Id="rId12" Type="http://schemas.openxmlformats.org/officeDocument/2006/relationships/image" Target="../media/image32.png"/><Relationship Id="rId13" Type="http://schemas.microsoft.com/office/2007/relationships/hdphoto" Target="../media/hdphoto7.wdp"/><Relationship Id="rId14" Type="http://schemas.openxmlformats.org/officeDocument/2006/relationships/image" Target="../media/image14.png"/><Relationship Id="rId15" Type="http://schemas.microsoft.com/office/2007/relationships/hdphoto" Target="../media/hdphoto24.wdp"/><Relationship Id="rId16" Type="http://schemas.openxmlformats.org/officeDocument/2006/relationships/image" Target="../media/image17.emf"/><Relationship Id="rId17" Type="http://schemas.openxmlformats.org/officeDocument/2006/relationships/image" Target="../media/image33.png"/><Relationship Id="rId18" Type="http://schemas.microsoft.com/office/2007/relationships/hdphoto" Target="../media/hdphoto25.wdp"/><Relationship Id="rId1" Type="http://schemas.openxmlformats.org/officeDocument/2006/relationships/tags" Target="../tags/tag7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3.xml"/><Relationship Id="rId4" Type="http://schemas.openxmlformats.org/officeDocument/2006/relationships/image" Target="../media/image18.png"/><Relationship Id="rId5" Type="http://schemas.microsoft.com/office/2007/relationships/hdphoto" Target="../media/hdphoto5.wdp"/><Relationship Id="rId6" Type="http://schemas.openxmlformats.org/officeDocument/2006/relationships/image" Target="../media/image11.png"/><Relationship Id="rId7" Type="http://schemas.microsoft.com/office/2007/relationships/hdphoto" Target="../media/hdphoto22.wdp"/><Relationship Id="rId8" Type="http://schemas.openxmlformats.org/officeDocument/2006/relationships/image" Target="../media/image21.png"/><Relationship Id="rId9" Type="http://schemas.microsoft.com/office/2007/relationships/hdphoto" Target="../media/hdphoto23.wdp"/><Relationship Id="rId10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tags" Target="../tags/tag8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1.png"/><Relationship Id="rId12" Type="http://schemas.microsoft.com/office/2007/relationships/hdphoto" Target="../media/hdphoto28.wdp"/><Relationship Id="rId13" Type="http://schemas.openxmlformats.org/officeDocument/2006/relationships/image" Target="../media/image14.png"/><Relationship Id="rId14" Type="http://schemas.microsoft.com/office/2007/relationships/hdphoto" Target="../media/hdphoto17.wdp"/><Relationship Id="rId15" Type="http://schemas.openxmlformats.org/officeDocument/2006/relationships/image" Target="../media/image38.png"/><Relationship Id="rId16" Type="http://schemas.microsoft.com/office/2007/relationships/hdphoto" Target="../media/hdphoto29.wdp"/><Relationship Id="rId17" Type="http://schemas.openxmlformats.org/officeDocument/2006/relationships/image" Target="../media/image39.png"/><Relationship Id="rId18" Type="http://schemas.microsoft.com/office/2007/relationships/hdphoto" Target="../media/hdphoto30.wdp"/><Relationship Id="rId1" Type="http://schemas.openxmlformats.org/officeDocument/2006/relationships/tags" Target="../tags/tag9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5.xml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microsoft.com/office/2007/relationships/hdphoto" Target="../media/hdphoto26.wdp"/><Relationship Id="rId8" Type="http://schemas.openxmlformats.org/officeDocument/2006/relationships/image" Target="../media/image37.png"/><Relationship Id="rId9" Type="http://schemas.microsoft.com/office/2007/relationships/hdphoto" Target="../media/hdphoto27.wdp"/><Relationship Id="rId10" Type="http://schemas.openxmlformats.org/officeDocument/2006/relationships/image" Target="../media/image17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41.png"/><Relationship Id="rId12" Type="http://schemas.microsoft.com/office/2007/relationships/hdphoto" Target="../media/hdphoto33.wdp"/><Relationship Id="rId13" Type="http://schemas.openxmlformats.org/officeDocument/2006/relationships/image" Target="../media/image14.png"/><Relationship Id="rId14" Type="http://schemas.microsoft.com/office/2007/relationships/hdphoto" Target="../media/hdphoto17.wdp"/><Relationship Id="rId1" Type="http://schemas.openxmlformats.org/officeDocument/2006/relationships/tags" Target="../tags/tag10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7.xml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17.emf"/><Relationship Id="rId7" Type="http://schemas.openxmlformats.org/officeDocument/2006/relationships/image" Target="../media/image11.png"/><Relationship Id="rId8" Type="http://schemas.microsoft.com/office/2007/relationships/hdphoto" Target="../media/hdphoto31.wdp"/><Relationship Id="rId9" Type="http://schemas.openxmlformats.org/officeDocument/2006/relationships/image" Target="../media/image40.png"/><Relationship Id="rId10" Type="http://schemas.microsoft.com/office/2007/relationships/hdphoto" Target="../media/hdphoto32.wdp"/></Relationships>
</file>

<file path=ppt/slides/_rels/slide18.xml.rels><?xml version="1.0" encoding="UTF-8" standalone="yes"?>
<Relationships xmlns="http://schemas.openxmlformats.org/package/2006/relationships"><Relationship Id="rId11" Type="http://schemas.microsoft.com/office/2007/relationships/hdphoto" Target="../media/hdphoto35.wdp"/><Relationship Id="rId12" Type="http://schemas.openxmlformats.org/officeDocument/2006/relationships/image" Target="../media/image43.png"/><Relationship Id="rId13" Type="http://schemas.microsoft.com/office/2007/relationships/hdphoto" Target="../media/hdphoto36.wdp"/><Relationship Id="rId14" Type="http://schemas.openxmlformats.org/officeDocument/2006/relationships/image" Target="../media/image17.emf"/><Relationship Id="rId15" Type="http://schemas.openxmlformats.org/officeDocument/2006/relationships/image" Target="../media/image11.png"/><Relationship Id="rId16" Type="http://schemas.microsoft.com/office/2007/relationships/hdphoto" Target="../media/hdphoto31.wdp"/><Relationship Id="rId17" Type="http://schemas.openxmlformats.org/officeDocument/2006/relationships/image" Target="../media/image38.png"/><Relationship Id="rId18" Type="http://schemas.microsoft.com/office/2007/relationships/hdphoto" Target="../media/hdphoto37.wdp"/><Relationship Id="rId1" Type="http://schemas.openxmlformats.org/officeDocument/2006/relationships/tags" Target="../tags/tag11.x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18.xml"/><Relationship Id="rId4" Type="http://schemas.openxmlformats.org/officeDocument/2006/relationships/image" Target="../media/image14.png"/><Relationship Id="rId5" Type="http://schemas.microsoft.com/office/2007/relationships/hdphoto" Target="../media/hdphoto17.wdp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9" Type="http://schemas.microsoft.com/office/2007/relationships/hdphoto" Target="../media/hdphoto34.wdp"/><Relationship Id="rId10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microsoft.com/office/2007/relationships/hdphoto" Target="../media/hdphoto38.wdp"/><Relationship Id="rId7" Type="http://schemas.microsoft.com/office/2007/relationships/hdphoto" Target="../media/hdphoto39.wdp"/><Relationship Id="rId8" Type="http://schemas.openxmlformats.org/officeDocument/2006/relationships/image" Target="../media/image46.emf"/><Relationship Id="rId9" Type="http://schemas.openxmlformats.org/officeDocument/2006/relationships/image" Target="../media/image47.emf"/><Relationship Id="rId10" Type="http://schemas.openxmlformats.org/officeDocument/2006/relationships/image" Target="../media/image48.emf"/><Relationship Id="rId11" Type="http://schemas.openxmlformats.org/officeDocument/2006/relationships/image" Target="../media/image49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8" Type="http://schemas.openxmlformats.org/officeDocument/2006/relationships/image" Target="../media/image54.emf"/><Relationship Id="rId1" Type="http://schemas.openxmlformats.org/officeDocument/2006/relationships/tags" Target="../tags/tag12.x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8" Type="http://schemas.openxmlformats.org/officeDocument/2006/relationships/image" Target="../media/image54.emf"/><Relationship Id="rId9" Type="http://schemas.openxmlformats.org/officeDocument/2006/relationships/image" Target="../media/image55.emf"/><Relationship Id="rId10" Type="http://schemas.openxmlformats.org/officeDocument/2006/relationships/image" Target="../media/image56.emf"/><Relationship Id="rId1" Type="http://schemas.openxmlformats.org/officeDocument/2006/relationships/tags" Target="../tags/tag13.x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8" Type="http://schemas.openxmlformats.org/officeDocument/2006/relationships/image" Target="../media/image54.emf"/><Relationship Id="rId9" Type="http://schemas.openxmlformats.org/officeDocument/2006/relationships/image" Target="../media/image57.emf"/><Relationship Id="rId1" Type="http://schemas.openxmlformats.org/officeDocument/2006/relationships/tags" Target="../tags/tag14.xml"/><Relationship Id="rId2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8" Type="http://schemas.openxmlformats.org/officeDocument/2006/relationships/image" Target="../media/image54.emf"/><Relationship Id="rId9" Type="http://schemas.openxmlformats.org/officeDocument/2006/relationships/image" Target="../media/image58.emf"/><Relationship Id="rId1" Type="http://schemas.openxmlformats.org/officeDocument/2006/relationships/tags" Target="../tags/tag15.x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4" Type="http://schemas.openxmlformats.org/officeDocument/2006/relationships/image" Target="../media/image50.emf"/><Relationship Id="rId5" Type="http://schemas.openxmlformats.org/officeDocument/2006/relationships/image" Target="../media/image51.emf"/><Relationship Id="rId6" Type="http://schemas.openxmlformats.org/officeDocument/2006/relationships/image" Target="../media/image52.emf"/><Relationship Id="rId7" Type="http://schemas.openxmlformats.org/officeDocument/2006/relationships/image" Target="../media/image53.emf"/><Relationship Id="rId8" Type="http://schemas.openxmlformats.org/officeDocument/2006/relationships/image" Target="../media/image54.emf"/><Relationship Id="rId9" Type="http://schemas.openxmlformats.org/officeDocument/2006/relationships/image" Target="../media/image58.emf"/><Relationship Id="rId1" Type="http://schemas.openxmlformats.org/officeDocument/2006/relationships/tags" Target="../tags/tag16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4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4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35.png"/><Relationship Id="rId5" Type="http://schemas.openxmlformats.org/officeDocument/2006/relationships/image" Target="../media/image44.png"/><Relationship Id="rId6" Type="http://schemas.openxmlformats.org/officeDocument/2006/relationships/image" Target="../media/image63.png"/><Relationship Id="rId7" Type="http://schemas.openxmlformats.org/officeDocument/2006/relationships/image" Target="../media/image64.png"/><Relationship Id="rId8" Type="http://schemas.microsoft.com/office/2007/relationships/hdphoto" Target="../media/hdphoto40.wdp"/><Relationship Id="rId1" Type="http://schemas.openxmlformats.org/officeDocument/2006/relationships/tags" Target="../tags/tag17.x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4" Type="http://schemas.openxmlformats.org/officeDocument/2006/relationships/image" Target="../media/image65.emf"/><Relationship Id="rId1" Type="http://schemas.openxmlformats.org/officeDocument/2006/relationships/tags" Target="../tags/tag18.x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4" Type="http://schemas.openxmlformats.org/officeDocument/2006/relationships/image" Target="../media/image66.emf"/><Relationship Id="rId1" Type="http://schemas.openxmlformats.org/officeDocument/2006/relationships/tags" Target="../tags/tag19.x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hyperlink" Target="mailto:tzhang@cs.wisc.ed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0.png"/><Relationship Id="rId5" Type="http://schemas.openxmlformats.org/officeDocument/2006/relationships/image" Target="../media/image5.png"/><Relationship Id="rId6" Type="http://schemas.openxmlformats.org/officeDocument/2006/relationships/image" Target="../media/image11.png"/><Relationship Id="rId7" Type="http://schemas.microsoft.com/office/2007/relationships/hdphoto" Target="../media/hdphoto1.wdp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image" Target="../media/image12.emf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microsoft.com/office/2007/relationships/hdphoto" Target="../media/hdphoto2.wdp"/><Relationship Id="rId8" Type="http://schemas.openxmlformats.org/officeDocument/2006/relationships/image" Target="../media/image5.png"/><Relationship Id="rId1" Type="http://schemas.openxmlformats.org/officeDocument/2006/relationships/tags" Target="../tags/tag2.x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image" Target="../media/image15.jpeg"/><Relationship Id="rId5" Type="http://schemas.openxmlformats.org/officeDocument/2006/relationships/image" Target="../media/image16.png"/><Relationship Id="rId1" Type="http://schemas.openxmlformats.org/officeDocument/2006/relationships/tags" Target="../tags/tag3.x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04200" y="1554263"/>
            <a:ext cx="9370320" cy="1470025"/>
          </a:xfrm>
        </p:spPr>
        <p:txBody>
          <a:bodyPr>
            <a:noAutofit/>
          </a:bodyPr>
          <a:lstStyle/>
          <a:p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</a:rPr>
              <a:t>Enhancing Vehicular Internet Connectivity using </a:t>
            </a:r>
            <a:r>
              <a:rPr lang="en-US" sz="3400" b="1" i="1" dirty="0" smtClean="0">
                <a:solidFill>
                  <a:schemeClr val="accent1">
                    <a:lumMod val="75000"/>
                  </a:schemeClr>
                </a:solidFill>
              </a:rPr>
              <a:t>Whitespaces</a:t>
            </a:r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</a:rPr>
              <a:t>, </a:t>
            </a:r>
            <a:r>
              <a:rPr lang="en-US" sz="3400" b="1" i="1" dirty="0" smtClean="0">
                <a:solidFill>
                  <a:schemeClr val="accent1">
                    <a:lumMod val="75000"/>
                  </a:schemeClr>
                </a:solidFill>
              </a:rPr>
              <a:t>Heterogeneity</a:t>
            </a:r>
            <a:r>
              <a:rPr lang="en-US" sz="3400" b="1" dirty="0" smtClean="0">
                <a:solidFill>
                  <a:schemeClr val="accent1">
                    <a:lumMod val="75000"/>
                  </a:schemeClr>
                </a:solidFill>
              </a:rPr>
              <a:t> and </a:t>
            </a:r>
            <a:br>
              <a:rPr lang="en-US" sz="3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3400" b="1" i="1" dirty="0" smtClean="0">
                <a:solidFill>
                  <a:schemeClr val="accent1">
                    <a:lumMod val="75000"/>
                  </a:schemeClr>
                </a:solidFill>
              </a:rPr>
              <a:t>A Scouting Radio</a:t>
            </a:r>
            <a:endParaRPr lang="en-US" sz="3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9733" y="3744735"/>
            <a:ext cx="8262224" cy="1100804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Tan Zhang</a:t>
            </a:r>
            <a:r>
              <a:rPr lang="nl-NL" sz="2400" baseline="30000" dirty="0" smtClean="0">
                <a:solidFill>
                  <a:schemeClr val="tx1"/>
                </a:solidFill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2400" dirty="0" smtClean="0">
                <a:solidFill>
                  <a:srgbClr val="000000"/>
                </a:solidFill>
              </a:rPr>
              <a:t>,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Sayandeep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Sen</a:t>
            </a:r>
            <a:r>
              <a:rPr lang="nl-NL" sz="2400" dirty="0">
                <a:solidFill>
                  <a:srgbClr val="000000"/>
                </a:solidFill>
              </a:rPr>
              <a:t>†</a:t>
            </a:r>
            <a:r>
              <a:rPr lang="en-US" sz="2400" dirty="0" smtClean="0">
                <a:solidFill>
                  <a:schemeClr val="tx1"/>
                </a:solidFill>
              </a:rPr>
              <a:t>, </a:t>
            </a:r>
            <a:r>
              <a:rPr lang="en-US" sz="2400" dirty="0" err="1" smtClean="0">
                <a:solidFill>
                  <a:schemeClr val="tx1"/>
                </a:solidFill>
              </a:rPr>
              <a:t>Suman</a:t>
            </a:r>
            <a:r>
              <a:rPr lang="en-US" sz="2400" dirty="0" smtClean="0">
                <a:solidFill>
                  <a:schemeClr val="tx1"/>
                </a:solidFill>
              </a:rPr>
              <a:t> Banerjee</a:t>
            </a:r>
            <a:r>
              <a:rPr lang="nl-NL" sz="2400" baseline="30000" dirty="0">
                <a:solidFill>
                  <a:srgbClr val="00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endParaRPr lang="en-US" sz="2400" dirty="0" smtClean="0">
              <a:solidFill>
                <a:srgbClr val="000000"/>
              </a:solidFill>
            </a:endParaRPr>
          </a:p>
          <a:p>
            <a:r>
              <a:rPr lang="nl-NL" sz="2400" baseline="30000" dirty="0">
                <a:solidFill>
                  <a:srgbClr val="00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★</a:t>
            </a:r>
            <a:r>
              <a:rPr lang="en-US" sz="2400" dirty="0" smtClean="0">
                <a:solidFill>
                  <a:schemeClr val="tx1"/>
                </a:solidFill>
              </a:rPr>
              <a:t>University of Wisconsin Madison, </a:t>
            </a:r>
            <a:r>
              <a:rPr lang="nl-NL" sz="2400" dirty="0">
                <a:solidFill>
                  <a:schemeClr val="tx1"/>
                </a:solidFill>
              </a:rPr>
              <a:t>†</a:t>
            </a:r>
            <a:r>
              <a:rPr lang="en-US" sz="2400" dirty="0" smtClean="0">
                <a:solidFill>
                  <a:schemeClr val="tx1"/>
                </a:solidFill>
              </a:rPr>
              <a:t>IBM Research India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4" name="Picture 3" descr="Screen Shot 2013-02-21 at 12.10.06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660397"/>
            <a:ext cx="1514231" cy="11443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462" y="6060443"/>
            <a:ext cx="1537340" cy="581501"/>
          </a:xfrm>
          <a:prstGeom prst="rect">
            <a:avLst/>
          </a:prstGeom>
        </p:spPr>
      </p:pic>
      <p:pic>
        <p:nvPicPr>
          <p:cNvPr id="7" name="Picture 6" descr="ibm_india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7684" y="6018452"/>
            <a:ext cx="1878624" cy="623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32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227"/>
    </mc:Choice>
    <mc:Fallback xmlns="">
      <p:transition xmlns:p14="http://schemas.microsoft.com/office/powerpoint/2010/main" spd="slow" advTm="27227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" name="Group 98"/>
          <p:cNvGrpSpPr/>
          <p:nvPr/>
        </p:nvGrpSpPr>
        <p:grpSpPr>
          <a:xfrm>
            <a:off x="-67753" y="1021000"/>
            <a:ext cx="5747600" cy="2816492"/>
            <a:chOff x="-67753" y="1472982"/>
            <a:chExt cx="5747600" cy="2816492"/>
          </a:xfrm>
        </p:grpSpPr>
        <p:sp>
          <p:nvSpPr>
            <p:cNvPr id="75" name="TextBox 74"/>
            <p:cNvSpPr txBox="1"/>
            <p:nvPr/>
          </p:nvSpPr>
          <p:spPr>
            <a:xfrm>
              <a:off x="-67753" y="3365788"/>
              <a:ext cx="18123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Whitespaces </a:t>
              </a:r>
            </a:p>
            <a:p>
              <a:r>
                <a:rPr lang="en-US" sz="2400" b="1" dirty="0"/>
                <a:t>B</a:t>
              </a:r>
              <a:r>
                <a:rPr lang="en-US" sz="2400" b="1" dirty="0" smtClean="0"/>
                <a:t>ase </a:t>
              </a:r>
              <a:r>
                <a:rPr lang="en-US" sz="2400" b="1" dirty="0"/>
                <a:t>S</a:t>
              </a:r>
              <a:r>
                <a:rPr lang="en-US" sz="2400" b="1" dirty="0" smtClean="0"/>
                <a:t>tation</a:t>
              </a:r>
              <a:endParaRPr lang="en-US" sz="2400" b="1" dirty="0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800531" y="1472982"/>
              <a:ext cx="1950156" cy="1148609"/>
            </a:xfrm>
            <a:prstGeom prst="rect">
              <a:avLst/>
            </a:prstGeom>
          </p:spPr>
        </p:pic>
        <p:cxnSp>
          <p:nvCxnSpPr>
            <p:cNvPr id="68" name="Straight Connector 67"/>
            <p:cNvCxnSpPr/>
            <p:nvPr/>
          </p:nvCxnSpPr>
          <p:spPr>
            <a:xfrm flipH="1">
              <a:off x="1698148" y="2414291"/>
              <a:ext cx="1802246" cy="181347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4569093" y="2199515"/>
              <a:ext cx="669406" cy="15281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51" name="Picture 50" descr="Screen Shot 2013-02-14 at 9.34.37 PM.png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330" b="99010" l="806" r="986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794" y="2003215"/>
              <a:ext cx="2806892" cy="2286259"/>
            </a:xfrm>
            <a:prstGeom prst="rect">
              <a:avLst/>
            </a:prstGeom>
          </p:spPr>
        </p:pic>
        <p:pic>
          <p:nvPicPr>
            <p:cNvPr id="52" name="Picture 51" descr="Screen Shot 2013-02-14 at 9.34.37 PM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0" b="99010" l="806" r="986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4223" y="1616979"/>
              <a:ext cx="975624" cy="794661"/>
            </a:xfrm>
            <a:prstGeom prst="rect">
              <a:avLst/>
            </a:prstGeom>
          </p:spPr>
        </p:pic>
      </p:grpSp>
      <p:pic>
        <p:nvPicPr>
          <p:cNvPr id="9" name="Picture 8" descr="Screen Shot 2013-02-15 at 11.49.39 AM.png"/>
          <p:cNvPicPr>
            <a:picLocks noChangeAspect="1"/>
          </p:cNvPicPr>
          <p:nvPr/>
        </p:nvPicPr>
        <p:blipFill>
          <a:blip r:embed="rId8">
            <a:duotone>
              <a:prstClr val="black"/>
              <a:srgbClr val="CCCC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74" y="1226660"/>
            <a:ext cx="7651300" cy="4822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              Metro Hotspot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5168915" y="1852823"/>
            <a:ext cx="3531329" cy="2155971"/>
            <a:chOff x="5155471" y="2308615"/>
            <a:chExt cx="3531329" cy="2155971"/>
          </a:xfrm>
        </p:grpSpPr>
        <p:pic>
          <p:nvPicPr>
            <p:cNvPr id="15" name="Picture 14" descr="Screen Shot 2013-02-15 at 12.25.41 PM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100000" l="9744" r="89744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6684" y="2536163"/>
              <a:ext cx="462220" cy="829625"/>
            </a:xfrm>
            <a:prstGeom prst="rect">
              <a:avLst/>
            </a:prstGeom>
            <a:scene3d>
              <a:camera prst="orthographicFront">
                <a:rot lat="20731342" lon="21361956" rev="630237"/>
              </a:camera>
              <a:lightRig rig="threePt" dir="t"/>
            </a:scene3d>
          </p:spPr>
        </p:pic>
        <p:grpSp>
          <p:nvGrpSpPr>
            <p:cNvPr id="101" name="Group 100"/>
            <p:cNvGrpSpPr/>
            <p:nvPr/>
          </p:nvGrpSpPr>
          <p:grpSpPr>
            <a:xfrm>
              <a:off x="6010419" y="2308615"/>
              <a:ext cx="2676381" cy="1088699"/>
              <a:chOff x="6010419" y="2308615"/>
              <a:chExt cx="2676381" cy="1088699"/>
            </a:xfrm>
          </p:grpSpPr>
          <p:pic>
            <p:nvPicPr>
              <p:cNvPr id="16" name="Picture 15" descr="Screen Shot 2013-02-15 at 12.29.26 PM.png"/>
              <p:cNvPicPr>
                <a:picLocks noChangeAspect="1"/>
              </p:cNvPicPr>
              <p:nvPr/>
            </p:nvPicPr>
            <p:blipFill>
              <a:blip r:embed="rId12" cstate="screen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0000" b="98500" l="3652" r="10000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rot="240000">
                <a:off x="6010419" y="2654493"/>
                <a:ext cx="879384" cy="742821"/>
              </a:xfrm>
              <a:prstGeom prst="rect">
                <a:avLst/>
              </a:prstGeom>
              <a:scene3d>
                <a:camera prst="perspectiveFront">
                  <a:rot lat="18136080" lon="572586" rev="669749"/>
                </a:camera>
                <a:lightRig rig="threePt" dir="t"/>
              </a:scene3d>
              <a:sp3d/>
            </p:spPr>
          </p:pic>
          <p:sp>
            <p:nvSpPr>
              <p:cNvPr id="80" name="TextBox 79"/>
              <p:cNvSpPr txBox="1"/>
              <p:nvPr/>
            </p:nvSpPr>
            <p:spPr>
              <a:xfrm>
                <a:off x="6616865" y="2308615"/>
                <a:ext cx="2069935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/>
                  <a:t>   Whitespaces </a:t>
                </a:r>
              </a:p>
              <a:p>
                <a:r>
                  <a:rPr lang="en-US" sz="2400" b="1" dirty="0" smtClean="0"/>
                  <a:t>       Gateway</a:t>
                </a:r>
                <a:endParaRPr lang="en-US" sz="2400" b="1" dirty="0"/>
              </a:p>
            </p:txBody>
          </p:sp>
        </p:grpSp>
        <p:pic>
          <p:nvPicPr>
            <p:cNvPr id="12" name="Picture 11" descr="Screen Shot 2013-02-15 at 12.09.02 PM.png"/>
            <p:cNvPicPr>
              <a:picLocks noChangeAspect="1"/>
            </p:cNvPicPr>
            <p:nvPr/>
          </p:nvPicPr>
          <p:blipFill>
            <a:blip r:embed="rId14" cstate="screen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246" b="96885" l="791" r="100000">
                          <a14:foregroundMark x1="12451" y1="33022" x2="12451" y2="33022"/>
                          <a14:foregroundMark x1="77866" y1="33022" x2="90316" y2="401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160000">
              <a:off x="5155471" y="2950357"/>
              <a:ext cx="2288233" cy="1514229"/>
            </a:xfrm>
            <a:prstGeom prst="rect">
              <a:avLst/>
            </a:prstGeom>
            <a:scene3d>
              <a:camera prst="orthographicFront">
                <a:rot lat="2619436" lon="10639885" rev="20805212"/>
              </a:camera>
              <a:lightRig rig="threePt" dir="t"/>
            </a:scene3d>
          </p:spPr>
        </p:pic>
      </p:grpSp>
      <p:grpSp>
        <p:nvGrpSpPr>
          <p:cNvPr id="10" name="Group 9"/>
          <p:cNvGrpSpPr/>
          <p:nvPr/>
        </p:nvGrpSpPr>
        <p:grpSpPr>
          <a:xfrm>
            <a:off x="5520043" y="4135592"/>
            <a:ext cx="3589165" cy="2094391"/>
            <a:chOff x="5554835" y="4639759"/>
            <a:chExt cx="3589165" cy="2094391"/>
          </a:xfrm>
        </p:grpSpPr>
        <p:sp>
          <p:nvSpPr>
            <p:cNvPr id="36" name="Oval Callout 35"/>
            <p:cNvSpPr/>
            <p:nvPr/>
          </p:nvSpPr>
          <p:spPr>
            <a:xfrm>
              <a:off x="5554835" y="4639759"/>
              <a:ext cx="3589165" cy="2094391"/>
            </a:xfrm>
            <a:prstGeom prst="wedgeEllipseCallout">
              <a:avLst>
                <a:gd name="adj1" fmla="val -31288"/>
                <a:gd name="adj2" fmla="val -90816"/>
              </a:avLst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45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45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pic>
          <p:nvPicPr>
            <p:cNvPr id="3" name="Picture 2" descr="Screen Shot 2013-02-18 at 11.15.42 PM.png"/>
            <p:cNvPicPr>
              <a:picLocks noChangeAspect="1"/>
            </p:cNvPicPr>
            <p:nvPr/>
          </p:nvPicPr>
          <p:blipFill>
            <a:blip r:embed="rId16" cstate="screen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0" b="99133" l="4372" r="98361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71175" y="4825367"/>
              <a:ext cx="554952" cy="1049253"/>
            </a:xfrm>
            <a:prstGeom prst="rect">
              <a:avLst/>
            </a:prstGeom>
          </p:spPr>
        </p:pic>
        <p:pic>
          <p:nvPicPr>
            <p:cNvPr id="4" name="Picture 3" descr="Screen Shot 2013-02-18 at 11.16.51 PM.png"/>
            <p:cNvPicPr>
              <a:picLocks noChangeAspect="1"/>
            </p:cNvPicPr>
            <p:nvPr/>
          </p:nvPicPr>
          <p:blipFill>
            <a:blip r:embed="rId18" cstate="screen">
              <a:extLst>
                <a:ext uri="{BEBA8EAE-BF5A-486C-A8C5-ECC9F3942E4B}">
                  <a14:imgProps xmlns:a14="http://schemas.microsoft.com/office/drawing/2010/main">
                    <a14:imgLayer r:embed="rId19">
                      <a14:imgEffect>
                        <a14:backgroundRemoval t="1852" b="98889" l="971" r="98544">
                          <a14:foregroundMark x1="7767" y1="5926" x2="7767" y2="5926"/>
                          <a14:foregroundMark x1="31553" y1="5926" x2="31553" y2="5926"/>
                          <a14:foregroundMark x1="60680" y1="7778" x2="60680" y2="7778"/>
                          <a14:foregroundMark x1="84951" y1="7778" x2="84951" y2="7778"/>
                          <a14:foregroundMark x1="92233" y1="10741" x2="92233" y2="10741"/>
                          <a14:foregroundMark x1="92718" y1="19630" x2="92718" y2="19630"/>
                          <a14:foregroundMark x1="91748" y1="26296" x2="91748" y2="28889"/>
                          <a14:foregroundMark x1="92233" y1="41111" x2="92718" y2="42222"/>
                          <a14:foregroundMark x1="95631" y1="50370" x2="95631" y2="51481"/>
                          <a14:foregroundMark x1="95631" y1="60000" x2="95631" y2="60000"/>
                          <a14:foregroundMark x1="93204" y1="75185" x2="93204" y2="75185"/>
                          <a14:foregroundMark x1="93204" y1="3333" x2="93204" y2="3333"/>
                          <a14:foregroundMark x1="80097" y1="4815" x2="80097" y2="4815"/>
                          <a14:foregroundMark x1="52427" y1="8519" x2="52427" y2="8519"/>
                          <a14:foregroundMark x1="28641" y1="7037" x2="28641" y2="7037"/>
                          <a14:foregroundMark x1="8738" y1="4074" x2="8738" y2="4074"/>
                          <a14:foregroundMark x1="3883" y1="15926" x2="3883" y2="15926"/>
                          <a14:foregroundMark x1="3883" y1="31852" x2="3883" y2="31852"/>
                          <a14:foregroundMark x1="3398" y1="18889" x2="3398" y2="18889"/>
                          <a14:foregroundMark x1="6796" y1="36296" x2="6796" y2="36296"/>
                          <a14:foregroundMark x1="6796" y1="48889" x2="6796" y2="48889"/>
                          <a14:foregroundMark x1="3883" y1="60370" x2="3883" y2="60370"/>
                          <a14:foregroundMark x1="5825" y1="77778" x2="5825" y2="77778"/>
                          <a14:foregroundMark x1="9223" y1="84444" x2="9223" y2="84444"/>
                          <a14:foregroundMark x1="5340" y1="87778" x2="5340" y2="87778"/>
                          <a14:foregroundMark x1="7282" y1="92593" x2="7282" y2="92593"/>
                          <a14:foregroundMark x1="10680" y1="94815" x2="10680" y2="94815"/>
                          <a14:foregroundMark x1="20388" y1="93333" x2="20388" y2="93333"/>
                          <a14:foregroundMark x1="36408" y1="93704" x2="36408" y2="93704"/>
                          <a14:foregroundMark x1="42233" y1="93333" x2="42233" y2="93333"/>
                          <a14:foregroundMark x1="60680" y1="92222" x2="60680" y2="92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9213" y="5277253"/>
              <a:ext cx="850191" cy="1114328"/>
            </a:xfrm>
            <a:prstGeom prst="rect">
              <a:avLst/>
            </a:prstGeom>
          </p:spPr>
        </p:pic>
        <p:pic>
          <p:nvPicPr>
            <p:cNvPr id="6" name="Picture 5" descr="Screen Shot 2013-02-18 at 11.18.31 PM.png"/>
            <p:cNvPicPr>
              <a:picLocks noChangeAspect="1"/>
            </p:cNvPicPr>
            <p:nvPr/>
          </p:nvPicPr>
          <p:blipFill>
            <a:blip r:embed="rId20" cstate="screen"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ackgroundRemoval t="0" b="99399" l="168" r="994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35534" y="5489181"/>
              <a:ext cx="1748426" cy="976889"/>
            </a:xfrm>
            <a:prstGeom prst="rect">
              <a:avLst/>
            </a:prstGeom>
          </p:spPr>
        </p:pic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22" cstate="screen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98077" l="1105" r="98619">
                        <a14:foregroundMark x1="56630" y1="28462" x2="56630" y2="28462"/>
                        <a14:foregroundMark x1="61602" y1="50769" x2="61602" y2="50769"/>
                        <a14:foregroundMark x1="46133" y1="82692" x2="46133" y2="82692"/>
                        <a14:foregroundMark x1="62431" y1="25769" x2="62431" y2="25769"/>
                        <a14:backgroundMark x1="54972" y1="37308" x2="54972" y2="3730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9857" y="2844993"/>
            <a:ext cx="692580" cy="480341"/>
          </a:xfrm>
          <a:prstGeom prst="rect">
            <a:avLst/>
          </a:prstGeom>
        </p:spPr>
      </p:pic>
      <p:pic>
        <p:nvPicPr>
          <p:cNvPr id="42" name="Picture 41" descr="Screen Shot 2013-02-19 at 12.42.29 PM.png"/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714" b="90000" l="637" r="99045">
                        <a14:foregroundMark x1="3185" y1="44286" x2="3185" y2="44286"/>
                        <a14:foregroundMark x1="16879" y1="44286" x2="16879" y2="44286"/>
                        <a14:foregroundMark x1="28025" y1="45000" x2="28025" y2="45000"/>
                        <a14:foregroundMark x1="71338" y1="45714" x2="71338" y2="45714"/>
                        <a14:foregroundMark x1="84713" y1="45714" x2="84713" y2="45714"/>
                        <a14:foregroundMark x1="95541" y1="37857" x2="95541" y2="37857"/>
                        <a14:backgroundMark x1="50637" y1="55714" x2="50637" y2="55714"/>
                        <a14:backgroundMark x1="55096" y1="51429" x2="55096" y2="53571"/>
                        <a14:backgroundMark x1="48089" y1="57857" x2="48089" y2="57857"/>
                        <a14:backgroundMark x1="44586" y1="62143" x2="44586" y2="62143"/>
                        <a14:backgroundMark x1="38535" y1="61429" x2="38535" y2="61429"/>
                        <a14:backgroundMark x1="37898" y1="54286" x2="37898" y2="54286"/>
                        <a14:backgroundMark x1="48408" y1="62143" x2="48408" y2="62143"/>
                        <a14:backgroundMark x1="51592" y1="66429" x2="51592" y2="66429"/>
                        <a14:backgroundMark x1="55096" y1="71429" x2="55096" y2="71429"/>
                        <a14:backgroundMark x1="57325" y1="63571" x2="57325" y2="63571"/>
                        <a14:backgroundMark x1="59873" y1="54286" x2="59873" y2="54286"/>
                        <a14:backgroundMark x1="46497" y1="33571" x2="46497" y2="33571"/>
                        <a14:backgroundMark x1="41083" y1="31429" x2="41083" y2="31429"/>
                        <a14:backgroundMark x1="38217" y1="40000" x2="38217" y2="40000"/>
                        <a14:backgroundMark x1="45223" y1="45000" x2="45223" y2="45000"/>
                        <a14:backgroundMark x1="53822" y1="39286" x2="53822" y2="3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09036" y="1226660"/>
            <a:ext cx="3624731" cy="2137195"/>
          </a:xfrm>
          <a:prstGeom prst="rect">
            <a:avLst/>
          </a:prstGeom>
          <a:scene3d>
            <a:camera prst="orthographicFront">
              <a:rot lat="18198683" lon="3200192" rev="7054257"/>
            </a:camera>
            <a:lightRig rig="threePt" dir="t"/>
          </a:scene3d>
        </p:spPr>
      </p:pic>
      <p:sp>
        <p:nvSpPr>
          <p:cNvPr id="11" name="Rectangle 10"/>
          <p:cNvSpPr/>
          <p:nvPr/>
        </p:nvSpPr>
        <p:spPr>
          <a:xfrm>
            <a:off x="2240815" y="134994"/>
            <a:ext cx="162890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Super </a:t>
            </a:r>
            <a:endParaRPr lang="en-US" sz="4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4" name="Picture 43" descr="Screen Shot 2013-02-19 at 12.42.29 PM.png"/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714" b="90000" l="637" r="99045">
                        <a14:foregroundMark x1="3185" y1="44286" x2="3185" y2="44286"/>
                        <a14:foregroundMark x1="16879" y1="44286" x2="16879" y2="44286"/>
                        <a14:foregroundMark x1="28025" y1="45000" x2="28025" y2="45000"/>
                        <a14:foregroundMark x1="71338" y1="45714" x2="71338" y2="45714"/>
                        <a14:foregroundMark x1="84713" y1="45714" x2="84713" y2="45714"/>
                        <a14:foregroundMark x1="95541" y1="37857" x2="95541" y2="37857"/>
                        <a14:backgroundMark x1="50637" y1="55714" x2="50637" y2="55714"/>
                        <a14:backgroundMark x1="55096" y1="51429" x2="55096" y2="53571"/>
                        <a14:backgroundMark x1="48089" y1="57857" x2="48089" y2="57857"/>
                        <a14:backgroundMark x1="44586" y1="62143" x2="44586" y2="62143"/>
                        <a14:backgroundMark x1="38535" y1="61429" x2="38535" y2="61429"/>
                        <a14:backgroundMark x1="37898" y1="54286" x2="37898" y2="54286"/>
                        <a14:backgroundMark x1="48408" y1="62143" x2="48408" y2="62143"/>
                        <a14:backgroundMark x1="51592" y1="66429" x2="51592" y2="66429"/>
                        <a14:backgroundMark x1="55096" y1="71429" x2="55096" y2="71429"/>
                        <a14:backgroundMark x1="57325" y1="63571" x2="57325" y2="63571"/>
                        <a14:backgroundMark x1="59873" y1="54286" x2="59873" y2="54286"/>
                        <a14:backgroundMark x1="46497" y1="33571" x2="46497" y2="33571"/>
                        <a14:backgroundMark x1="41083" y1="31429" x2="41083" y2="31429"/>
                        <a14:backgroundMark x1="38217" y1="40000" x2="38217" y2="40000"/>
                        <a14:backgroundMark x1="45223" y1="45000" x2="45223" y2="45000"/>
                        <a14:backgroundMark x1="53822" y1="39286" x2="53822" y2="3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9797" y="757717"/>
            <a:ext cx="1233549" cy="1361243"/>
          </a:xfrm>
          <a:prstGeom prst="rect">
            <a:avLst/>
          </a:prstGeom>
          <a:scene3d>
            <a:camera prst="orthographicFront">
              <a:rot lat="17274502" lon="2693392" rev="7555091"/>
            </a:camera>
            <a:lightRig rig="threePt" dir="t"/>
          </a:scene3d>
        </p:spPr>
      </p:pic>
      <p:pic>
        <p:nvPicPr>
          <p:cNvPr id="45" name="Picture 44" descr="Screen Shot 2013-02-19 at 12.42.29 PM.png"/>
          <p:cNvPicPr>
            <a:picLocks noChangeAspect="1"/>
          </p:cNvPicPr>
          <p:nvPr/>
        </p:nvPicPr>
        <p:blipFill>
          <a:blip r:embed="rId24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5714" b="90000" l="637" r="99045">
                        <a14:foregroundMark x1="3185" y1="44286" x2="3185" y2="44286"/>
                        <a14:foregroundMark x1="16879" y1="44286" x2="16879" y2="44286"/>
                        <a14:foregroundMark x1="28025" y1="45000" x2="28025" y2="45000"/>
                        <a14:foregroundMark x1="71338" y1="45714" x2="71338" y2="45714"/>
                        <a14:foregroundMark x1="84713" y1="45714" x2="84713" y2="45714"/>
                        <a14:foregroundMark x1="95541" y1="37857" x2="95541" y2="37857"/>
                        <a14:backgroundMark x1="50637" y1="55714" x2="50637" y2="55714"/>
                        <a14:backgroundMark x1="55096" y1="51429" x2="55096" y2="53571"/>
                        <a14:backgroundMark x1="48089" y1="57857" x2="48089" y2="57857"/>
                        <a14:backgroundMark x1="44586" y1="62143" x2="44586" y2="62143"/>
                        <a14:backgroundMark x1="38535" y1="61429" x2="38535" y2="61429"/>
                        <a14:backgroundMark x1="37898" y1="54286" x2="37898" y2="54286"/>
                        <a14:backgroundMark x1="48408" y1="62143" x2="48408" y2="62143"/>
                        <a14:backgroundMark x1="51592" y1="66429" x2="51592" y2="66429"/>
                        <a14:backgroundMark x1="55096" y1="71429" x2="55096" y2="71429"/>
                        <a14:backgroundMark x1="57325" y1="63571" x2="57325" y2="63571"/>
                        <a14:backgroundMark x1="59873" y1="54286" x2="59873" y2="54286"/>
                        <a14:backgroundMark x1="46497" y1="33571" x2="46497" y2="33571"/>
                        <a14:backgroundMark x1="41083" y1="31429" x2="41083" y2="31429"/>
                        <a14:backgroundMark x1="38217" y1="40000" x2="38217" y2="40000"/>
                        <a14:backgroundMark x1="45223" y1="45000" x2="45223" y2="45000"/>
                        <a14:backgroundMark x1="53822" y1="39286" x2="53822" y2="3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8499" y="1642833"/>
            <a:ext cx="1233549" cy="1361243"/>
          </a:xfrm>
          <a:prstGeom prst="rect">
            <a:avLst/>
          </a:prstGeom>
          <a:scene3d>
            <a:camera prst="orthographicFront">
              <a:rot lat="17255415" lon="2443003" rev="8813405"/>
            </a:camera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99808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68"/>
    </mc:Choice>
    <mc:Fallback xmlns="">
      <p:transition xmlns:p14="http://schemas.microsoft.com/office/powerpoint/2010/main" spd="slow" advTm="3786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3-02-15 at 11.49.39 AM.pn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CCCC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074" y="1226129"/>
            <a:ext cx="7651300" cy="48222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65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Problem of Power Asymmetry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6770265" y="3990732"/>
            <a:ext cx="2456985" cy="2444648"/>
            <a:chOff x="6770265" y="4443245"/>
            <a:chExt cx="2456985" cy="2444648"/>
          </a:xfrm>
        </p:grpSpPr>
        <p:grpSp>
          <p:nvGrpSpPr>
            <p:cNvPr id="43" name="Group 42"/>
            <p:cNvGrpSpPr/>
            <p:nvPr/>
          </p:nvGrpSpPr>
          <p:grpSpPr>
            <a:xfrm>
              <a:off x="6770265" y="4443245"/>
              <a:ext cx="2456985" cy="2444648"/>
              <a:chOff x="330938" y="1009199"/>
              <a:chExt cx="2456985" cy="2444648"/>
            </a:xfrm>
          </p:grpSpPr>
          <p:pic>
            <p:nvPicPr>
              <p:cNvPr id="28" name="Picture 27" descr="Screen Shot 2013-02-15 at 2.06.30 PM.png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ackgroundRemoval t="2537" b="97886" l="2609" r="98696">
                            <a14:foregroundMark x1="39348" y1="19027" x2="39348" y2="19027"/>
                            <a14:foregroundMark x1="19348" y1="57294" x2="19348" y2="57294"/>
                            <a14:foregroundMark x1="53913" y1="89852" x2="53913" y2="89852"/>
                            <a14:foregroundMark x1="83696" y1="65116" x2="83696" y2="65116"/>
                            <a14:foregroundMark x1="56522" y1="95560" x2="56522" y2="95560"/>
                          </a14:backgroundRemoval>
                        </a14:imgEffect>
                        <a14:imgEffect>
                          <a14:brightnessContrast bright="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0938" y="1009199"/>
                <a:ext cx="2456985" cy="2444648"/>
              </a:xfrm>
              <a:prstGeom prst="rect">
                <a:avLst/>
              </a:prstGeom>
            </p:spPr>
          </p:pic>
          <p:pic>
            <p:nvPicPr>
              <p:cNvPr id="61" name="Picture 60" descr="mic.png"/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backgroundRemoval t="654" b="100000" l="0" r="100000">
                            <a14:foregroundMark x1="26897" y1="6536" x2="26897" y2="653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755398" y="2558889"/>
                <a:ext cx="591804" cy="604243"/>
              </a:xfrm>
              <a:prstGeom prst="rect">
                <a:avLst/>
              </a:prstGeom>
            </p:spPr>
          </p:pic>
          <p:pic>
            <p:nvPicPr>
              <p:cNvPr id="29" name="Picture 28" descr="Screen Shot 2013-02-15 at 2.29.01 PM.png"/>
              <p:cNvPicPr>
                <a:picLocks noChangeAspect="1"/>
              </p:cNvPicPr>
              <p:nvPr/>
            </p:nvPicPr>
            <p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40971" y="2218205"/>
                <a:ext cx="914427" cy="975297"/>
              </a:xfrm>
              <a:prstGeom prst="rect">
                <a:avLst/>
              </a:prstGeom>
            </p:spPr>
          </p:pic>
        </p:grpSp>
        <p:sp>
          <p:nvSpPr>
            <p:cNvPr id="63" name="TextBox 62"/>
            <p:cNvSpPr txBox="1"/>
            <p:nvPr/>
          </p:nvSpPr>
          <p:spPr>
            <a:xfrm>
              <a:off x="7202858" y="4923463"/>
              <a:ext cx="17327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    Primary </a:t>
              </a:r>
            </a:p>
            <a:p>
              <a:r>
                <a:rPr lang="en-US" sz="2400" b="1" dirty="0"/>
                <a:t>I</a:t>
              </a:r>
              <a:r>
                <a:rPr lang="en-US" sz="2400" b="1" dirty="0" smtClean="0"/>
                <a:t>ncumbents</a:t>
              </a:r>
              <a:endParaRPr lang="en-US" sz="2400" b="1" dirty="0"/>
            </a:p>
          </p:txBody>
        </p:sp>
      </p:grpSp>
      <p:grpSp>
        <p:nvGrpSpPr>
          <p:cNvPr id="103" name="Group 102"/>
          <p:cNvGrpSpPr/>
          <p:nvPr/>
        </p:nvGrpSpPr>
        <p:grpSpPr>
          <a:xfrm>
            <a:off x="-3019353" y="1231680"/>
            <a:ext cx="10703245" cy="4948905"/>
            <a:chOff x="-3040303" y="1644631"/>
            <a:chExt cx="10703245" cy="4948905"/>
          </a:xfrm>
        </p:grpSpPr>
        <p:sp>
          <p:nvSpPr>
            <p:cNvPr id="84" name="Oval 83"/>
            <p:cNvSpPr/>
            <p:nvPr/>
          </p:nvSpPr>
          <p:spPr>
            <a:xfrm>
              <a:off x="-3040303" y="1644631"/>
              <a:ext cx="10703245" cy="4948905"/>
            </a:xfrm>
            <a:prstGeom prst="ellipse">
              <a:avLst/>
            </a:prstGeom>
            <a:solidFill>
              <a:srgbClr val="FF6666">
                <a:alpha val="26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Lightning Bolt 109"/>
            <p:cNvSpPr/>
            <p:nvPr/>
          </p:nvSpPr>
          <p:spPr>
            <a:xfrm rot="17880000">
              <a:off x="2684268" y="3300276"/>
              <a:ext cx="663336" cy="694107"/>
            </a:xfrm>
            <a:prstGeom prst="lightningBolt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-67753" y="1020469"/>
            <a:ext cx="5747600" cy="2816492"/>
            <a:chOff x="-67753" y="1472982"/>
            <a:chExt cx="5747600" cy="2816492"/>
          </a:xfrm>
        </p:grpSpPr>
        <p:sp>
          <p:nvSpPr>
            <p:cNvPr id="75" name="TextBox 74"/>
            <p:cNvSpPr txBox="1"/>
            <p:nvPr/>
          </p:nvSpPr>
          <p:spPr>
            <a:xfrm>
              <a:off x="-67753" y="3365788"/>
              <a:ext cx="1812365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Whitespaces </a:t>
              </a:r>
            </a:p>
            <a:p>
              <a:r>
                <a:rPr lang="en-US" sz="2400" b="1" dirty="0"/>
                <a:t>B</a:t>
              </a:r>
              <a:r>
                <a:rPr lang="en-US" sz="2400" b="1" dirty="0" smtClean="0"/>
                <a:t>ase </a:t>
              </a:r>
              <a:r>
                <a:rPr lang="en-US" sz="2400" b="1" dirty="0"/>
                <a:t>S</a:t>
              </a:r>
              <a:r>
                <a:rPr lang="en-US" sz="2400" b="1" dirty="0" smtClean="0"/>
                <a:t>tation</a:t>
              </a:r>
              <a:endParaRPr lang="en-US" sz="2400" b="1" dirty="0"/>
            </a:p>
          </p:txBody>
        </p: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2800531" y="1472982"/>
              <a:ext cx="1950156" cy="1148609"/>
            </a:xfrm>
            <a:prstGeom prst="rect">
              <a:avLst/>
            </a:prstGeom>
          </p:spPr>
        </p:pic>
        <p:cxnSp>
          <p:nvCxnSpPr>
            <p:cNvPr id="68" name="Straight Connector 67"/>
            <p:cNvCxnSpPr/>
            <p:nvPr/>
          </p:nvCxnSpPr>
          <p:spPr>
            <a:xfrm flipH="1">
              <a:off x="1698148" y="2414291"/>
              <a:ext cx="1802246" cy="181347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4569093" y="2199515"/>
              <a:ext cx="669406" cy="152816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pic>
          <p:nvPicPr>
            <p:cNvPr id="51" name="Picture 50" descr="Screen Shot 2013-02-14 at 9.34.37 PM.png"/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330" b="99010" l="806" r="986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8794" y="2003215"/>
              <a:ext cx="2806892" cy="2286259"/>
            </a:xfrm>
            <a:prstGeom prst="rect">
              <a:avLst/>
            </a:prstGeom>
          </p:spPr>
        </p:pic>
        <p:pic>
          <p:nvPicPr>
            <p:cNvPr id="52" name="Picture 51" descr="Screen Shot 2013-02-14 at 9.34.37 PM.png"/>
            <p:cNvPicPr>
              <a:picLocks noChangeAspect="1"/>
            </p:cNvPicPr>
            <p:nvPr/>
          </p:nvPicPr>
          <p:blipFill>
            <a:blip r:embed="rId12" cstate="screen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330" b="99010" l="806" r="986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04223" y="1599584"/>
              <a:ext cx="975624" cy="794661"/>
            </a:xfrm>
            <a:prstGeom prst="rect">
              <a:avLst/>
            </a:prstGeom>
          </p:spPr>
        </p:pic>
      </p:grpSp>
      <p:sp>
        <p:nvSpPr>
          <p:cNvPr id="26" name="Oval 25"/>
          <p:cNvSpPr/>
          <p:nvPr/>
        </p:nvSpPr>
        <p:spPr>
          <a:xfrm>
            <a:off x="4297640" y="2410146"/>
            <a:ext cx="3639785" cy="1617244"/>
          </a:xfrm>
          <a:prstGeom prst="ellipse">
            <a:avLst/>
          </a:prstGeom>
          <a:solidFill>
            <a:srgbClr val="FF6666">
              <a:alpha val="4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3119660" y="1264832"/>
            <a:ext cx="5287504" cy="477054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500" b="1" i="1" dirty="0" smtClean="0">
                <a:solidFill>
                  <a:srgbClr val="FF0000"/>
                </a:solidFill>
              </a:rPr>
              <a:t>Asymmetric</a:t>
            </a:r>
            <a:r>
              <a:rPr lang="en-US" sz="2500" dirty="0" smtClean="0">
                <a:solidFill>
                  <a:srgbClr val="FF0000"/>
                </a:solidFill>
              </a:rPr>
              <a:t> </a:t>
            </a:r>
            <a:r>
              <a:rPr lang="en-US" sz="2500" dirty="0"/>
              <a:t>P</a:t>
            </a:r>
            <a:r>
              <a:rPr lang="en-US" sz="2500" dirty="0" smtClean="0"/>
              <a:t>ower </a:t>
            </a:r>
            <a:r>
              <a:rPr lang="en-US" sz="2500" dirty="0"/>
              <a:t>L</a:t>
            </a:r>
            <a:r>
              <a:rPr lang="en-US" sz="2500" dirty="0" smtClean="0"/>
              <a:t>imits (FCC 10-174)</a:t>
            </a:r>
          </a:p>
        </p:txBody>
      </p:sp>
      <p:grpSp>
        <p:nvGrpSpPr>
          <p:cNvPr id="6" name="Group 5"/>
          <p:cNvGrpSpPr/>
          <p:nvPr/>
        </p:nvGrpSpPr>
        <p:grpSpPr>
          <a:xfrm rot="21000000">
            <a:off x="1707208" y="3756387"/>
            <a:ext cx="2590432" cy="2291959"/>
            <a:chOff x="1514180" y="4393768"/>
            <a:chExt cx="2179297" cy="1833586"/>
          </a:xfrm>
        </p:grpSpPr>
        <p:cxnSp>
          <p:nvCxnSpPr>
            <p:cNvPr id="32" name="Straight Arrow Connector 31"/>
            <p:cNvCxnSpPr/>
            <p:nvPr/>
          </p:nvCxnSpPr>
          <p:spPr>
            <a:xfrm rot="600000">
              <a:off x="1514180" y="4393768"/>
              <a:ext cx="2179297" cy="1833586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 rot="2940000">
              <a:off x="2415990" y="5009215"/>
              <a:ext cx="867517" cy="5502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FF0000"/>
                  </a:solidFill>
                </a:rPr>
                <a:t>2 km</a:t>
              </a:r>
              <a:endParaRPr lang="en-US" sz="28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 rot="21060000">
            <a:off x="4368519" y="3009087"/>
            <a:ext cx="1622469" cy="492443"/>
            <a:chOff x="4350085" y="3194289"/>
            <a:chExt cx="1322283" cy="492443"/>
          </a:xfrm>
        </p:grpSpPr>
        <p:cxnSp>
          <p:nvCxnSpPr>
            <p:cNvPr id="36" name="Straight Arrow Connector 35"/>
            <p:cNvCxnSpPr/>
            <p:nvPr/>
          </p:nvCxnSpPr>
          <p:spPr>
            <a:xfrm flipH="1" flipV="1">
              <a:off x="4364928" y="3195544"/>
              <a:ext cx="1307440" cy="16969"/>
            </a:xfrm>
            <a:prstGeom prst="straightConnector1">
              <a:avLst/>
            </a:prstGeom>
            <a:ln w="76200" cmpd="sng">
              <a:solidFill>
                <a:srgbClr val="FF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350085" y="3194289"/>
              <a:ext cx="911437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600" b="1" dirty="0" smtClean="0">
                  <a:solidFill>
                    <a:srgbClr val="FF0000"/>
                  </a:solidFill>
                </a:rPr>
                <a:t>0.5 km</a:t>
              </a:r>
              <a:endParaRPr lang="en-US" sz="2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/>
          <p:cNvGrpSpPr/>
          <p:nvPr/>
        </p:nvGrpSpPr>
        <p:grpSpPr>
          <a:xfrm>
            <a:off x="6010419" y="1848323"/>
            <a:ext cx="2676381" cy="1096478"/>
            <a:chOff x="6010419" y="2300836"/>
            <a:chExt cx="2676381" cy="1096478"/>
          </a:xfrm>
        </p:grpSpPr>
        <p:pic>
          <p:nvPicPr>
            <p:cNvPr id="16" name="Picture 15" descr="Screen Shot 2013-02-15 at 12.29.26 PM.png"/>
            <p:cNvPicPr>
              <a:picLocks noChangeAspect="1"/>
            </p:cNvPicPr>
            <p:nvPr/>
          </p:nvPicPr>
          <p:blipFill>
            <a:blip r:embed="rId15" cstate="screen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8500" l="3652" r="1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40000">
              <a:off x="6010419" y="2654493"/>
              <a:ext cx="879384" cy="742821"/>
            </a:xfrm>
            <a:prstGeom prst="rect">
              <a:avLst/>
            </a:prstGeom>
            <a:scene3d>
              <a:camera prst="perspectiveFront">
                <a:rot lat="18136080" lon="572586" rev="669749"/>
              </a:camera>
              <a:lightRig rig="threePt" dir="t"/>
            </a:scene3d>
            <a:sp3d/>
          </p:spPr>
        </p:pic>
        <p:sp>
          <p:nvSpPr>
            <p:cNvPr id="80" name="TextBox 79"/>
            <p:cNvSpPr txBox="1"/>
            <p:nvPr/>
          </p:nvSpPr>
          <p:spPr>
            <a:xfrm>
              <a:off x="6616865" y="2300836"/>
              <a:ext cx="20699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   Whitespaces </a:t>
              </a:r>
            </a:p>
            <a:p>
              <a:r>
                <a:rPr lang="en-US" sz="2400" b="1" dirty="0" smtClean="0"/>
                <a:t>       Gateway</a:t>
              </a:r>
              <a:endParaRPr lang="en-US" sz="2400" b="1" dirty="0"/>
            </a:p>
          </p:txBody>
        </p:sp>
      </p:grpSp>
      <p:pic>
        <p:nvPicPr>
          <p:cNvPr id="12" name="Picture 11" descr="Screen Shot 2013-02-15 at 12.09.02 PM.png"/>
          <p:cNvPicPr>
            <a:picLocks noChangeAspect="1"/>
          </p:cNvPicPr>
          <p:nvPr/>
        </p:nvPicPr>
        <p:blipFill>
          <a:blip r:embed="rId17" cstate="screen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246" b="96885" l="791" r="100000">
                        <a14:foregroundMark x1="12451" y1="33022" x2="12451" y2="33022"/>
                        <a14:foregroundMark x1="77866" y1="33022" x2="90316" y2="40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160000">
            <a:off x="5155471" y="2497844"/>
            <a:ext cx="2288233" cy="1514229"/>
          </a:xfrm>
          <a:prstGeom prst="rect">
            <a:avLst/>
          </a:prstGeom>
          <a:scene3d>
            <a:camera prst="orthographicFront">
              <a:rot lat="2619436" lon="10639885" rev="20805212"/>
            </a:camera>
            <a:lightRig rig="threePt" dir="t"/>
          </a:scene3d>
        </p:spPr>
      </p:pic>
      <p:sp>
        <p:nvSpPr>
          <p:cNvPr id="27" name="Lightning Bolt 26"/>
          <p:cNvSpPr/>
          <p:nvPr/>
        </p:nvSpPr>
        <p:spPr>
          <a:xfrm rot="12900000" flipV="1">
            <a:off x="5160499" y="2569443"/>
            <a:ext cx="476540" cy="355963"/>
          </a:xfrm>
          <a:prstGeom prst="lightningBol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pic>
        <p:nvPicPr>
          <p:cNvPr id="15" name="Picture 14" descr="Screen Shot 2013-02-15 at 12.25.41 PM.png"/>
          <p:cNvPicPr>
            <a:picLocks noChangeAspect="1"/>
          </p:cNvPicPr>
          <p:nvPr/>
        </p:nvPicPr>
        <p:blipFill>
          <a:blip r:embed="rId19" cstate="screen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00" b="100000" l="9744" r="89744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6684" y="2083650"/>
            <a:ext cx="462220" cy="829625"/>
          </a:xfrm>
          <a:prstGeom prst="rect">
            <a:avLst/>
          </a:prstGeom>
          <a:scene3d>
            <a:camera prst="orthographicFront">
              <a:rot lat="20731342" lon="21361956" rev="630237"/>
            </a:camera>
            <a:lightRig rig="threePt" dir="t"/>
          </a:scene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84792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9369"/>
    </mc:Choice>
    <mc:Fallback xmlns="">
      <p:transition xmlns:p14="http://schemas.microsoft.com/office/powerpoint/2010/main" spd="slow" advTm="4936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30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805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 Simple Symmetric Network Solution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83222" y="62674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457200" y="1225540"/>
            <a:ext cx="8241155" cy="5231647"/>
            <a:chOff x="39402" y="1085192"/>
            <a:chExt cx="8658953" cy="5496873"/>
          </a:xfrm>
        </p:grpSpPr>
        <p:pic>
          <p:nvPicPr>
            <p:cNvPr id="32" name="Picture 31" descr="Screen Shot 2013-02-15 at 11.49.39 AM.png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rgbClr val="CCCCCC">
                  <a:tint val="45000"/>
                  <a:satMod val="400000"/>
                </a:srgb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/>
                      </a14:imgEffect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074" y="1678642"/>
              <a:ext cx="7651300" cy="4822218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61952" y="3591362"/>
              <a:ext cx="3639785" cy="1617244"/>
            </a:xfrm>
            <a:prstGeom prst="ellipse">
              <a:avLst/>
            </a:prstGeom>
            <a:solidFill>
              <a:srgbClr val="FF6666">
                <a:alpha val="2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1804405" y="3020466"/>
              <a:ext cx="3322276" cy="1425988"/>
            </a:xfrm>
            <a:prstGeom prst="ellipse">
              <a:avLst/>
            </a:prstGeom>
            <a:solidFill>
              <a:srgbClr val="FF6666">
                <a:alpha val="27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230924" y="2478328"/>
              <a:ext cx="3150322" cy="1301601"/>
            </a:xfrm>
            <a:prstGeom prst="ellipse">
              <a:avLst/>
            </a:prstGeom>
            <a:solidFill>
              <a:srgbClr val="FF6666">
                <a:alpha val="2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rot="180000">
              <a:off x="4198242" y="2108543"/>
              <a:ext cx="2343284" cy="873421"/>
            </a:xfrm>
            <a:prstGeom prst="ellipse">
              <a:avLst/>
            </a:prstGeom>
            <a:solidFill>
              <a:srgbClr val="FF6666">
                <a:alpha val="20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rot="180000">
              <a:off x="5150342" y="1829720"/>
              <a:ext cx="1595731" cy="434013"/>
            </a:xfrm>
            <a:prstGeom prst="ellipse">
              <a:avLst/>
            </a:prstGeom>
            <a:solidFill>
              <a:srgbClr val="FF6666">
                <a:alpha val="28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9" name="Picture 38" descr="Screen Shot 2013-02-14 at 9.34.37 PM.p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0" b="99010" l="806" r="986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9402" y="2111645"/>
              <a:ext cx="2806892" cy="2286259"/>
            </a:xfrm>
            <a:prstGeom prst="rect">
              <a:avLst/>
            </a:prstGeom>
          </p:spPr>
        </p:pic>
        <p:pic>
          <p:nvPicPr>
            <p:cNvPr id="40" name="Picture 39" descr="Screen Shot 2013-02-14 at 9.34.37 PM.p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30" b="99010" l="806" r="986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19062" y="1585702"/>
              <a:ext cx="2806892" cy="2286259"/>
            </a:xfrm>
            <a:prstGeom prst="rect">
              <a:avLst/>
            </a:prstGeom>
          </p:spPr>
        </p:pic>
        <p:pic>
          <p:nvPicPr>
            <p:cNvPr id="41" name="Picture 40" descr="Screen Shot 2013-02-14 at 9.34.37 PM.p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30" b="99010" l="806" r="986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76252" y="1191757"/>
              <a:ext cx="2378386" cy="1937234"/>
            </a:xfrm>
            <a:prstGeom prst="rect">
              <a:avLst/>
            </a:prstGeom>
          </p:spPr>
        </p:pic>
        <p:pic>
          <p:nvPicPr>
            <p:cNvPr id="42" name="Picture 41" descr="Screen Shot 2013-02-14 at 9.34.37 PM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330" b="99010" l="806" r="986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1837" y="1111335"/>
              <a:ext cx="1849409" cy="1506374"/>
            </a:xfrm>
            <a:prstGeom prst="rect">
              <a:avLst/>
            </a:prstGeom>
          </p:spPr>
        </p:pic>
        <p:pic>
          <p:nvPicPr>
            <p:cNvPr id="43" name="Picture 42" descr="Screen Shot 2013-02-14 at 9.34.37 PM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30" b="99010" l="806" r="986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441379" y="1085192"/>
              <a:ext cx="1203147" cy="979983"/>
            </a:xfrm>
            <a:prstGeom prst="rect">
              <a:avLst/>
            </a:prstGeom>
          </p:spPr>
        </p:pic>
        <p:sp>
          <p:nvSpPr>
            <p:cNvPr id="45" name="Oval 44"/>
            <p:cNvSpPr/>
            <p:nvPr/>
          </p:nvSpPr>
          <p:spPr>
            <a:xfrm>
              <a:off x="2192320" y="4693335"/>
              <a:ext cx="4808463" cy="1888730"/>
            </a:xfrm>
            <a:prstGeom prst="ellipse">
              <a:avLst/>
            </a:prstGeom>
            <a:solidFill>
              <a:srgbClr val="FF6666">
                <a:alpha val="29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4225632" y="3856889"/>
              <a:ext cx="3998742" cy="1486487"/>
            </a:xfrm>
            <a:prstGeom prst="ellipse">
              <a:avLst/>
            </a:prstGeom>
            <a:solidFill>
              <a:srgbClr val="FF6666">
                <a:alpha val="29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441379" y="2912036"/>
              <a:ext cx="3256976" cy="1377438"/>
            </a:xfrm>
            <a:prstGeom prst="ellipse">
              <a:avLst/>
            </a:prstGeom>
            <a:solidFill>
              <a:srgbClr val="FF6666">
                <a:alpha val="29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6015326" y="2305193"/>
              <a:ext cx="2431785" cy="684388"/>
            </a:xfrm>
            <a:prstGeom prst="ellipse">
              <a:avLst/>
            </a:prstGeom>
            <a:solidFill>
              <a:srgbClr val="FF6666">
                <a:alpha val="29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9" name="Picture 48" descr="Screen Shot 2013-02-14 at 9.34.37 PM.p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30" b="99010" l="806" r="986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822146" y="4013134"/>
              <a:ext cx="2806892" cy="2286259"/>
            </a:xfrm>
            <a:prstGeom prst="rect">
              <a:avLst/>
            </a:prstGeom>
          </p:spPr>
        </p:pic>
        <p:pic>
          <p:nvPicPr>
            <p:cNvPr id="50" name="Picture 49" descr="Screen Shot 2013-02-14 at 9.34.37 PM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30" b="99010" l="806" r="986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51715" y="3316235"/>
              <a:ext cx="1969959" cy="1604563"/>
            </a:xfrm>
            <a:prstGeom prst="rect">
              <a:avLst/>
            </a:prstGeom>
          </p:spPr>
        </p:pic>
        <p:pic>
          <p:nvPicPr>
            <p:cNvPr id="51" name="Picture 50" descr="Screen Shot 2013-02-14 at 9.34.37 PM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30" b="99010" l="806" r="986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20227" y="2741629"/>
              <a:ext cx="1426884" cy="1162220"/>
            </a:xfrm>
            <a:prstGeom prst="rect">
              <a:avLst/>
            </a:prstGeom>
          </p:spPr>
        </p:pic>
        <p:pic>
          <p:nvPicPr>
            <p:cNvPr id="52" name="Picture 51" descr="Screen Shot 2013-02-14 at 9.34.37 PM.png"/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330" b="99010" l="806" r="986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583094" y="1650862"/>
              <a:ext cx="1254068" cy="1021459"/>
            </a:xfrm>
            <a:prstGeom prst="rect">
              <a:avLst/>
            </a:prstGeom>
          </p:spPr>
        </p:pic>
      </p:grpSp>
      <p:grpSp>
        <p:nvGrpSpPr>
          <p:cNvPr id="56" name="Group 55"/>
          <p:cNvGrpSpPr/>
          <p:nvPr/>
        </p:nvGrpSpPr>
        <p:grpSpPr>
          <a:xfrm>
            <a:off x="2642750" y="4074618"/>
            <a:ext cx="2139430" cy="1914128"/>
            <a:chOff x="5155471" y="2536163"/>
            <a:chExt cx="2288233" cy="1928423"/>
          </a:xfrm>
        </p:grpSpPr>
        <p:pic>
          <p:nvPicPr>
            <p:cNvPr id="57" name="Picture 56" descr="Screen Shot 2013-02-15 at 12.09.02 PM.png"/>
            <p:cNvPicPr>
              <a:picLocks noChangeAspect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246" b="96885" l="791" r="100000">
                          <a14:foregroundMark x1="12451" y1="33022" x2="12451" y2="33022"/>
                          <a14:foregroundMark x1="77866" y1="33022" x2="90316" y2="401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160000">
              <a:off x="5155471" y="2950357"/>
              <a:ext cx="2288233" cy="1514229"/>
            </a:xfrm>
            <a:prstGeom prst="rect">
              <a:avLst/>
            </a:prstGeom>
            <a:scene3d>
              <a:camera prst="orthographicFront">
                <a:rot lat="2619436" lon="10639885" rev="20805212"/>
              </a:camera>
              <a:lightRig rig="threePt" dir="t"/>
            </a:scene3d>
          </p:spPr>
        </p:pic>
        <p:pic>
          <p:nvPicPr>
            <p:cNvPr id="58" name="Picture 57" descr="Screen Shot 2013-02-15 at 12.25.41 PM.png"/>
            <p:cNvPicPr>
              <a:picLocks noChangeAspect="1"/>
            </p:cNvPicPr>
            <p:nvPr/>
          </p:nvPicPr>
          <p:blipFill>
            <a:blip r:embed="rId13" cstate="screen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00" b="100000" l="9744" r="89744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76684" y="2536163"/>
              <a:ext cx="462220" cy="829625"/>
            </a:xfrm>
            <a:prstGeom prst="rect">
              <a:avLst/>
            </a:prstGeom>
            <a:scene3d>
              <a:camera prst="orthographicFront">
                <a:rot lat="20731342" lon="21361956" rev="630237"/>
              </a:camera>
              <a:lightRig rig="threePt" dir="t"/>
            </a:scene3d>
          </p:spPr>
        </p:pic>
        <p:pic>
          <p:nvPicPr>
            <p:cNvPr id="59" name="Picture 58" descr="Screen Shot 2013-02-15 at 12.29.26 PM.png"/>
            <p:cNvPicPr>
              <a:picLocks noChangeAspect="1"/>
            </p:cNvPicPr>
            <p:nvPr/>
          </p:nvPicPr>
          <p:blipFill>
            <a:blip r:embed="rId15" cstate="screen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0000" b="98500" l="3652" r="100000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40000">
              <a:off x="6010419" y="2654493"/>
              <a:ext cx="879384" cy="742821"/>
            </a:xfrm>
            <a:prstGeom prst="rect">
              <a:avLst/>
            </a:prstGeom>
            <a:scene3d>
              <a:camera prst="perspectiveFront">
                <a:rot lat="18136080" lon="572586" rev="669749"/>
              </a:camera>
              <a:lightRig rig="threePt" dir="t"/>
            </a:scene3d>
            <a:sp3d/>
          </p:spPr>
        </p:pic>
      </p:grpSp>
      <p:sp>
        <p:nvSpPr>
          <p:cNvPr id="61" name="Left-Right Arrow 60"/>
          <p:cNvSpPr/>
          <p:nvPr/>
        </p:nvSpPr>
        <p:spPr>
          <a:xfrm rot="20340000">
            <a:off x="4437828" y="5125984"/>
            <a:ext cx="960188" cy="405430"/>
          </a:xfrm>
          <a:prstGeom prst="leftRightArrow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5458" y="949798"/>
            <a:ext cx="3824158" cy="1360922"/>
            <a:chOff x="45458" y="1074675"/>
            <a:chExt cx="3824158" cy="1360922"/>
          </a:xfrm>
        </p:grpSpPr>
        <p:sp>
          <p:nvSpPr>
            <p:cNvPr id="7" name="Rounded Rectangle 6"/>
            <p:cNvSpPr/>
            <p:nvPr/>
          </p:nvSpPr>
          <p:spPr>
            <a:xfrm>
              <a:off x="45458" y="1332959"/>
              <a:ext cx="2893566" cy="732468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800" b="1" dirty="0" smtClean="0">
                  <a:solidFill>
                    <a:schemeClr val="tx1"/>
                  </a:solidFill>
                </a:rPr>
                <a:t>16x base stations</a:t>
              </a:r>
              <a:endParaRPr lang="en-US" sz="2800" b="1" dirty="0">
                <a:solidFill>
                  <a:schemeClr val="tx1"/>
                </a:solidFill>
              </a:endParaRPr>
            </a:p>
          </p:txBody>
        </p:sp>
        <p:pic>
          <p:nvPicPr>
            <p:cNvPr id="11" name="Picture 10" descr="Screen Shot 2013-02-17 at 6.14.18 PM.png"/>
            <p:cNvPicPr>
              <a:picLocks noChangeAspect="1"/>
            </p:cNvPicPr>
            <p:nvPr/>
          </p:nvPicPr>
          <p:blipFill>
            <a:blip r:embed="rId17" cstate="screen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758" b="99414" l="1441" r="100000">
                          <a14:foregroundMark x1="56196" y1="26758" x2="56196" y2="26758"/>
                          <a14:foregroundMark x1="39769" y1="26172" x2="39769" y2="26172"/>
                          <a14:foregroundMark x1="53890" y1="31250" x2="53890" y2="31250"/>
                          <a14:foregroundMark x1="43804" y1="32617" x2="43804" y2="32617"/>
                          <a14:foregroundMark x1="48703" y1="24414" x2="48703" y2="24414"/>
                          <a14:foregroundMark x1="48415" y1="29492" x2="48415" y2="29492"/>
                          <a14:backgroundMark x1="79251" y1="97656" x2="79251" y2="9765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47273" y="1074675"/>
              <a:ext cx="922343" cy="1360922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631388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217"/>
    </mc:Choice>
    <mc:Fallback xmlns="">
      <p:transition xmlns:p14="http://schemas.microsoft.com/office/powerpoint/2010/main" spd="slow" advTm="1721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creen Shot 2013-02-15 at 11.49.39 AM.png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CCCCCC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7809" y="1438346"/>
            <a:ext cx="7651300" cy="4822218"/>
          </a:xfrm>
          <a:prstGeom prst="rect">
            <a:avLst/>
          </a:prstGeom>
        </p:spPr>
      </p:pic>
      <p:sp>
        <p:nvSpPr>
          <p:cNvPr id="71" name="Oval 70"/>
          <p:cNvSpPr/>
          <p:nvPr/>
        </p:nvSpPr>
        <p:spPr>
          <a:xfrm>
            <a:off x="-3585938" y="1893023"/>
            <a:ext cx="10703245" cy="4232025"/>
          </a:xfrm>
          <a:prstGeom prst="ellipse">
            <a:avLst/>
          </a:prstGeom>
          <a:solidFill>
            <a:srgbClr val="FF6666">
              <a:alpha val="26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8" name="Straight Connector 67"/>
          <p:cNvCxnSpPr/>
          <p:nvPr/>
        </p:nvCxnSpPr>
        <p:spPr>
          <a:xfrm>
            <a:off x="789911" y="1502910"/>
            <a:ext cx="567500" cy="25722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Title 1"/>
          <p:cNvSpPr>
            <a:spLocks noGrp="1"/>
          </p:cNvSpPr>
          <p:nvPr>
            <p:ph type="title"/>
          </p:nvPr>
        </p:nvSpPr>
        <p:spPr>
          <a:xfrm>
            <a:off x="457200" y="-48427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Scout – A Heterogeneous Network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6" name="Oval 75"/>
          <p:cNvSpPr/>
          <p:nvPr/>
        </p:nvSpPr>
        <p:spPr>
          <a:xfrm>
            <a:off x="-3326458" y="1307175"/>
            <a:ext cx="13351063" cy="5075841"/>
          </a:xfrm>
          <a:prstGeom prst="ellipse">
            <a:avLst/>
          </a:prstGeom>
          <a:solidFill>
            <a:srgbClr val="008000">
              <a:alpha val="16000"/>
            </a:srgb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765685" y="1438346"/>
            <a:ext cx="2339480" cy="15978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241415" y="1987979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40"/>
                </a:solidFill>
              </a:rPr>
              <a:t>Cellular BS</a:t>
            </a:r>
          </a:p>
        </p:txBody>
      </p:sp>
      <p:pic>
        <p:nvPicPr>
          <p:cNvPr id="26" name="Picture 25" descr="Screen Shot 2013-02-14 at 7.12.56 PM.png"/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9889" y="1072972"/>
            <a:ext cx="1203269" cy="2249329"/>
          </a:xfrm>
          <a:prstGeom prst="rect">
            <a:avLst/>
          </a:prstGeom>
        </p:spPr>
      </p:pic>
      <p:cxnSp>
        <p:nvCxnSpPr>
          <p:cNvPr id="30" name="Straight Arrow Connector 29"/>
          <p:cNvCxnSpPr/>
          <p:nvPr/>
        </p:nvCxnSpPr>
        <p:spPr>
          <a:xfrm flipH="1" flipV="1">
            <a:off x="4025672" y="1502910"/>
            <a:ext cx="747486" cy="2572206"/>
          </a:xfrm>
          <a:prstGeom prst="straightConnector1">
            <a:avLst/>
          </a:prstGeom>
          <a:ln w="57150" cmpd="sng">
            <a:solidFill>
              <a:srgbClr val="008000"/>
            </a:solidFill>
            <a:prstDash val="dash"/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3257514" y="3978570"/>
            <a:ext cx="2288233" cy="1928423"/>
            <a:chOff x="5155471" y="2536163"/>
            <a:chExt cx="2288233" cy="1928423"/>
          </a:xfrm>
        </p:grpSpPr>
        <p:pic>
          <p:nvPicPr>
            <p:cNvPr id="12" name="Picture 11" descr="Screen Shot 2013-02-15 at 12.09.02 PM.png"/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246" b="96885" l="791" r="100000">
                          <a14:foregroundMark x1="12451" y1="33022" x2="12451" y2="33022"/>
                          <a14:foregroundMark x1="77866" y1="33022" x2="90316" y2="4018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0160000">
              <a:off x="5155471" y="2950357"/>
              <a:ext cx="2288233" cy="1514229"/>
            </a:xfrm>
            <a:prstGeom prst="rect">
              <a:avLst/>
            </a:prstGeom>
            <a:scene3d>
              <a:camera prst="orthographicFront">
                <a:rot lat="2619436" lon="10639885" rev="20805212"/>
              </a:camera>
              <a:lightRig rig="threePt" dir="t"/>
            </a:scene3d>
          </p:spPr>
        </p:pic>
        <p:pic>
          <p:nvPicPr>
            <p:cNvPr id="15" name="Picture 14" descr="Screen Shot 2013-02-15 at 12.25.41 PM.png"/>
            <p:cNvPicPr>
              <a:picLocks noChangeAspect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100000" l="9744" r="89744"/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614732" y="2536163"/>
              <a:ext cx="462220" cy="829625"/>
            </a:xfrm>
            <a:prstGeom prst="rect">
              <a:avLst/>
            </a:prstGeom>
            <a:scene3d>
              <a:camera prst="orthographicFront">
                <a:rot lat="20731342" lon="21361956" rev="630237"/>
              </a:camera>
              <a:lightRig rig="threePt" dir="t"/>
            </a:scene3d>
          </p:spPr>
        </p:pic>
        <p:pic>
          <p:nvPicPr>
            <p:cNvPr id="16" name="Picture 15" descr="Screen Shot 2013-02-15 at 12.29.26 PM.png"/>
            <p:cNvPicPr>
              <a:picLocks noChangeAspect="1"/>
            </p:cNvPicPr>
            <p:nvPr/>
          </p:nvPicPr>
          <p:blipFill>
            <a:blip r:embed="rId12" cstate="screen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00" b="98500" l="3652" r="100000"/>
                      </a14:imgEffect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40000">
              <a:off x="5948649" y="2680259"/>
              <a:ext cx="729893" cy="742821"/>
            </a:xfrm>
            <a:prstGeom prst="rect">
              <a:avLst/>
            </a:prstGeom>
            <a:scene3d>
              <a:camera prst="perspectiveFront">
                <a:rot lat="18136080" lon="572586" rev="669749"/>
              </a:camera>
              <a:lightRig rig="threePt" dir="t"/>
            </a:scene3d>
            <a:sp3d/>
          </p:spPr>
        </p:pic>
      </p:grpSp>
      <p:pic>
        <p:nvPicPr>
          <p:cNvPr id="51" name="Picture 50" descr="Screen Shot 2013-02-14 at 9.34.37 PM.png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30" b="99010" l="806" r="98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0270" y="1893022"/>
            <a:ext cx="2806892" cy="2286259"/>
          </a:xfrm>
          <a:prstGeom prst="rect">
            <a:avLst/>
          </a:prstGeom>
        </p:spPr>
      </p:pic>
      <p:cxnSp>
        <p:nvCxnSpPr>
          <p:cNvPr id="67" name="Straight Arrow Connector 66"/>
          <p:cNvCxnSpPr/>
          <p:nvPr/>
        </p:nvCxnSpPr>
        <p:spPr>
          <a:xfrm>
            <a:off x="1365117" y="4098114"/>
            <a:ext cx="2537975" cy="295269"/>
          </a:xfrm>
          <a:prstGeom prst="straightConnector1">
            <a:avLst/>
          </a:prstGeom>
          <a:ln w="57150" cmpd="sng">
            <a:solidFill>
              <a:srgbClr val="FF0000"/>
            </a:solidFill>
            <a:prstDash val="dash"/>
            <a:tailEnd type="arrow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1409456" y="3191306"/>
            <a:ext cx="21999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Whitespaces BS</a:t>
            </a: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9993" y="947877"/>
            <a:ext cx="1950156" cy="1148609"/>
          </a:xfrm>
          <a:prstGeom prst="rect">
            <a:avLst/>
          </a:prstGeom>
        </p:spPr>
      </p:pic>
      <p:pic>
        <p:nvPicPr>
          <p:cNvPr id="22" name="Picture 21" descr="Screen Shot 2013-02-15 at 10.56.24 PM.png"/>
          <p:cNvPicPr>
            <a:picLocks noChangeAspect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586" b="98438" l="3540" r="98820">
                        <a14:foregroundMark x1="6195" y1="27344" x2="6195" y2="27344"/>
                        <a14:foregroundMark x1="94100" y1="38477" x2="94100" y2="38477"/>
                        <a14:foregroundMark x1="94690" y1="30273" x2="94690" y2="30273"/>
                        <a14:foregroundMark x1="6490" y1="33984" x2="6490" y2="33984"/>
                        <a14:foregroundMark x1="12684" y1="16992" x2="12684" y2="16992"/>
                        <a14:foregroundMark x1="13864" y1="14453" x2="13864" y2="14453"/>
                        <a14:foregroundMark x1="5605" y1="58398" x2="5605" y2="58398"/>
                        <a14:foregroundMark x1="86726" y1="63867" x2="86726" y2="63867"/>
                        <a14:foregroundMark x1="86726" y1="71094" x2="86726" y2="71094"/>
                        <a14:foregroundMark x1="87316" y1="76563" x2="87316" y2="76563"/>
                        <a14:foregroundMark x1="85841" y1="78516" x2="85841" y2="78516"/>
                        <a14:foregroundMark x1="86726" y1="80273" x2="86726" y2="80273"/>
                        <a14:foregroundMark x1="94985" y1="50586" x2="94985" y2="50586"/>
                        <a14:foregroundMark x1="92920" y1="53320" x2="92920" y2="53320"/>
                        <a14:foregroundMark x1="90560" y1="56250" x2="90560" y2="56250"/>
                        <a14:foregroundMark x1="89381" y1="59180" x2="89381" y2="59180"/>
                        <a14:foregroundMark x1="88791" y1="61133" x2="88791" y2="61133"/>
                        <a14:foregroundMark x1="88791" y1="66211" x2="88791" y2="66211"/>
                        <a14:foregroundMark x1="88791" y1="67773" x2="88791" y2="67773"/>
                        <a14:foregroundMark x1="88791" y1="72461" x2="88791" y2="72461"/>
                        <a14:foregroundMark x1="88496" y1="74219" x2="88496" y2="74219"/>
                        <a14:backgroundMark x1="79351" y1="7227" x2="79351" y2="7227"/>
                        <a14:backgroundMark x1="44248" y1="4688" x2="44248" y2="4688"/>
                        <a14:backgroundMark x1="95575" y1="47070" x2="95575" y2="47070"/>
                        <a14:backgroundMark x1="66077" y1="6250" x2="66077" y2="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4673554" y="4121742"/>
            <a:ext cx="332736" cy="502540"/>
          </a:xfrm>
          <a:prstGeom prst="rect">
            <a:avLst/>
          </a:prstGeom>
          <a:scene3d>
            <a:camera prst="orthographicFront">
              <a:rot lat="20959262" lon="19215666" rev="1097687"/>
            </a:camera>
            <a:lightRig rig="threePt" dir="t"/>
          </a:scene3d>
        </p:spPr>
      </p:pic>
      <p:sp>
        <p:nvSpPr>
          <p:cNvPr id="21" name="Explosion 1 20"/>
          <p:cNvSpPr/>
          <p:nvPr/>
        </p:nvSpPr>
        <p:spPr>
          <a:xfrm>
            <a:off x="1818411" y="1705764"/>
            <a:ext cx="4846007" cy="3664633"/>
          </a:xfrm>
          <a:prstGeom prst="irregularSeal1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600" b="1" dirty="0" smtClean="0"/>
              <a:t>40 Kbps downlink TCP throughput</a:t>
            </a:r>
            <a:endParaRPr lang="en-US" sz="2600" b="1" dirty="0"/>
          </a:p>
        </p:txBody>
      </p:sp>
      <p:sp>
        <p:nvSpPr>
          <p:cNvPr id="77" name="Content Placeholder 2"/>
          <p:cNvSpPr>
            <a:spLocks noGrp="1"/>
          </p:cNvSpPr>
          <p:nvPr>
            <p:ph idx="1"/>
          </p:nvPr>
        </p:nvSpPr>
        <p:spPr>
          <a:xfrm>
            <a:off x="1283189" y="2794664"/>
            <a:ext cx="6780727" cy="1658000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Additional advantages:</a:t>
            </a:r>
          </a:p>
          <a:p>
            <a:r>
              <a:rPr lang="en-US" dirty="0" smtClean="0"/>
              <a:t>Offloading the majority of traffic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Zero</a:t>
            </a:r>
            <a:r>
              <a:rPr lang="en-US" dirty="0" smtClean="0"/>
              <a:t> interference to primary incumbents</a:t>
            </a:r>
          </a:p>
          <a:p>
            <a:pPr lvl="1"/>
            <a:endParaRPr lang="en-US" b="1" dirty="0" smtClean="0">
              <a:solidFill>
                <a:srgbClr val="376092"/>
              </a:solidFill>
            </a:endParaRP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33575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738"/>
    </mc:Choice>
    <mc:Fallback xmlns="">
      <p:transition xmlns:p14="http://schemas.microsoft.com/office/powerpoint/2010/main" spd="slow" advTm="6073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6" grpId="0" animBg="1"/>
      <p:bldP spid="44" grpId="0"/>
      <p:bldP spid="21" grpId="0" animBg="1"/>
      <p:bldP spid="77" grpId="0" build="p" animBg="1"/>
      <p:bldP spid="77" grpId="1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479" y="274638"/>
            <a:ext cx="8824189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376092"/>
                </a:solidFill>
              </a:rPr>
              <a:t>Challenges in Heterogeneous Networks</a:t>
            </a:r>
            <a:endParaRPr lang="en-US" dirty="0">
              <a:solidFill>
                <a:srgbClr val="376092"/>
              </a:solidFill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57200" y="1347791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Cellular path has </a:t>
            </a:r>
            <a:r>
              <a:rPr lang="en-US" b="1" i="1" dirty="0" smtClean="0">
                <a:solidFill>
                  <a:srgbClr val="FF0000"/>
                </a:solidFill>
              </a:rPr>
              <a:t>high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latency</a:t>
            </a:r>
            <a:br>
              <a:rPr lang="en-US" dirty="0" smtClean="0"/>
            </a:b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9152221"/>
              </p:ext>
            </p:extLst>
          </p:nvPr>
        </p:nvGraphicFramePr>
        <p:xfrm>
          <a:off x="1481667" y="2080450"/>
          <a:ext cx="6096000" cy="17068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Technology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One-wa</a:t>
                      </a:r>
                      <a:r>
                        <a:rPr lang="en-US" sz="2200" baseline="0" dirty="0" smtClean="0"/>
                        <a:t>y </a:t>
                      </a:r>
                      <a:r>
                        <a:rPr lang="en-US" sz="2200" dirty="0" smtClean="0"/>
                        <a:t>Latency</a:t>
                      </a:r>
                      <a:endParaRPr lang="en-US" sz="2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3G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100 – 150ms</a:t>
                      </a:r>
                      <a:endParaRPr lang="en-US" sz="22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rgbClr val="FF0000"/>
                          </a:solidFill>
                        </a:rPr>
                        <a:t>4G</a:t>
                      </a:r>
                      <a:endParaRPr lang="en-US" sz="2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b="1" dirty="0" smtClean="0"/>
                        <a:t>25 – 40ms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Whitespaces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>
                          <a:solidFill>
                            <a:schemeClr val="tx1"/>
                          </a:solidFill>
                        </a:rPr>
                        <a:t>&lt; 5ms</a:t>
                      </a:r>
                      <a:endParaRPr lang="en-US" sz="2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4054" y="547167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/>
          </a:p>
        </p:txBody>
      </p:sp>
      <p:grpSp>
        <p:nvGrpSpPr>
          <p:cNvPr id="8" name="Group 7"/>
          <p:cNvGrpSpPr/>
          <p:nvPr/>
        </p:nvGrpSpPr>
        <p:grpSpPr>
          <a:xfrm>
            <a:off x="511288" y="4057644"/>
            <a:ext cx="8060805" cy="1878643"/>
            <a:chOff x="640426" y="4686433"/>
            <a:chExt cx="8060805" cy="1878643"/>
          </a:xfrm>
        </p:grpSpPr>
        <p:sp>
          <p:nvSpPr>
            <p:cNvPr id="9" name="Rounded Rectangle 8"/>
            <p:cNvSpPr/>
            <p:nvPr/>
          </p:nvSpPr>
          <p:spPr>
            <a:xfrm>
              <a:off x="640426" y="4686433"/>
              <a:ext cx="8060805" cy="1878643"/>
            </a:xfrm>
            <a:prstGeom prst="roundRect">
              <a:avLst/>
            </a:prstGeom>
            <a:gradFill flip="none" rotWithShape="1">
              <a:gsLst>
                <a:gs pos="0">
                  <a:schemeClr val="accent2">
                    <a:tint val="100000"/>
                    <a:shade val="100000"/>
                    <a:satMod val="130000"/>
                    <a:alpha val="62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  <a:alpha val="6200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/>
                <a:t> </a:t>
              </a:r>
              <a:endParaRPr lang="en-US" sz="2800" b="1" dirty="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052758" y="4865669"/>
              <a:ext cx="2912111" cy="568287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/>
                <a:t>Delayed </a:t>
              </a:r>
              <a:r>
                <a:rPr lang="en-US" sz="2800" b="1" dirty="0"/>
                <a:t>F</a:t>
              </a:r>
              <a:r>
                <a:rPr lang="en-US" sz="2800" b="1" dirty="0" smtClean="0"/>
                <a:t>eedback</a:t>
              </a:r>
              <a:endParaRPr lang="en-US" sz="2800" b="1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865540" y="5083241"/>
              <a:ext cx="2670327" cy="853448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b="1" dirty="0" smtClean="0"/>
                <a:t>   Poor Protocol </a:t>
              </a:r>
              <a:r>
                <a:rPr lang="en-US" sz="2800" b="1" dirty="0"/>
                <a:t>	</a:t>
              </a:r>
              <a:r>
                <a:rPr lang="en-US" sz="2800" b="1" dirty="0" smtClean="0"/>
                <a:t> Decisions</a:t>
              </a:r>
              <a:endParaRPr lang="en-US" sz="2800" b="1" dirty="0"/>
            </a:p>
          </p:txBody>
        </p:sp>
      </p:grpSp>
      <p:sp>
        <p:nvSpPr>
          <p:cNvPr id="14" name="Right Brace 13"/>
          <p:cNvSpPr/>
          <p:nvPr/>
        </p:nvSpPr>
        <p:spPr>
          <a:xfrm>
            <a:off x="4853617" y="4492586"/>
            <a:ext cx="525065" cy="1013831"/>
          </a:xfrm>
          <a:prstGeom prst="rightBrac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54371" y="5197903"/>
            <a:ext cx="4235018" cy="5856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smtClean="0"/>
              <a:t>Fast Changing Environment</a:t>
            </a:r>
            <a:endParaRPr lang="en-US" sz="2800" b="1" dirty="0"/>
          </a:p>
        </p:txBody>
      </p:sp>
      <p:sp>
        <p:nvSpPr>
          <p:cNvPr id="16" name="Right Arrow 15"/>
          <p:cNvSpPr/>
          <p:nvPr/>
        </p:nvSpPr>
        <p:spPr>
          <a:xfrm>
            <a:off x="5110034" y="4753119"/>
            <a:ext cx="608840" cy="49844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8999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47"/>
    </mc:Choice>
    <mc:Fallback xmlns="">
      <p:transition xmlns:p14="http://schemas.microsoft.com/office/powerpoint/2010/main" spd="slow" advTm="3954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956" y="2307104"/>
            <a:ext cx="1413522" cy="252356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77800" y="-66156"/>
            <a:ext cx="88900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76092"/>
                </a:solidFill>
              </a:rPr>
              <a:t>Problem of Delayed Feedback</a:t>
            </a:r>
            <a:endParaRPr lang="en-US" dirty="0">
              <a:solidFill>
                <a:srgbClr val="376092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143000" y="5674878"/>
            <a:ext cx="7401729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143000" y="6476389"/>
            <a:ext cx="7401729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1143000" y="6081278"/>
            <a:ext cx="7401729" cy="28222"/>
          </a:xfrm>
          <a:prstGeom prst="line">
            <a:avLst/>
          </a:prstGeom>
          <a:ln w="38100" cmpd="sng">
            <a:solidFill>
              <a:srgbClr val="FFCC6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8" name="Group 97"/>
          <p:cNvGrpSpPr/>
          <p:nvPr/>
        </p:nvGrpSpPr>
        <p:grpSpPr>
          <a:xfrm>
            <a:off x="1777792" y="4826704"/>
            <a:ext cx="1760047" cy="1282796"/>
            <a:chOff x="1945923" y="4869458"/>
            <a:chExt cx="1640863" cy="12827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990323" y="5245504"/>
              <a:ext cx="1596463" cy="9067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screen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188" b="98642" l="143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945923" y="4869458"/>
              <a:ext cx="556304" cy="46071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575" b="96457" l="307" r="100000">
                          <a14:foregroundMark x1="95092" y1="41339" x2="95092" y2="41339"/>
                          <a14:foregroundMark x1="61656" y1="75197" x2="61656" y2="75197"/>
                          <a14:foregroundMark x1="33742" y1="63386" x2="33742" y2="63386"/>
                          <a14:foregroundMark x1="42331" y1="68898" x2="42331" y2="68898"/>
                          <a14:foregroundMark x1="17178" y1="54724" x2="17178" y2="54724"/>
                          <a14:foregroundMark x1="7362" y1="58268" x2="7362" y2="58268"/>
                          <a14:foregroundMark x1="4601" y1="53937" x2="4601" y2="53937"/>
                          <a14:foregroundMark x1="4294" y1="58268" x2="4294" y2="58268"/>
                          <a14:foregroundMark x1="4054" y1="47917" x2="4054" y2="47917"/>
                          <a14:foregroundMark x1="5405" y1="47917" x2="5405" y2="47917"/>
                          <a14:foregroundMark x1="95946" y1="50000" x2="95946" y2="50000"/>
                          <a14:foregroundMark x1="97297" y1="52083" x2="97297" y2="52083"/>
                          <a14:backgroundMark x1="19018" y1="13780" x2="19018" y2="13780"/>
                          <a14:backgroundMark x1="59816" y1="5118" x2="59816" y2="5118"/>
                          <a14:backgroundMark x1="65031" y1="3937" x2="65031" y2="3937"/>
                          <a14:backgroundMark x1="72973" y1="4167" x2="72973" y2="4167"/>
                          <a14:backgroundMark x1="50000" y1="2083" x2="50000" y2="2083"/>
                          <a14:backgroundMark x1="43243" y1="2083" x2="43243" y2="2083"/>
                          <a14:backgroundMark x1="27027" y1="2083" x2="27027" y2="2083"/>
                          <a14:backgroundMark x1="4054" y1="25000" x2="4054" y2="25000"/>
                          <a14:backgroundMark x1="1351" y1="58333" x2="1351" y2="58333"/>
                          <a14:backgroundMark x1="4054" y1="58333" x2="4054" y2="58333"/>
                          <a14:backgroundMark x1="2703" y1="52083" x2="2703" y2="52083"/>
                          <a14:backgroundMark x1="97297" y1="52083" x2="97297" y2="52083"/>
                          <a14:backgroundMark x1="89189" y1="64583" x2="89189" y2="64583"/>
                          <a14:backgroundMark x1="83784" y1="72917" x2="83784" y2="72917"/>
                          <a14:backgroundMark x1="98649" y1="43750" x2="98649" y2="43750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428150" y="4998629"/>
              <a:ext cx="492609" cy="339119"/>
            </a:xfrm>
            <a:prstGeom prst="rect">
              <a:avLst/>
            </a:prstGeom>
          </p:spPr>
        </p:pic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77525" y="1444455"/>
            <a:ext cx="1950156" cy="1148609"/>
          </a:xfrm>
          <a:prstGeom prst="rect">
            <a:avLst/>
          </a:prstGeom>
        </p:spPr>
      </p:pic>
      <p:cxnSp>
        <p:nvCxnSpPr>
          <p:cNvPr id="103" name="Straight Arrow Connector 102"/>
          <p:cNvCxnSpPr/>
          <p:nvPr/>
        </p:nvCxnSpPr>
        <p:spPr>
          <a:xfrm flipH="1" flipV="1">
            <a:off x="5842002" y="1965852"/>
            <a:ext cx="2339194" cy="1663533"/>
          </a:xfrm>
          <a:prstGeom prst="straightConnector1">
            <a:avLst/>
          </a:prstGeom>
          <a:ln w="38100" cmpd="sng">
            <a:solidFill>
              <a:srgbClr val="008000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2428956" y="2065230"/>
            <a:ext cx="1894218" cy="0"/>
          </a:xfrm>
          <a:prstGeom prst="straightConnector1">
            <a:avLst/>
          </a:prstGeom>
          <a:ln w="38100" cmpd="sng">
            <a:solidFill>
              <a:srgbClr val="008000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>
            <a:off x="3500854" y="4155895"/>
            <a:ext cx="702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ACK</a:t>
            </a:r>
            <a:endParaRPr lang="en-US" sz="2400" b="1" dirty="0"/>
          </a:p>
        </p:txBody>
      </p:sp>
      <p:sp>
        <p:nvSpPr>
          <p:cNvPr id="207" name="TextBox 206"/>
          <p:cNvSpPr txBox="1"/>
          <p:nvPr/>
        </p:nvSpPr>
        <p:spPr>
          <a:xfrm>
            <a:off x="96629" y="1438947"/>
            <a:ext cx="222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Whitespaces BS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7400215" y="1658367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Cellular BS</a:t>
            </a:r>
          </a:p>
        </p:txBody>
      </p:sp>
      <p:pic>
        <p:nvPicPr>
          <p:cNvPr id="59" name="Picture 58" descr="Screen Shot 2013-02-14 at 7.12.56 PM.png"/>
          <p:cNvPicPr>
            <a:picLocks noChangeAspect="1"/>
          </p:cNvPicPr>
          <p:nvPr/>
        </p:nvPicPr>
        <p:blipFill>
          <a:blip r:embed="rId11" cstate="screen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457" y="1965852"/>
            <a:ext cx="1057295" cy="1976453"/>
          </a:xfrm>
          <a:prstGeom prst="rect">
            <a:avLst/>
          </a:prstGeom>
        </p:spPr>
      </p:pic>
      <p:pic>
        <p:nvPicPr>
          <p:cNvPr id="61" name="Picture 60" descr="Screen Shot 2013-02-14 at 9.34.37 PM.png"/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30" b="99010" l="806" r="98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0005" y="790574"/>
            <a:ext cx="1814728" cy="1288394"/>
          </a:xfrm>
          <a:prstGeom prst="rect">
            <a:avLst/>
          </a:prstGeom>
        </p:spPr>
      </p:pic>
      <p:cxnSp>
        <p:nvCxnSpPr>
          <p:cNvPr id="125" name="Straight Arrow Connector 124"/>
          <p:cNvCxnSpPr/>
          <p:nvPr/>
        </p:nvCxnSpPr>
        <p:spPr>
          <a:xfrm flipH="1">
            <a:off x="2046111" y="1289555"/>
            <a:ext cx="382845" cy="3542520"/>
          </a:xfrm>
          <a:prstGeom prst="straightConnector1">
            <a:avLst/>
          </a:prstGeom>
          <a:ln w="38100" cmpd="sng">
            <a:solidFill>
              <a:srgbClr val="FF0000"/>
            </a:solidFill>
            <a:prstDash val="dash"/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/>
        </p:nvGrpSpPr>
        <p:grpSpPr>
          <a:xfrm>
            <a:off x="2960605" y="3629385"/>
            <a:ext cx="5220591" cy="1636027"/>
            <a:chOff x="3403880" y="3800214"/>
            <a:chExt cx="5220591" cy="1636027"/>
          </a:xfrm>
        </p:grpSpPr>
        <p:cxnSp>
          <p:nvCxnSpPr>
            <p:cNvPr id="100" name="Straight Arrow Connector 99"/>
            <p:cNvCxnSpPr/>
            <p:nvPr/>
          </p:nvCxnSpPr>
          <p:spPr>
            <a:xfrm flipV="1">
              <a:off x="3506679" y="3800214"/>
              <a:ext cx="5117792" cy="1445291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prstDash val="dash"/>
              <a:tailEnd type="arrow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 descr="Screen Shot 2013-02-15 at 10.56.24 PM.png"/>
            <p:cNvPicPr>
              <a:picLocks noChangeAspect="1"/>
            </p:cNvPicPr>
            <p:nvPr/>
          </p:nvPicPr>
          <p:blipFill rotWithShape="1">
            <a:blip r:embed="rId15" cstate="screen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1563" b="98047" l="3835" r="99115">
                          <a14:foregroundMark x1="5605" y1="26953" x2="5605" y2="26953"/>
                          <a14:foregroundMark x1="8555" y1="17188" x2="8555" y2="17188"/>
                          <a14:foregroundMark x1="5605" y1="31641" x2="5605" y2="31641"/>
                          <a14:foregroundMark x1="95280" y1="30664" x2="95280" y2="30664"/>
                          <a14:foregroundMark x1="95280" y1="37500" x2="95280" y2="37500"/>
                          <a14:foregroundMark x1="94985" y1="45898" x2="94985" y2="45898"/>
                          <a14:foregroundMark x1="93215" y1="49609" x2="93215" y2="49609"/>
                          <a14:foregroundMark x1="92035" y1="50977" x2="92035" y2="50977"/>
                          <a14:foregroundMark x1="92035" y1="53711" x2="92035" y2="53711"/>
                          <a14:foregroundMark x1="88791" y1="59570" x2="88791" y2="59570"/>
                          <a14:foregroundMark x1="92625" y1="56055" x2="92625" y2="56055"/>
                          <a14:foregroundMark x1="87906" y1="65039" x2="87906" y2="65039"/>
                          <a14:foregroundMark x1="87906" y1="68750" x2="87906" y2="68750"/>
                          <a14:foregroundMark x1="87611" y1="72852" x2="87611" y2="728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8937" t="1755" b="3593"/>
            <a:stretch/>
          </p:blipFill>
          <p:spPr>
            <a:xfrm>
              <a:off x="3403880" y="4904163"/>
              <a:ext cx="338939" cy="532078"/>
            </a:xfrm>
            <a:prstGeom prst="rect">
              <a:avLst/>
            </a:prstGeom>
          </p:spPr>
        </p:pic>
      </p:grpSp>
      <p:sp>
        <p:nvSpPr>
          <p:cNvPr id="66" name="Rounded Rectangle 65"/>
          <p:cNvSpPr/>
          <p:nvPr/>
        </p:nvSpPr>
        <p:spPr>
          <a:xfrm rot="16560000" flipH="1">
            <a:off x="1584637" y="1674964"/>
            <a:ext cx="989124" cy="3900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6Mbps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88" name="Group 187"/>
          <p:cNvGrpSpPr/>
          <p:nvPr/>
        </p:nvGrpSpPr>
        <p:grpSpPr>
          <a:xfrm>
            <a:off x="1619253" y="3999490"/>
            <a:ext cx="412748" cy="407853"/>
            <a:chOff x="6650513" y="4580396"/>
            <a:chExt cx="685145" cy="497167"/>
          </a:xfrm>
        </p:grpSpPr>
        <p:cxnSp>
          <p:nvCxnSpPr>
            <p:cNvPr id="181" name="Straight Arrow Connector 180"/>
            <p:cNvCxnSpPr/>
            <p:nvPr/>
          </p:nvCxnSpPr>
          <p:spPr>
            <a:xfrm flipH="1" flipV="1">
              <a:off x="6650513" y="4845070"/>
              <a:ext cx="299828" cy="224396"/>
            </a:xfrm>
            <a:prstGeom prst="straightConnector1">
              <a:avLst/>
            </a:prstGeom>
            <a:ln w="76200" cmpd="sng">
              <a:solidFill>
                <a:srgbClr val="008000"/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 flipH="1">
              <a:off x="6913681" y="4580396"/>
              <a:ext cx="421977" cy="497167"/>
            </a:xfrm>
            <a:prstGeom prst="straightConnector1">
              <a:avLst/>
            </a:prstGeom>
            <a:ln w="76200" cmpd="sng">
              <a:solidFill>
                <a:srgbClr val="008000"/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37" name="Straight Arrow Connector 236"/>
          <p:cNvCxnSpPr/>
          <p:nvPr/>
        </p:nvCxnSpPr>
        <p:spPr>
          <a:xfrm>
            <a:off x="3007376" y="4832075"/>
            <a:ext cx="0" cy="1667590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ash"/>
            <a:headEnd type="none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Arrow Connector 248"/>
          <p:cNvCxnSpPr/>
          <p:nvPr/>
        </p:nvCxnSpPr>
        <p:spPr>
          <a:xfrm>
            <a:off x="2428956" y="1289555"/>
            <a:ext cx="581373" cy="3441709"/>
          </a:xfrm>
          <a:prstGeom prst="straightConnector1">
            <a:avLst/>
          </a:prstGeom>
          <a:ln w="38100" cmpd="sng">
            <a:solidFill>
              <a:schemeClr val="accent2">
                <a:lumMod val="60000"/>
                <a:lumOff val="40000"/>
              </a:schemeClr>
            </a:solidFill>
            <a:prstDash val="dash"/>
            <a:tailEnd type="arrow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3329541" y="4544379"/>
            <a:ext cx="1091062" cy="718963"/>
            <a:chOff x="3406607" y="4602076"/>
            <a:chExt cx="1098353" cy="1018137"/>
          </a:xfrm>
        </p:grpSpPr>
        <p:sp>
          <p:nvSpPr>
            <p:cNvPr id="157" name="Rounded Rectangle 156"/>
            <p:cNvSpPr/>
            <p:nvPr/>
          </p:nvSpPr>
          <p:spPr>
            <a:xfrm flipH="1">
              <a:off x="3406607" y="4622127"/>
              <a:ext cx="1091074" cy="75037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tx1"/>
                  </a:solidFill>
                </a:rPr>
                <a:t>6Mbps </a:t>
              </a:r>
              <a:endParaRPr lang="en-US" sz="2200" b="1" dirty="0">
                <a:solidFill>
                  <a:schemeClr val="tx1"/>
                </a:solidFill>
              </a:endParaRPr>
            </a:p>
          </p:txBody>
        </p:sp>
        <p:pic>
          <p:nvPicPr>
            <p:cNvPr id="7" name="Picture 6" descr="Screen Shot 2013-02-17 at 2.10.35 PM.png"/>
            <p:cNvPicPr>
              <a:picLocks noChangeAspect="1"/>
            </p:cNvPicPr>
            <p:nvPr/>
          </p:nvPicPr>
          <p:blipFill>
            <a:blip r:embed="rId17" cstate="screen">
              <a:alphaModFix amt="76000"/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0" b="100000" l="0" r="9906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18906" y="4602076"/>
              <a:ext cx="886054" cy="1018137"/>
            </a:xfrm>
            <a:prstGeom prst="rect">
              <a:avLst/>
            </a:prstGeom>
          </p:spPr>
        </p:pic>
      </p:grpSp>
      <p:sp>
        <p:nvSpPr>
          <p:cNvPr id="63" name="Rounded Rectangle 62"/>
          <p:cNvSpPr/>
          <p:nvPr/>
        </p:nvSpPr>
        <p:spPr>
          <a:xfrm rot="15540000" flipH="1">
            <a:off x="2367263" y="1639764"/>
            <a:ext cx="989124" cy="3900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6Mbps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2975958" y="2875063"/>
            <a:ext cx="381483" cy="398052"/>
            <a:chOff x="7307436" y="4471890"/>
            <a:chExt cx="381483" cy="398052"/>
          </a:xfrm>
        </p:grpSpPr>
        <p:cxnSp>
          <p:nvCxnSpPr>
            <p:cNvPr id="189" name="Straight Connector 188"/>
            <p:cNvCxnSpPr/>
            <p:nvPr/>
          </p:nvCxnSpPr>
          <p:spPr>
            <a:xfrm>
              <a:off x="7307436" y="4471890"/>
              <a:ext cx="381483" cy="398052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H="1">
              <a:off x="7307437" y="4471890"/>
              <a:ext cx="381482" cy="398052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ounded Rectangle 64"/>
          <p:cNvSpPr/>
          <p:nvPr/>
        </p:nvSpPr>
        <p:spPr>
          <a:xfrm>
            <a:off x="840177" y="2835186"/>
            <a:ext cx="7811911" cy="125351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Can the client foresee channel at a future location?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20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422"/>
    </mc:Choice>
    <mc:Fallback xmlns="">
      <p:transition xmlns:p14="http://schemas.microsoft.com/office/powerpoint/2010/main" spd="slow" advTm="4842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0309 0.3513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1756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89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023 L 0.4802 -0.18741 " pathEditMode="relative" rAng="0" ptsTypes="AA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10" y="-93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8019 -0.18741 L 0.21508 -0.42388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256" y="-1182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0.21491 -0.42411 L -0.15931 -0.42411 " pathEditMode="relative" rAng="0" ptsTypes="AA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10191 3.7037E-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62821E-6 -2.9801E-6 L 0.03423 0.18094 " pathEditMode="relative" rAng="0" ptsTypes="AA">
                                      <p:cBhvr>
                                        <p:cTn id="6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3" y="90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" grpId="0"/>
      <p:bldP spid="204" grpId="1"/>
      <p:bldP spid="207" grpId="0"/>
      <p:bldP spid="66" grpId="0" animBg="1"/>
      <p:bldP spid="66" grpId="1" animBg="1"/>
      <p:bldP spid="66" grpId="2" animBg="1"/>
      <p:bldP spid="63" grpId="0" animBg="1"/>
      <p:bldP spid="63" grpId="1" animBg="1"/>
      <p:bldP spid="63" grpId="2" animBg="1"/>
      <p:bldP spid="63" grpId="3" animBg="1"/>
      <p:bldP spid="65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Scout: TV whitespace </a:t>
            </a:r>
            <a:r>
              <a:rPr lang="en-US" dirty="0"/>
              <a:t>n</a:t>
            </a:r>
            <a:r>
              <a:rPr lang="en-US" dirty="0" smtClean="0"/>
              <a:t>etwork for vehicles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Heterogeneous architecture</a:t>
            </a:r>
          </a:p>
          <a:p>
            <a:pPr lvl="1"/>
            <a:r>
              <a:rPr lang="en-US" b="1" dirty="0" smtClean="0"/>
              <a:t>Scouting radio based channel estimation</a:t>
            </a:r>
          </a:p>
          <a:p>
            <a:pPr lvl="1"/>
            <a:r>
              <a:rPr lang="en-US" dirty="0" smtClean="0"/>
              <a:t>Scouting based communication stack</a:t>
            </a:r>
          </a:p>
          <a:p>
            <a:r>
              <a:rPr lang="en-US" dirty="0"/>
              <a:t>I</a:t>
            </a:r>
            <a:r>
              <a:rPr lang="en-US" dirty="0" smtClean="0"/>
              <a:t>mplementation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</a:p>
          <a:p>
            <a:pPr lvl="1"/>
            <a:endParaRPr lang="en-US" b="1" dirty="0" smtClean="0">
              <a:solidFill>
                <a:srgbClr val="37609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192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53"/>
    </mc:Choice>
    <mc:Fallback xmlns="">
      <p:transition xmlns:p14="http://schemas.microsoft.com/office/powerpoint/2010/main" spd="slow" advTm="2975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/>
          <p:nvPr/>
        </p:nvCxnSpPr>
        <p:spPr>
          <a:xfrm>
            <a:off x="1143000" y="5705957"/>
            <a:ext cx="7401729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8956" y="2355264"/>
            <a:ext cx="1413522" cy="252356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727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76092"/>
                </a:solidFill>
              </a:rPr>
              <a:t>Intuition behind Scouting Radio</a:t>
            </a:r>
            <a:endParaRPr lang="en-US" dirty="0">
              <a:solidFill>
                <a:srgbClr val="37609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74365" y="5245504"/>
            <a:ext cx="1712422" cy="90675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77525" y="1473941"/>
            <a:ext cx="1950156" cy="1148609"/>
          </a:xfrm>
          <a:prstGeom prst="rect">
            <a:avLst/>
          </a:prstGeom>
        </p:spPr>
      </p:pic>
      <p:cxnSp>
        <p:nvCxnSpPr>
          <p:cNvPr id="103" name="Straight Arrow Connector 102"/>
          <p:cNvCxnSpPr/>
          <p:nvPr/>
        </p:nvCxnSpPr>
        <p:spPr>
          <a:xfrm flipH="1" flipV="1">
            <a:off x="5842002" y="1995338"/>
            <a:ext cx="2339194" cy="1663533"/>
          </a:xfrm>
          <a:prstGeom prst="straightConnector1">
            <a:avLst/>
          </a:prstGeom>
          <a:ln w="38100" cmpd="sng">
            <a:solidFill>
              <a:srgbClr val="008000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" name="TextBox 206"/>
          <p:cNvSpPr txBox="1"/>
          <p:nvPr/>
        </p:nvSpPr>
        <p:spPr>
          <a:xfrm>
            <a:off x="96629" y="1525233"/>
            <a:ext cx="222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Whitespaces BS</a:t>
            </a:r>
          </a:p>
        </p:txBody>
      </p:sp>
      <p:sp>
        <p:nvSpPr>
          <p:cNvPr id="217" name="TextBox 216"/>
          <p:cNvSpPr txBox="1"/>
          <p:nvPr/>
        </p:nvSpPr>
        <p:spPr>
          <a:xfrm>
            <a:off x="7400215" y="1687853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Cellular BS</a:t>
            </a:r>
          </a:p>
        </p:txBody>
      </p:sp>
      <p:pic>
        <p:nvPicPr>
          <p:cNvPr id="59" name="Picture 58" descr="Screen Shot 2013-02-14 at 7.12.56 PM.png"/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457" y="1995338"/>
            <a:ext cx="1057295" cy="19764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67819" y="46623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>
            <a:off x="944924" y="5017577"/>
            <a:ext cx="3385485" cy="570423"/>
            <a:chOff x="944924" y="5017577"/>
            <a:chExt cx="3385485" cy="570423"/>
          </a:xfrm>
        </p:grpSpPr>
        <p:grpSp>
          <p:nvGrpSpPr>
            <p:cNvPr id="9" name="Group 8"/>
            <p:cNvGrpSpPr/>
            <p:nvPr/>
          </p:nvGrpSpPr>
          <p:grpSpPr>
            <a:xfrm>
              <a:off x="944924" y="5031688"/>
              <a:ext cx="1300589" cy="556312"/>
              <a:chOff x="944924" y="5031688"/>
              <a:chExt cx="1300589" cy="556312"/>
            </a:xfrm>
          </p:grpSpPr>
          <p:sp>
            <p:nvSpPr>
              <p:cNvPr id="2" name="Oval 1"/>
              <p:cNvSpPr/>
              <p:nvPr/>
            </p:nvSpPr>
            <p:spPr>
              <a:xfrm>
                <a:off x="1690922" y="5031688"/>
                <a:ext cx="554591" cy="556312"/>
              </a:xfrm>
              <a:prstGeom prst="ellipse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944924" y="5065963"/>
                <a:ext cx="77422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Rear</a:t>
                </a:r>
                <a:endParaRPr lang="en-US" sz="2400" b="1" dirty="0"/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2915766" y="5017577"/>
              <a:ext cx="1414643" cy="556312"/>
              <a:chOff x="2915766" y="5003466"/>
              <a:chExt cx="1414643" cy="556312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2915766" y="5003466"/>
                <a:ext cx="554591" cy="556312"/>
              </a:xfrm>
              <a:prstGeom prst="ellipse">
                <a:avLst/>
              </a:prstGeom>
              <a:noFill/>
              <a:ln w="3810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3457754" y="5055780"/>
                <a:ext cx="87265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/>
                  <a:t>Front</a:t>
                </a:r>
                <a:endParaRPr lang="en-US" sz="2400" b="1" dirty="0"/>
              </a:p>
            </p:txBody>
          </p:sp>
        </p:grpSp>
      </p:grpSp>
      <p:grpSp>
        <p:nvGrpSpPr>
          <p:cNvPr id="21" name="Group 20"/>
          <p:cNvGrpSpPr/>
          <p:nvPr/>
        </p:nvGrpSpPr>
        <p:grpSpPr>
          <a:xfrm>
            <a:off x="4623737" y="3595166"/>
            <a:ext cx="2417131" cy="1721561"/>
            <a:chOff x="4623737" y="3595166"/>
            <a:chExt cx="2417131" cy="1721561"/>
          </a:xfrm>
        </p:grpSpPr>
        <p:pic>
          <p:nvPicPr>
            <p:cNvPr id="65" name="Picture 64" descr="Screen Shot 2013-02-18 at 10.06.13 PM.png"/>
            <p:cNvPicPr>
              <a:picLocks noChangeAspect="1"/>
            </p:cNvPicPr>
            <p:nvPr/>
          </p:nvPicPr>
          <p:blipFill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79" b="100000" l="1521" r="98479">
                          <a14:foregroundMark x1="52091" y1="29526" x2="52091" y2="29526"/>
                          <a14:foregroundMark x1="57795" y1="26741" x2="57795" y2="26741"/>
                          <a14:foregroundMark x1="51711" y1="26184" x2="51711" y2="2618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65532" y="3985374"/>
              <a:ext cx="975336" cy="1331353"/>
            </a:xfrm>
            <a:prstGeom prst="rect">
              <a:avLst/>
            </a:prstGeom>
          </p:spPr>
        </p:pic>
        <p:pic>
          <p:nvPicPr>
            <p:cNvPr id="67" name="Picture 66" descr="Screen Shot 2013-02-18 at 10.12.03 PM.png"/>
            <p:cNvPicPr>
              <a:picLocks noChangeAspect="1"/>
            </p:cNvPicPr>
            <p:nvPr/>
          </p:nvPicPr>
          <p:blipFill>
            <a:blip r:embed="rId11" cstate="screen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498" b="99251" l="926" r="99074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97542" y="4002769"/>
              <a:ext cx="1044460" cy="1291068"/>
            </a:xfrm>
            <a:prstGeom prst="rect">
              <a:avLst/>
            </a:prstGeom>
          </p:spPr>
        </p:pic>
        <p:sp>
          <p:nvSpPr>
            <p:cNvPr id="69" name="TextBox 68"/>
            <p:cNvSpPr txBox="1"/>
            <p:nvPr/>
          </p:nvSpPr>
          <p:spPr>
            <a:xfrm>
              <a:off x="6004260" y="3595166"/>
              <a:ext cx="896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Scout</a:t>
              </a:r>
              <a:endParaRPr lang="en-US" sz="2400" b="1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623737" y="3601788"/>
              <a:ext cx="1282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Receiver</a:t>
              </a:r>
              <a:endParaRPr lang="en-US" sz="2400" b="1" dirty="0"/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1143000" y="6507468"/>
            <a:ext cx="7401729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143000" y="6112357"/>
            <a:ext cx="7401729" cy="28222"/>
          </a:xfrm>
          <a:prstGeom prst="line">
            <a:avLst/>
          </a:prstGeom>
          <a:ln w="38100" cmpd="sng">
            <a:solidFill>
              <a:srgbClr val="FFCC6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7" name="Picture 36" descr="Screen Shot 2013-02-14 at 9.34.37 PM.png"/>
          <p:cNvPicPr>
            <a:picLocks noChangeAspect="1"/>
          </p:cNvPicPr>
          <p:nvPr/>
        </p:nvPicPr>
        <p:blipFill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30" b="99010" l="806" r="98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681" y="821653"/>
            <a:ext cx="1814728" cy="1288394"/>
          </a:xfrm>
          <a:prstGeom prst="rect">
            <a:avLst/>
          </a:prstGeom>
        </p:spPr>
      </p:pic>
      <p:cxnSp>
        <p:nvCxnSpPr>
          <p:cNvPr id="114" name="Straight Arrow Connector 113"/>
          <p:cNvCxnSpPr/>
          <p:nvPr/>
        </p:nvCxnSpPr>
        <p:spPr>
          <a:xfrm flipH="1">
            <a:off x="2428956" y="2094716"/>
            <a:ext cx="1894218" cy="0"/>
          </a:xfrm>
          <a:prstGeom prst="straightConnector1">
            <a:avLst/>
          </a:prstGeom>
          <a:ln w="38100" cmpd="sng">
            <a:solidFill>
              <a:srgbClr val="008000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6999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2320"/>
    </mc:Choice>
    <mc:Fallback xmlns="">
      <p:transition xmlns:p14="http://schemas.microsoft.com/office/powerpoint/2010/main" spd="slow" advTm="32321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619E-6 -4.37341E-6 L 0.34594 -0.0025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297" y="-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94726E-6 -1.02154E-6 L 0.34611 -0.00255 " pathEditMode="relative" ptsTypes="AA">
                                      <p:cBhvr>
                                        <p:cTn id="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Straight Connector 55"/>
          <p:cNvCxnSpPr/>
          <p:nvPr/>
        </p:nvCxnSpPr>
        <p:spPr>
          <a:xfrm>
            <a:off x="1143000" y="5705957"/>
            <a:ext cx="7401729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0" name="Picture 59" descr="Screen Shot 2013-02-14 at 9.34.37 PM.png"/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30" b="99010" l="806" r="986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68681" y="877675"/>
            <a:ext cx="1814728" cy="1288394"/>
          </a:xfrm>
          <a:prstGeom prst="rect">
            <a:avLst/>
          </a:prstGeom>
        </p:spPr>
      </p:pic>
      <p:sp>
        <p:nvSpPr>
          <p:cNvPr id="207" name="TextBox 206"/>
          <p:cNvSpPr txBox="1"/>
          <p:nvPr/>
        </p:nvSpPr>
        <p:spPr>
          <a:xfrm>
            <a:off x="54001" y="1536646"/>
            <a:ext cx="2228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Whitespaces BS</a:t>
            </a:r>
          </a:p>
        </p:txBody>
      </p:sp>
      <p:graphicFrame>
        <p:nvGraphicFramePr>
          <p:cNvPr id="73" name="Table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9048116"/>
              </p:ext>
            </p:extLst>
          </p:nvPr>
        </p:nvGraphicFramePr>
        <p:xfrm>
          <a:off x="225853" y="1358831"/>
          <a:ext cx="1463369" cy="2354261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63369"/>
              </a:tblGrid>
              <a:tr h="87845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smtClean="0"/>
                        <a:t>Candidate Rates</a:t>
                      </a:r>
                      <a:endParaRPr lang="en-US" sz="2200" dirty="0"/>
                    </a:p>
                  </a:txBody>
                  <a:tcPr/>
                </a:tc>
              </a:tr>
              <a:tr h="49193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9Mbps</a:t>
                      </a:r>
                      <a:endParaRPr lang="en-US" sz="2200" b="1" dirty="0"/>
                    </a:p>
                  </a:txBody>
                  <a:tcPr/>
                </a:tc>
              </a:tr>
              <a:tr h="49193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6Mbps</a:t>
                      </a:r>
                      <a:endParaRPr lang="en-US" sz="2200" b="1" dirty="0"/>
                    </a:p>
                  </a:txBody>
                  <a:tcPr/>
                </a:tc>
              </a:tr>
              <a:tr h="491935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 smtClean="0"/>
                        <a:t>1Mbps</a:t>
                      </a:r>
                      <a:endParaRPr lang="en-US" sz="2200" b="1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8956" y="2392612"/>
            <a:ext cx="1413522" cy="252356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-1727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76092"/>
                </a:solidFill>
              </a:rPr>
              <a:t>Scouting Based Rate Adaptation</a:t>
            </a:r>
            <a:endParaRPr lang="en-US" dirty="0">
              <a:solidFill>
                <a:srgbClr val="376092"/>
              </a:solidFill>
            </a:endParaRPr>
          </a:p>
        </p:txBody>
      </p:sp>
      <p:grpSp>
        <p:nvGrpSpPr>
          <p:cNvPr id="98" name="Group 97"/>
          <p:cNvGrpSpPr/>
          <p:nvPr/>
        </p:nvGrpSpPr>
        <p:grpSpPr>
          <a:xfrm>
            <a:off x="1826740" y="4869458"/>
            <a:ext cx="1760047" cy="1282796"/>
            <a:chOff x="1945923" y="4869458"/>
            <a:chExt cx="1640863" cy="128279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990323" y="5245504"/>
              <a:ext cx="1596463" cy="90675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188" b="98642" l="1435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945923" y="4869458"/>
              <a:ext cx="556304" cy="460712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575" b="96457" l="307" r="100000">
                          <a14:foregroundMark x1="95092" y1="41339" x2="95092" y2="41339"/>
                          <a14:foregroundMark x1="61656" y1="75197" x2="61656" y2="75197"/>
                          <a14:foregroundMark x1="33742" y1="63386" x2="33742" y2="63386"/>
                          <a14:foregroundMark x1="42331" y1="68898" x2="42331" y2="68898"/>
                          <a14:foregroundMark x1="17178" y1="54724" x2="17178" y2="54724"/>
                          <a14:foregroundMark x1="7362" y1="58268" x2="7362" y2="58268"/>
                          <a14:foregroundMark x1="4601" y1="53937" x2="4601" y2="53937"/>
                          <a14:foregroundMark x1="4294" y1="58268" x2="4294" y2="58268"/>
                          <a14:foregroundMark x1="82432" y1="72917" x2="82432" y2="72917"/>
                          <a14:foregroundMark x1="78378" y1="77083" x2="78378" y2="77083"/>
                          <a14:foregroundMark x1="79730" y1="77083" x2="79730" y2="77083"/>
                          <a14:foregroundMark x1="81081" y1="77083" x2="81081" y2="77083"/>
                          <a14:foregroundMark x1="81081" y1="79167" x2="81081" y2="79167"/>
                          <a14:backgroundMark x1="19018" y1="13780" x2="19018" y2="13780"/>
                          <a14:backgroundMark x1="59816" y1="5118" x2="59816" y2="5118"/>
                          <a14:backgroundMark x1="65031" y1="3937" x2="65031" y2="3937"/>
                          <a14:backgroundMark x1="9459" y1="12500" x2="9459" y2="12500"/>
                          <a14:backgroundMark x1="4054" y1="27083" x2="4054" y2="27083"/>
                          <a14:backgroundMark x1="87838" y1="68750" x2="87838" y2="68750"/>
                          <a14:backgroundMark x1="87838" y1="6250" x2="87838" y2="6250"/>
                          <a14:backgroundMark x1="50000" y1="4167" x2="50000" y2="4167"/>
                          <a14:backgroundMark x1="82432" y1="75000" x2="82432" y2="75000"/>
                          <a14:backgroundMark x1="81081" y1="79167" x2="81081" y2="79167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394218" y="5031688"/>
              <a:ext cx="459385" cy="316247"/>
            </a:xfrm>
            <a:prstGeom prst="rect">
              <a:avLst/>
            </a:prstGeom>
          </p:spPr>
        </p:pic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12" cstate="screen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49" b="99491" l="3013" r="981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729773" y="4917583"/>
            <a:ext cx="630631" cy="424302"/>
          </a:xfrm>
          <a:prstGeom prst="rect">
            <a:avLst/>
          </a:prstGeom>
          <a:noFill/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77525" y="1529963"/>
            <a:ext cx="1950156" cy="1148609"/>
          </a:xfrm>
          <a:prstGeom prst="rect">
            <a:avLst/>
          </a:prstGeom>
        </p:spPr>
      </p:pic>
      <p:cxnSp>
        <p:nvCxnSpPr>
          <p:cNvPr id="103" name="Straight Arrow Connector 102"/>
          <p:cNvCxnSpPr/>
          <p:nvPr/>
        </p:nvCxnSpPr>
        <p:spPr>
          <a:xfrm flipH="1" flipV="1">
            <a:off x="5842002" y="2051360"/>
            <a:ext cx="2339194" cy="1663533"/>
          </a:xfrm>
          <a:prstGeom prst="straightConnector1">
            <a:avLst/>
          </a:prstGeom>
          <a:ln w="38100" cmpd="sng">
            <a:solidFill>
              <a:srgbClr val="008000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2428956" y="2150738"/>
            <a:ext cx="1894218" cy="0"/>
          </a:xfrm>
          <a:prstGeom prst="straightConnector1">
            <a:avLst/>
          </a:prstGeom>
          <a:ln w="38100" cmpd="sng">
            <a:solidFill>
              <a:srgbClr val="008000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4" name="TextBox 203"/>
          <p:cNvSpPr txBox="1"/>
          <p:nvPr/>
        </p:nvSpPr>
        <p:spPr>
          <a:xfrm>
            <a:off x="3815898" y="4024867"/>
            <a:ext cx="9051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NACK</a:t>
            </a:r>
            <a:endParaRPr lang="en-US" sz="2400" b="1" dirty="0"/>
          </a:p>
        </p:txBody>
      </p:sp>
      <p:sp>
        <p:nvSpPr>
          <p:cNvPr id="177" name="TextBox 176"/>
          <p:cNvSpPr txBox="1"/>
          <p:nvPr/>
        </p:nvSpPr>
        <p:spPr>
          <a:xfrm>
            <a:off x="-87866" y="4850166"/>
            <a:ext cx="21915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Rear(receiving)</a:t>
            </a:r>
            <a:endParaRPr lang="en-US" sz="2400" b="1" dirty="0"/>
          </a:p>
        </p:txBody>
      </p:sp>
      <p:sp>
        <p:nvSpPr>
          <p:cNvPr id="217" name="TextBox 216"/>
          <p:cNvSpPr txBox="1"/>
          <p:nvPr/>
        </p:nvSpPr>
        <p:spPr>
          <a:xfrm>
            <a:off x="7400215" y="1706527"/>
            <a:ext cx="15440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Cellular BS</a:t>
            </a:r>
          </a:p>
        </p:txBody>
      </p:sp>
      <p:cxnSp>
        <p:nvCxnSpPr>
          <p:cNvPr id="237" name="Straight Arrow Connector 236"/>
          <p:cNvCxnSpPr/>
          <p:nvPr/>
        </p:nvCxnSpPr>
        <p:spPr>
          <a:xfrm>
            <a:off x="3045887" y="4800278"/>
            <a:ext cx="0" cy="1761619"/>
          </a:xfrm>
          <a:prstGeom prst="straightConnector1">
            <a:avLst/>
          </a:prstGeom>
          <a:ln w="38100" cmpd="sng">
            <a:solidFill>
              <a:schemeClr val="bg1">
                <a:lumMod val="50000"/>
              </a:schemeClr>
            </a:solidFill>
            <a:prstDash val="dash"/>
            <a:headEnd type="none"/>
            <a:tailEnd type="none" w="med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3" name="TextBox 242"/>
          <p:cNvSpPr txBox="1"/>
          <p:nvPr/>
        </p:nvSpPr>
        <p:spPr>
          <a:xfrm>
            <a:off x="3060730" y="6128454"/>
            <a:ext cx="3541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Future</a:t>
            </a:r>
            <a:r>
              <a:rPr lang="en-US" sz="2400" b="1" dirty="0" smtClean="0"/>
              <a:t> Reception </a:t>
            </a:r>
            <a:r>
              <a:rPr lang="en-US" sz="2400" b="1" dirty="0"/>
              <a:t>L</a:t>
            </a:r>
            <a:r>
              <a:rPr lang="en-US" sz="2400" b="1" dirty="0" smtClean="0"/>
              <a:t>ocation</a:t>
            </a:r>
            <a:endParaRPr lang="en-US" sz="2400" b="1" dirty="0"/>
          </a:p>
        </p:txBody>
      </p:sp>
      <p:sp>
        <p:nvSpPr>
          <p:cNvPr id="178" name="TextBox 177"/>
          <p:cNvSpPr txBox="1"/>
          <p:nvPr/>
        </p:nvSpPr>
        <p:spPr>
          <a:xfrm>
            <a:off x="3298456" y="4836035"/>
            <a:ext cx="2207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Front(</a:t>
            </a:r>
            <a:r>
              <a:rPr lang="en-US" sz="2400" b="1" i="1" dirty="0" smtClean="0">
                <a:solidFill>
                  <a:srgbClr val="FF0000"/>
                </a:solidFill>
              </a:rPr>
              <a:t>scouting</a:t>
            </a:r>
            <a:r>
              <a:rPr lang="en-US" sz="2400" b="1" dirty="0" smtClean="0"/>
              <a:t>)</a:t>
            </a:r>
            <a:endParaRPr lang="en-US" sz="2400" b="1" dirty="0"/>
          </a:p>
        </p:txBody>
      </p:sp>
      <p:pic>
        <p:nvPicPr>
          <p:cNvPr id="59" name="Picture 58" descr="Screen Shot 2013-02-14 at 7.12.56 PM.png"/>
          <p:cNvPicPr>
            <a:picLocks noChangeAspect="1"/>
          </p:cNvPicPr>
          <p:nvPr/>
        </p:nvPicPr>
        <p:blipFill>
          <a:blip r:embed="rId15" cstate="screen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1457" y="2051360"/>
            <a:ext cx="1057295" cy="1976453"/>
          </a:xfrm>
          <a:prstGeom prst="rect">
            <a:avLst/>
          </a:prstGeom>
        </p:spPr>
      </p:pic>
      <p:grpSp>
        <p:nvGrpSpPr>
          <p:cNvPr id="179" name="Group 178"/>
          <p:cNvGrpSpPr/>
          <p:nvPr/>
        </p:nvGrpSpPr>
        <p:grpSpPr>
          <a:xfrm>
            <a:off x="2046111" y="1360631"/>
            <a:ext cx="998159" cy="3556952"/>
            <a:chOff x="2046111" y="1360631"/>
            <a:chExt cx="998159" cy="3556952"/>
          </a:xfrm>
        </p:grpSpPr>
        <p:cxnSp>
          <p:nvCxnSpPr>
            <p:cNvPr id="125" name="Straight Arrow Connector 124"/>
            <p:cNvCxnSpPr/>
            <p:nvPr/>
          </p:nvCxnSpPr>
          <p:spPr>
            <a:xfrm flipH="1">
              <a:off x="2046111" y="1360631"/>
              <a:ext cx="377340" cy="3556952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prstDash val="dash"/>
              <a:tailEnd type="arrow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Arrow Connector 128"/>
            <p:cNvCxnSpPr/>
            <p:nvPr/>
          </p:nvCxnSpPr>
          <p:spPr>
            <a:xfrm>
              <a:off x="2428956" y="1360631"/>
              <a:ext cx="615314" cy="3452766"/>
            </a:xfrm>
            <a:prstGeom prst="straightConnector1">
              <a:avLst/>
            </a:prstGeom>
            <a:ln w="38100" cmpd="sng">
              <a:solidFill>
                <a:srgbClr val="D99694"/>
              </a:solidFill>
              <a:prstDash val="dash"/>
              <a:tailEnd type="arrow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3341416" y="3714893"/>
            <a:ext cx="4839780" cy="1700434"/>
            <a:chOff x="3341416" y="3714893"/>
            <a:chExt cx="4839780" cy="1700434"/>
          </a:xfrm>
        </p:grpSpPr>
        <p:cxnSp>
          <p:nvCxnSpPr>
            <p:cNvPr id="100" name="Straight Arrow Connector 99"/>
            <p:cNvCxnSpPr/>
            <p:nvPr/>
          </p:nvCxnSpPr>
          <p:spPr>
            <a:xfrm flipV="1">
              <a:off x="3506679" y="3714893"/>
              <a:ext cx="4674517" cy="1530611"/>
            </a:xfrm>
            <a:prstGeom prst="straightConnector1">
              <a:avLst/>
            </a:prstGeom>
            <a:ln w="38100" cmpd="sng">
              <a:solidFill>
                <a:srgbClr val="008000"/>
              </a:solidFill>
              <a:prstDash val="dash"/>
              <a:tailEnd type="arrow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2" name="Picture 11" descr="Screen Shot 2013-02-15 at 10.56.24 PM.png"/>
            <p:cNvPicPr>
              <a:picLocks noChangeAspect="1"/>
            </p:cNvPicPr>
            <p:nvPr/>
          </p:nvPicPr>
          <p:blipFill>
            <a:blip r:embed="rId17" cstate="screen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563" b="98047" l="3835" r="99115">
                          <a14:foregroundMark x1="5605" y1="26953" x2="5605" y2="26953"/>
                          <a14:foregroundMark x1="8555" y1="17188" x2="8555" y2="17188"/>
                          <a14:foregroundMark x1="5605" y1="31641" x2="5605" y2="31641"/>
                          <a14:foregroundMark x1="95280" y1="30664" x2="95280" y2="30664"/>
                          <a14:foregroundMark x1="95280" y1="37500" x2="95280" y2="37500"/>
                          <a14:foregroundMark x1="94985" y1="45898" x2="94985" y2="45898"/>
                          <a14:foregroundMark x1="93215" y1="49609" x2="93215" y2="49609"/>
                          <a14:foregroundMark x1="92035" y1="50977" x2="92035" y2="50977"/>
                          <a14:foregroundMark x1="92035" y1="53711" x2="92035" y2="53711"/>
                          <a14:foregroundMark x1="88791" y1="59570" x2="88791" y2="59570"/>
                          <a14:foregroundMark x1="92625" y1="56055" x2="92625" y2="56055"/>
                          <a14:foregroundMark x1="87906" y1="65039" x2="87906" y2="65039"/>
                          <a14:foregroundMark x1="87906" y1="68750" x2="87906" y2="68750"/>
                          <a14:foregroundMark x1="87611" y1="72852" x2="87611" y2="7285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41416" y="4902093"/>
              <a:ext cx="339817" cy="513234"/>
            </a:xfrm>
            <a:prstGeom prst="rect">
              <a:avLst/>
            </a:prstGeom>
          </p:spPr>
        </p:pic>
      </p:grpSp>
      <p:sp>
        <p:nvSpPr>
          <p:cNvPr id="247" name="Oval 246"/>
          <p:cNvSpPr/>
          <p:nvPr/>
        </p:nvSpPr>
        <p:spPr>
          <a:xfrm rot="15600000" flipH="1">
            <a:off x="1700882" y="1884005"/>
            <a:ext cx="1181868" cy="38532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1Mbps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66" name="Rounded Rectangle 65"/>
          <p:cNvSpPr/>
          <p:nvPr/>
        </p:nvSpPr>
        <p:spPr>
          <a:xfrm rot="16560000" flipH="1">
            <a:off x="1584637" y="1760472"/>
            <a:ext cx="989124" cy="3900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6Mbps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34" name="Rounded Rectangle 133"/>
          <p:cNvSpPr/>
          <p:nvPr/>
        </p:nvSpPr>
        <p:spPr>
          <a:xfrm rot="15600000">
            <a:off x="2341784" y="1724623"/>
            <a:ext cx="989124" cy="39007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6Mbps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77" name="Oval 276"/>
          <p:cNvSpPr/>
          <p:nvPr/>
        </p:nvSpPr>
        <p:spPr>
          <a:xfrm rot="4020000" flipH="1" flipV="1">
            <a:off x="2423183" y="1648204"/>
            <a:ext cx="1181868" cy="385323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1Mbps</a:t>
            </a:r>
            <a:endParaRPr lang="en-US" b="1" dirty="0">
              <a:solidFill>
                <a:schemeClr val="tx1"/>
              </a:solidFill>
            </a:endParaRPr>
          </a:p>
        </p:txBody>
      </p:sp>
      <p:grpSp>
        <p:nvGrpSpPr>
          <p:cNvPr id="188" name="Group 187"/>
          <p:cNvGrpSpPr/>
          <p:nvPr/>
        </p:nvGrpSpPr>
        <p:grpSpPr>
          <a:xfrm>
            <a:off x="1619253" y="4084998"/>
            <a:ext cx="412748" cy="407853"/>
            <a:chOff x="6650513" y="4580396"/>
            <a:chExt cx="685145" cy="497167"/>
          </a:xfrm>
        </p:grpSpPr>
        <p:cxnSp>
          <p:nvCxnSpPr>
            <p:cNvPr id="181" name="Straight Arrow Connector 180"/>
            <p:cNvCxnSpPr/>
            <p:nvPr/>
          </p:nvCxnSpPr>
          <p:spPr>
            <a:xfrm flipH="1" flipV="1">
              <a:off x="6650513" y="4845070"/>
              <a:ext cx="299828" cy="224396"/>
            </a:xfrm>
            <a:prstGeom prst="straightConnector1">
              <a:avLst/>
            </a:prstGeom>
            <a:ln w="76200" cmpd="sng">
              <a:solidFill>
                <a:srgbClr val="008000"/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Arrow Connector 185"/>
            <p:cNvCxnSpPr/>
            <p:nvPr/>
          </p:nvCxnSpPr>
          <p:spPr>
            <a:xfrm flipH="1">
              <a:off x="6913681" y="4580396"/>
              <a:ext cx="421977" cy="497167"/>
            </a:xfrm>
            <a:prstGeom prst="straightConnector1">
              <a:avLst/>
            </a:prstGeom>
            <a:ln w="76200" cmpd="sng">
              <a:solidFill>
                <a:srgbClr val="008000"/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0" name="Group 199"/>
          <p:cNvGrpSpPr/>
          <p:nvPr/>
        </p:nvGrpSpPr>
        <p:grpSpPr>
          <a:xfrm>
            <a:off x="2902723" y="2626586"/>
            <a:ext cx="381483" cy="398052"/>
            <a:chOff x="7307436" y="4471890"/>
            <a:chExt cx="381483" cy="398052"/>
          </a:xfrm>
        </p:grpSpPr>
        <p:cxnSp>
          <p:nvCxnSpPr>
            <p:cNvPr id="189" name="Straight Connector 188"/>
            <p:cNvCxnSpPr/>
            <p:nvPr/>
          </p:nvCxnSpPr>
          <p:spPr>
            <a:xfrm>
              <a:off x="7307436" y="4471890"/>
              <a:ext cx="381483" cy="398052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flipH="1">
              <a:off x="7307437" y="4471890"/>
              <a:ext cx="381482" cy="398052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2377792" y="4228254"/>
            <a:ext cx="412748" cy="407853"/>
            <a:chOff x="6650513" y="4580396"/>
            <a:chExt cx="685145" cy="497167"/>
          </a:xfrm>
        </p:grpSpPr>
        <p:cxnSp>
          <p:nvCxnSpPr>
            <p:cNvPr id="53" name="Straight Arrow Connector 52"/>
            <p:cNvCxnSpPr/>
            <p:nvPr/>
          </p:nvCxnSpPr>
          <p:spPr>
            <a:xfrm flipH="1" flipV="1">
              <a:off x="6650513" y="4845070"/>
              <a:ext cx="299828" cy="224396"/>
            </a:xfrm>
            <a:prstGeom prst="straightConnector1">
              <a:avLst/>
            </a:prstGeom>
            <a:ln w="76200" cmpd="sng">
              <a:solidFill>
                <a:srgbClr val="008000"/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Arrow Connector 53"/>
            <p:cNvCxnSpPr/>
            <p:nvPr/>
          </p:nvCxnSpPr>
          <p:spPr>
            <a:xfrm flipH="1">
              <a:off x="6913681" y="4580396"/>
              <a:ext cx="421977" cy="497167"/>
            </a:xfrm>
            <a:prstGeom prst="straightConnector1">
              <a:avLst/>
            </a:prstGeom>
            <a:ln w="76200" cmpd="sng">
              <a:solidFill>
                <a:srgbClr val="008000"/>
              </a:solidFill>
              <a:prstDash val="solid"/>
              <a:headEnd type="none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0" name="Group 259"/>
          <p:cNvGrpSpPr/>
          <p:nvPr/>
        </p:nvGrpSpPr>
        <p:grpSpPr>
          <a:xfrm>
            <a:off x="2428956" y="1360631"/>
            <a:ext cx="1535829" cy="3460875"/>
            <a:chOff x="2437894" y="1285657"/>
            <a:chExt cx="1535829" cy="3584285"/>
          </a:xfrm>
        </p:grpSpPr>
        <p:cxnSp>
          <p:nvCxnSpPr>
            <p:cNvPr id="249" name="Straight Arrow Connector 248"/>
            <p:cNvCxnSpPr/>
            <p:nvPr/>
          </p:nvCxnSpPr>
          <p:spPr>
            <a:xfrm>
              <a:off x="2437894" y="1285657"/>
              <a:ext cx="630216" cy="3558691"/>
            </a:xfrm>
            <a:prstGeom prst="straightConnector1">
              <a:avLst/>
            </a:prstGeom>
            <a:ln w="38100" cmpd="sng">
              <a:solidFill>
                <a:schemeClr val="accent2">
                  <a:lumMod val="60000"/>
                  <a:lumOff val="40000"/>
                </a:schemeClr>
              </a:solidFill>
              <a:prstDash val="dash"/>
              <a:tailEnd type="arrow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Arrow Connector 251"/>
            <p:cNvCxnSpPr/>
            <p:nvPr/>
          </p:nvCxnSpPr>
          <p:spPr>
            <a:xfrm>
              <a:off x="2437894" y="1285657"/>
              <a:ext cx="1535829" cy="3584285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prstDash val="dash"/>
              <a:tailEnd type="arrow" w="med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" name="Group 204"/>
          <p:cNvGrpSpPr/>
          <p:nvPr/>
        </p:nvGrpSpPr>
        <p:grpSpPr>
          <a:xfrm>
            <a:off x="3685516" y="4458712"/>
            <a:ext cx="1151412" cy="1019142"/>
            <a:chOff x="5946475" y="4649043"/>
            <a:chExt cx="1151412" cy="1019142"/>
          </a:xfrm>
        </p:grpSpPr>
        <p:sp>
          <p:nvSpPr>
            <p:cNvPr id="157" name="Rounded Rectangle 156"/>
            <p:cNvSpPr/>
            <p:nvPr/>
          </p:nvSpPr>
          <p:spPr>
            <a:xfrm flipH="1">
              <a:off x="5978592" y="4752962"/>
              <a:ext cx="1091074" cy="750371"/>
            </a:xfrm>
            <a:prstGeom prst="roundRect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tx1"/>
                  </a:solidFill>
                </a:rPr>
                <a:t> Front </a:t>
              </a:r>
            </a:p>
            <a:p>
              <a:r>
                <a:rPr lang="en-US" sz="2200" b="1" dirty="0" smtClean="0">
                  <a:solidFill>
                    <a:schemeClr val="tx1"/>
                  </a:solidFill>
                </a:rPr>
                <a:t>6Mbps </a:t>
              </a:r>
              <a:endParaRPr lang="en-US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202" name="&quot;No&quot; Symbol 201"/>
            <p:cNvSpPr/>
            <p:nvPr/>
          </p:nvSpPr>
          <p:spPr>
            <a:xfrm>
              <a:off x="5946475" y="4649043"/>
              <a:ext cx="1151412" cy="1019142"/>
            </a:xfrm>
            <a:prstGeom prst="noSmoking">
              <a:avLst/>
            </a:prstGeom>
            <a:solidFill>
              <a:srgbClr val="FF0000">
                <a:alpha val="26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3045951" y="6117301"/>
            <a:ext cx="36725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Current</a:t>
            </a:r>
            <a:r>
              <a:rPr lang="en-US" sz="2400" b="1" dirty="0" smtClean="0"/>
              <a:t> Reception </a:t>
            </a:r>
            <a:r>
              <a:rPr lang="en-US" sz="2400" b="1" dirty="0"/>
              <a:t>L</a:t>
            </a:r>
            <a:r>
              <a:rPr lang="en-US" sz="2400" b="1" dirty="0" smtClean="0"/>
              <a:t>ocation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8967819" y="4662356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5853" y="2695967"/>
            <a:ext cx="1463369" cy="508683"/>
          </a:xfrm>
          <a:prstGeom prst="rect">
            <a:avLst/>
          </a:prstGeom>
          <a:gradFill flip="none" rotWithShape="1">
            <a:gsLst>
              <a:gs pos="0">
                <a:schemeClr val="accent2">
                  <a:tint val="50000"/>
                  <a:satMod val="300000"/>
                  <a:alpha val="42000"/>
                </a:schemeClr>
              </a:gs>
              <a:gs pos="35000">
                <a:schemeClr val="accent2">
                  <a:tint val="37000"/>
                  <a:satMod val="300000"/>
                  <a:alpha val="42000"/>
                </a:schemeClr>
              </a:gs>
              <a:gs pos="100000">
                <a:schemeClr val="accent2">
                  <a:tint val="15000"/>
                  <a:satMod val="350000"/>
                  <a:alpha val="42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7" name="Straight Connector 56"/>
          <p:cNvCxnSpPr/>
          <p:nvPr/>
        </p:nvCxnSpPr>
        <p:spPr>
          <a:xfrm>
            <a:off x="1143000" y="6507468"/>
            <a:ext cx="7401729" cy="0"/>
          </a:xfrm>
          <a:prstGeom prst="line">
            <a:avLst/>
          </a:prstGeom>
          <a:ln w="38100" cmpd="sng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1143000" y="6112357"/>
            <a:ext cx="7401729" cy="28222"/>
          </a:xfrm>
          <a:prstGeom prst="line">
            <a:avLst/>
          </a:prstGeom>
          <a:ln w="38100" cmpd="sng">
            <a:solidFill>
              <a:srgbClr val="FFCC66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Rounded Rectangle 54"/>
          <p:cNvSpPr/>
          <p:nvPr/>
        </p:nvSpPr>
        <p:spPr>
          <a:xfrm>
            <a:off x="738882" y="2816100"/>
            <a:ext cx="7559356" cy="90744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smtClean="0"/>
              <a:t>How does base station identify relevant feedback?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624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500"/>
    </mc:Choice>
    <mc:Fallback xmlns="">
      <p:transition xmlns:p14="http://schemas.microsoft.com/office/powerpoint/2010/main" spd="slow" advTm="745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4.44444E-6 L -0.0309 0.3513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5" y="17569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2465 0.13774 " pathEditMode="relative" ptsTypes="AA">
                                      <p:cBhvr>
                                        <p:cTn id="22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7.40741E-7 L 0.41962 -0.178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972" y="-89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962 -0.1787 L 0.16268 -0.41065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847" y="-11597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850"/>
                                  </p:stCondLst>
                                  <p:childTnLst>
                                    <p:animMotion origin="layout" path="M 0.16268 -0.41065 L -0.20121 -0.41065 " pathEditMode="relative" ptsTypes="AA">
                                      <p:cBhvr>
                                        <p:cTn id="62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7037E-7 L 0.10191 3.7037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87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3.7037E-7 L 0.09965 -0.0020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8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508E-6 3.74334E-6 L -4.8508E-6 0.07899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9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96296E-6 L 0.10434 0.3331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8" y="16644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0994E-6 -2.32515E-6 L 0.02464 0.35341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2" y="176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/>
      <p:bldP spid="204" grpId="0"/>
      <p:bldP spid="204" grpId="1"/>
      <p:bldP spid="177" grpId="0"/>
      <p:bldP spid="243" grpId="1"/>
      <p:bldP spid="178" grpId="1"/>
      <p:bldP spid="247" grpId="0" animBg="1"/>
      <p:bldP spid="247" grpId="1" animBg="1"/>
      <p:bldP spid="66" grpId="0" animBg="1"/>
      <p:bldP spid="66" grpId="1" animBg="1"/>
      <p:bldP spid="66" grpId="2" animBg="1"/>
      <p:bldP spid="134" grpId="0" animBg="1"/>
      <p:bldP spid="134" grpId="1" animBg="1"/>
      <p:bldP spid="134" grpId="2" animBg="1"/>
      <p:bldP spid="277" grpId="0" animBg="1"/>
      <p:bldP spid="277" grpId="1" animBg="1"/>
      <p:bldP spid="70" grpId="0"/>
      <p:bldP spid="70" grpId="1"/>
      <p:bldP spid="11" grpId="0" animBg="1"/>
      <p:bldP spid="11" grpId="1" animBg="1"/>
      <p:bldP spid="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Rounded Rectangle 93"/>
          <p:cNvSpPr/>
          <p:nvPr/>
        </p:nvSpPr>
        <p:spPr>
          <a:xfrm>
            <a:off x="785322" y="1183122"/>
            <a:ext cx="3842070" cy="95885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Calculate loss rates in a small window around aligned time</a:t>
            </a:r>
            <a:endParaRPr lang="en-US" sz="2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Time based Feedback Alignment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9036338"/>
              </p:ext>
            </p:extLst>
          </p:nvPr>
        </p:nvGraphicFramePr>
        <p:xfrm>
          <a:off x="1238679" y="2327448"/>
          <a:ext cx="2961243" cy="339899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471197"/>
                <a:gridCol w="1490046"/>
              </a:tblGrid>
              <a:tr h="630868"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Time (s)</a:t>
                      </a:r>
                      <a:endParaRPr lang="en-US" sz="2300" dirty="0"/>
                    </a:p>
                  </a:txBody>
                  <a:tcPr marL="98861" marR="98861" marT="49431" marB="494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300" dirty="0" smtClean="0"/>
                        <a:t>Feedback</a:t>
                      </a:r>
                      <a:endParaRPr lang="en-US" sz="2300" dirty="0"/>
                    </a:p>
                  </a:txBody>
                  <a:tcPr marL="98861" marR="98861" marT="49431" marB="49431" anchor="ctr"/>
                </a:tc>
              </a:tr>
              <a:tr h="461354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/>
                        <a:t>1</a:t>
                      </a:r>
                      <a:endParaRPr lang="en-US" sz="2300" b="1" dirty="0"/>
                    </a:p>
                  </a:txBody>
                  <a:tcPr marL="98861" marR="98861" marT="49431" marB="49431"/>
                </a:tc>
                <a:tc>
                  <a:txBody>
                    <a:bodyPr/>
                    <a:lstStyle/>
                    <a:p>
                      <a:pPr algn="ctr"/>
                      <a:endParaRPr lang="en-US" sz="2300" b="1" dirty="0"/>
                    </a:p>
                  </a:txBody>
                  <a:tcPr marL="98861" marR="98861" marT="49431" marB="49431"/>
                </a:tc>
              </a:tr>
              <a:tr h="461354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/>
                        <a:t>2</a:t>
                      </a:r>
                      <a:endParaRPr lang="en-US" sz="2300" b="1" dirty="0"/>
                    </a:p>
                  </a:txBody>
                  <a:tcPr marL="98861" marR="98861" marT="49431" marB="49431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300" b="1" dirty="0" smtClean="0"/>
                    </a:p>
                  </a:txBody>
                  <a:tcPr marL="98861" marR="98861" marT="49431" marB="49431"/>
                </a:tc>
              </a:tr>
              <a:tr h="461354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/>
                        <a:t>3</a:t>
                      </a:r>
                      <a:endParaRPr lang="en-US" sz="2300" b="1" dirty="0"/>
                    </a:p>
                  </a:txBody>
                  <a:tcPr marL="98861" marR="98861" marT="49431" marB="49431"/>
                </a:tc>
                <a:tc>
                  <a:txBody>
                    <a:bodyPr/>
                    <a:lstStyle/>
                    <a:p>
                      <a:pPr algn="ctr"/>
                      <a:endParaRPr lang="en-US" sz="2300" b="1" dirty="0"/>
                    </a:p>
                  </a:txBody>
                  <a:tcPr marL="98861" marR="98861" marT="49431" marB="49431"/>
                </a:tc>
              </a:tr>
              <a:tr h="461354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/>
                        <a:t>4</a:t>
                      </a:r>
                      <a:endParaRPr lang="en-US" sz="2300" b="1" dirty="0"/>
                    </a:p>
                  </a:txBody>
                  <a:tcPr marL="98861" marR="98861" marT="49431" marB="49431"/>
                </a:tc>
                <a:tc>
                  <a:txBody>
                    <a:bodyPr/>
                    <a:lstStyle/>
                    <a:p>
                      <a:pPr algn="ctr"/>
                      <a:endParaRPr lang="en-US" sz="2300" b="1" dirty="0"/>
                    </a:p>
                  </a:txBody>
                  <a:tcPr marL="98861" marR="98861" marT="49431" marB="49431"/>
                </a:tc>
              </a:tr>
              <a:tr h="461354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/>
                        <a:t>5</a:t>
                      </a:r>
                      <a:endParaRPr lang="en-US" sz="2300" b="1" dirty="0"/>
                    </a:p>
                  </a:txBody>
                  <a:tcPr marL="98861" marR="98861" marT="49431" marB="49431"/>
                </a:tc>
                <a:tc>
                  <a:txBody>
                    <a:bodyPr/>
                    <a:lstStyle/>
                    <a:p>
                      <a:pPr algn="ctr"/>
                      <a:endParaRPr lang="en-US" sz="2300" b="1" dirty="0"/>
                    </a:p>
                  </a:txBody>
                  <a:tcPr marL="98861" marR="98861" marT="49431" marB="49431"/>
                </a:tc>
              </a:tr>
              <a:tr h="461354">
                <a:tc>
                  <a:txBody>
                    <a:bodyPr/>
                    <a:lstStyle/>
                    <a:p>
                      <a:pPr algn="ctr"/>
                      <a:r>
                        <a:rPr lang="en-US" sz="2300" b="1" dirty="0" smtClean="0"/>
                        <a:t>6</a:t>
                      </a:r>
                      <a:endParaRPr lang="en-US" sz="2300" b="1" dirty="0"/>
                    </a:p>
                  </a:txBody>
                  <a:tcPr marL="98861" marR="98861" marT="49431" marB="49431"/>
                </a:tc>
                <a:tc>
                  <a:txBody>
                    <a:bodyPr/>
                    <a:lstStyle/>
                    <a:p>
                      <a:pPr algn="ctr"/>
                      <a:endParaRPr lang="en-US" sz="2300" b="1" dirty="0"/>
                    </a:p>
                  </a:txBody>
                  <a:tcPr marL="98861" marR="98861" marT="49431" marB="49431"/>
                </a:tc>
              </a:tr>
            </a:tbl>
          </a:graphicData>
        </a:graphic>
      </p:graphicFrame>
      <p:grpSp>
        <p:nvGrpSpPr>
          <p:cNvPr id="13" name="Group 12"/>
          <p:cNvGrpSpPr/>
          <p:nvPr/>
        </p:nvGrpSpPr>
        <p:grpSpPr>
          <a:xfrm>
            <a:off x="5252068" y="3005438"/>
            <a:ext cx="3199287" cy="2167496"/>
            <a:chOff x="4911618" y="2090611"/>
            <a:chExt cx="3199287" cy="2167496"/>
          </a:xfrm>
        </p:grpSpPr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095603" y="2661465"/>
              <a:ext cx="3015302" cy="1596642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911618" y="2093625"/>
              <a:ext cx="869665" cy="671457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901599" y="2090611"/>
              <a:ext cx="869665" cy="671457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/>
        </p:nvGrpSpPr>
        <p:grpSpPr>
          <a:xfrm>
            <a:off x="3152296" y="2970382"/>
            <a:ext cx="526438" cy="2793574"/>
            <a:chOff x="2627539" y="2984944"/>
            <a:chExt cx="526438" cy="2793574"/>
          </a:xfrm>
        </p:grpSpPr>
        <p:grpSp>
          <p:nvGrpSpPr>
            <p:cNvPr id="36" name="Group 35"/>
            <p:cNvGrpSpPr/>
            <p:nvPr/>
          </p:nvGrpSpPr>
          <p:grpSpPr>
            <a:xfrm>
              <a:off x="2711733" y="2984944"/>
              <a:ext cx="412748" cy="407853"/>
              <a:chOff x="6650513" y="4580396"/>
              <a:chExt cx="685145" cy="497167"/>
            </a:xfrm>
          </p:grpSpPr>
          <p:cxnSp>
            <p:nvCxnSpPr>
              <p:cNvPr id="37" name="Straight Arrow Connector 36"/>
              <p:cNvCxnSpPr/>
              <p:nvPr/>
            </p:nvCxnSpPr>
            <p:spPr>
              <a:xfrm flipH="1" flipV="1">
                <a:off x="6650513" y="4845070"/>
                <a:ext cx="299828" cy="224396"/>
              </a:xfrm>
              <a:prstGeom prst="straightConnector1">
                <a:avLst/>
              </a:prstGeom>
              <a:ln w="76200" cmpd="sng">
                <a:solidFill>
                  <a:srgbClr val="008000"/>
                </a:solidFill>
                <a:prstDash val="solid"/>
                <a:headEnd type="none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Arrow Connector 37"/>
              <p:cNvCxnSpPr/>
              <p:nvPr/>
            </p:nvCxnSpPr>
            <p:spPr>
              <a:xfrm flipH="1">
                <a:off x="6913681" y="4580396"/>
                <a:ext cx="421977" cy="497167"/>
              </a:xfrm>
              <a:prstGeom prst="straightConnector1">
                <a:avLst/>
              </a:prstGeom>
              <a:ln w="76200" cmpd="sng">
                <a:solidFill>
                  <a:srgbClr val="008000"/>
                </a:solidFill>
                <a:prstDash val="solid"/>
                <a:headEnd type="none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9" name="Group 38"/>
            <p:cNvGrpSpPr/>
            <p:nvPr/>
          </p:nvGrpSpPr>
          <p:grpSpPr>
            <a:xfrm>
              <a:off x="2725660" y="3458171"/>
              <a:ext cx="412748" cy="407853"/>
              <a:chOff x="6650513" y="4618778"/>
              <a:chExt cx="685145" cy="497167"/>
            </a:xfrm>
          </p:grpSpPr>
          <p:cxnSp>
            <p:nvCxnSpPr>
              <p:cNvPr id="40" name="Straight Arrow Connector 39"/>
              <p:cNvCxnSpPr/>
              <p:nvPr/>
            </p:nvCxnSpPr>
            <p:spPr>
              <a:xfrm flipH="1" flipV="1">
                <a:off x="6650513" y="4883454"/>
                <a:ext cx="299829" cy="224396"/>
              </a:xfrm>
              <a:prstGeom prst="straightConnector1">
                <a:avLst/>
              </a:prstGeom>
              <a:ln w="76200" cmpd="sng">
                <a:solidFill>
                  <a:srgbClr val="008000"/>
                </a:solidFill>
                <a:prstDash val="solid"/>
                <a:headEnd type="none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>
                <a:off x="6913681" y="4618778"/>
                <a:ext cx="421977" cy="497167"/>
              </a:xfrm>
              <a:prstGeom prst="straightConnector1">
                <a:avLst/>
              </a:prstGeom>
              <a:ln w="76200" cmpd="sng">
                <a:solidFill>
                  <a:srgbClr val="008000"/>
                </a:solidFill>
                <a:prstDash val="solid"/>
                <a:headEnd type="none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2" name="Group 41"/>
            <p:cNvGrpSpPr/>
            <p:nvPr/>
          </p:nvGrpSpPr>
          <p:grpSpPr>
            <a:xfrm>
              <a:off x="2725245" y="3928002"/>
              <a:ext cx="381483" cy="398052"/>
              <a:chOff x="7307436" y="4471890"/>
              <a:chExt cx="381483" cy="398052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7307436" y="4471890"/>
                <a:ext cx="381483" cy="398052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7307437" y="4471890"/>
                <a:ext cx="381482" cy="398052"/>
              </a:xfrm>
              <a:prstGeom prst="line">
                <a:avLst/>
              </a:prstGeom>
              <a:ln w="76200" cmpd="sng">
                <a:solidFill>
                  <a:srgbClr val="FF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/>
            <p:cNvGrpSpPr/>
            <p:nvPr/>
          </p:nvGrpSpPr>
          <p:grpSpPr>
            <a:xfrm>
              <a:off x="2714557" y="4380261"/>
              <a:ext cx="412748" cy="407853"/>
              <a:chOff x="6650513" y="4580396"/>
              <a:chExt cx="685145" cy="497167"/>
            </a:xfrm>
          </p:grpSpPr>
          <p:cxnSp>
            <p:nvCxnSpPr>
              <p:cNvPr id="54" name="Straight Arrow Connector 53"/>
              <p:cNvCxnSpPr/>
              <p:nvPr/>
            </p:nvCxnSpPr>
            <p:spPr>
              <a:xfrm flipH="1" flipV="1">
                <a:off x="6650513" y="4845070"/>
                <a:ext cx="299828" cy="224396"/>
              </a:xfrm>
              <a:prstGeom prst="straightConnector1">
                <a:avLst/>
              </a:prstGeom>
              <a:ln w="76200" cmpd="sng">
                <a:solidFill>
                  <a:srgbClr val="008000"/>
                </a:solidFill>
                <a:prstDash val="solid"/>
                <a:headEnd type="none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Arrow Connector 54"/>
              <p:cNvCxnSpPr/>
              <p:nvPr/>
            </p:nvCxnSpPr>
            <p:spPr>
              <a:xfrm flipH="1">
                <a:off x="6913681" y="4580396"/>
                <a:ext cx="421977" cy="497167"/>
              </a:xfrm>
              <a:prstGeom prst="straightConnector1">
                <a:avLst/>
              </a:prstGeom>
              <a:ln w="76200" cmpd="sng">
                <a:solidFill>
                  <a:srgbClr val="008000"/>
                </a:solidFill>
                <a:prstDash val="solid"/>
                <a:headEnd type="none"/>
                <a:tailEnd type="none" w="lg" len="lg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58" name="Picture 57" descr="question mark.jpg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47333" y1="80333" x2="47333" y2="8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27539" y="5262142"/>
              <a:ext cx="516376" cy="516376"/>
            </a:xfrm>
            <a:prstGeom prst="rect">
              <a:avLst/>
            </a:prstGeom>
          </p:spPr>
        </p:pic>
        <p:pic>
          <p:nvPicPr>
            <p:cNvPr id="62" name="Picture 61" descr="question mark.jpg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0000" b="90000" l="10000" r="90000">
                          <a14:foregroundMark x1="47333" y1="80333" x2="47333" y2="80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37601" y="4798610"/>
              <a:ext cx="516376" cy="516376"/>
            </a:xfrm>
            <a:prstGeom prst="rect">
              <a:avLst/>
            </a:prstGeom>
          </p:spPr>
        </p:pic>
      </p:grpSp>
      <p:grpSp>
        <p:nvGrpSpPr>
          <p:cNvPr id="100" name="Group 99"/>
          <p:cNvGrpSpPr/>
          <p:nvPr/>
        </p:nvGrpSpPr>
        <p:grpSpPr>
          <a:xfrm>
            <a:off x="8046414" y="3381384"/>
            <a:ext cx="887140" cy="298525"/>
            <a:chOff x="8149046" y="3253104"/>
            <a:chExt cx="887140" cy="298525"/>
          </a:xfrm>
        </p:grpSpPr>
        <p:cxnSp>
          <p:nvCxnSpPr>
            <p:cNvPr id="59" name="Straight Arrow Connector 58"/>
            <p:cNvCxnSpPr/>
            <p:nvPr/>
          </p:nvCxnSpPr>
          <p:spPr>
            <a:xfrm>
              <a:off x="8149046" y="3551629"/>
              <a:ext cx="887140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19" descr="latex-image-1.pdf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37959" y="3253104"/>
              <a:ext cx="203200" cy="215900"/>
            </a:xfrm>
            <a:prstGeom prst="rect">
              <a:avLst/>
            </a:prstGeom>
          </p:spPr>
        </p:pic>
      </p:grpSp>
      <p:grpSp>
        <p:nvGrpSpPr>
          <p:cNvPr id="98" name="Group 97"/>
          <p:cNvGrpSpPr/>
          <p:nvPr/>
        </p:nvGrpSpPr>
        <p:grpSpPr>
          <a:xfrm>
            <a:off x="5670032" y="2578748"/>
            <a:ext cx="1999566" cy="2973580"/>
            <a:chOff x="5772664" y="2450468"/>
            <a:chExt cx="1999566" cy="2973580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5772664" y="2451072"/>
              <a:ext cx="10495" cy="297297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flipH="1">
              <a:off x="7761735" y="2450468"/>
              <a:ext cx="10495" cy="2972976"/>
            </a:xfrm>
            <a:prstGeom prst="line">
              <a:avLst/>
            </a:prstGeom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9" name="Group 98"/>
          <p:cNvGrpSpPr/>
          <p:nvPr/>
        </p:nvGrpSpPr>
        <p:grpSpPr>
          <a:xfrm>
            <a:off x="5680527" y="2402042"/>
            <a:ext cx="2005092" cy="412129"/>
            <a:chOff x="5783159" y="2273762"/>
            <a:chExt cx="2005092" cy="412129"/>
          </a:xfrm>
        </p:grpSpPr>
        <p:cxnSp>
          <p:nvCxnSpPr>
            <p:cNvPr id="69" name="Straight Arrow Connector 68"/>
            <p:cNvCxnSpPr/>
            <p:nvPr/>
          </p:nvCxnSpPr>
          <p:spPr>
            <a:xfrm>
              <a:off x="5783159" y="2685891"/>
              <a:ext cx="2005092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70" name="Picture 69" descr="latex-image-1.pdf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638569" y="2273762"/>
              <a:ext cx="241300" cy="330200"/>
            </a:xfrm>
            <a:prstGeom prst="rect">
              <a:avLst/>
            </a:prstGeom>
          </p:spPr>
        </p:pic>
      </p:grpSp>
      <p:sp>
        <p:nvSpPr>
          <p:cNvPr id="76" name="Rounded Rectangle 75"/>
          <p:cNvSpPr/>
          <p:nvPr/>
        </p:nvSpPr>
        <p:spPr>
          <a:xfrm>
            <a:off x="439209" y="1283023"/>
            <a:ext cx="4591421" cy="86098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</a:rPr>
              <a:t>Base station stores scouted feedback according to its received time</a:t>
            </a:r>
            <a:endParaRPr lang="en-US" sz="2200" dirty="0">
              <a:solidFill>
                <a:schemeClr val="tx1"/>
              </a:solidFill>
            </a:endParaRPr>
          </a:p>
        </p:txBody>
      </p:sp>
      <p:grpSp>
        <p:nvGrpSpPr>
          <p:cNvPr id="97" name="Group 96"/>
          <p:cNvGrpSpPr/>
          <p:nvPr/>
        </p:nvGrpSpPr>
        <p:grpSpPr>
          <a:xfrm>
            <a:off x="-7358" y="5237571"/>
            <a:ext cx="1246037" cy="461665"/>
            <a:chOff x="-7358" y="5084015"/>
            <a:chExt cx="1246037" cy="461665"/>
          </a:xfrm>
        </p:grpSpPr>
        <p:cxnSp>
          <p:nvCxnSpPr>
            <p:cNvPr id="72" name="Straight Arrow Connector 71"/>
            <p:cNvCxnSpPr/>
            <p:nvPr/>
          </p:nvCxnSpPr>
          <p:spPr>
            <a:xfrm>
              <a:off x="682190" y="5361072"/>
              <a:ext cx="556489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TextBox 77"/>
            <p:cNvSpPr txBox="1"/>
            <p:nvPr/>
          </p:nvSpPr>
          <p:spPr>
            <a:xfrm>
              <a:off x="-7358" y="5084015"/>
              <a:ext cx="7821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0000"/>
                  </a:solidFill>
                </a:rPr>
                <a:t>Now</a:t>
              </a: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385283" y="1352128"/>
            <a:ext cx="3000201" cy="720849"/>
            <a:chOff x="5244549" y="1223848"/>
            <a:chExt cx="3000201" cy="720849"/>
          </a:xfrm>
        </p:grpSpPr>
        <p:grpSp>
          <p:nvGrpSpPr>
            <p:cNvPr id="79" name="Group 78"/>
            <p:cNvGrpSpPr/>
            <p:nvPr/>
          </p:nvGrpSpPr>
          <p:grpSpPr>
            <a:xfrm>
              <a:off x="5244549" y="1223848"/>
              <a:ext cx="3000201" cy="720849"/>
              <a:chOff x="3512886" y="1608904"/>
              <a:chExt cx="2711288" cy="997286"/>
            </a:xfrm>
          </p:grpSpPr>
          <p:sp>
            <p:nvSpPr>
              <p:cNvPr id="80" name="TextBox 79"/>
              <p:cNvSpPr txBox="1"/>
              <p:nvPr/>
            </p:nvSpPr>
            <p:spPr>
              <a:xfrm>
                <a:off x="3513069" y="1608904"/>
                <a:ext cx="2711105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rgbClr val="000000"/>
                    </a:solidFill>
                  </a:rPr>
                  <a:t>Delay for rear radio to reach front location:</a:t>
                </a:r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3512886" y="1608904"/>
                <a:ext cx="2687748" cy="997286"/>
              </a:xfrm>
              <a:prstGeom prst="rect">
                <a:avLst/>
              </a:prstGeom>
              <a:noFill/>
              <a:ln w="19050" cmpd="sng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3" name="Picture 82" descr="latex-image-1.pdf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727710" y="1510516"/>
              <a:ext cx="1198972" cy="357758"/>
            </a:xfrm>
            <a:prstGeom prst="rect">
              <a:avLst/>
            </a:prstGeom>
          </p:spPr>
        </p:pic>
      </p:grpSp>
      <p:sp>
        <p:nvSpPr>
          <p:cNvPr id="85" name="Rectangle 84"/>
          <p:cNvSpPr/>
          <p:nvPr/>
        </p:nvSpPr>
        <p:spPr>
          <a:xfrm>
            <a:off x="1238679" y="3871456"/>
            <a:ext cx="2961243" cy="452259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6" name="Straight Arrow Connector 85"/>
          <p:cNvCxnSpPr/>
          <p:nvPr/>
        </p:nvCxnSpPr>
        <p:spPr>
          <a:xfrm>
            <a:off x="682190" y="4098802"/>
            <a:ext cx="556489" cy="0"/>
          </a:xfrm>
          <a:prstGeom prst="straightConnector1">
            <a:avLst/>
          </a:prstGeom>
          <a:ln w="38100" cmpd="sng">
            <a:solidFill>
              <a:schemeClr val="tx1"/>
            </a:solidFill>
            <a:headEnd type="non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0" name="Rectangle 89"/>
          <p:cNvSpPr/>
          <p:nvPr/>
        </p:nvSpPr>
        <p:spPr>
          <a:xfrm>
            <a:off x="1238679" y="3427309"/>
            <a:ext cx="2961243" cy="872950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TextBox 91"/>
          <p:cNvSpPr txBox="1"/>
          <p:nvPr/>
        </p:nvSpPr>
        <p:spPr>
          <a:xfrm>
            <a:off x="4525712" y="3598639"/>
            <a:ext cx="1422961" cy="46166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Loss = 0.5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96" name="Right Brace 95"/>
          <p:cNvSpPr/>
          <p:nvPr/>
        </p:nvSpPr>
        <p:spPr>
          <a:xfrm>
            <a:off x="4199922" y="3429773"/>
            <a:ext cx="304800" cy="872950"/>
          </a:xfrm>
          <a:prstGeom prst="rightBrac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03" name="Group 102"/>
          <p:cNvGrpSpPr/>
          <p:nvPr/>
        </p:nvGrpSpPr>
        <p:grpSpPr>
          <a:xfrm>
            <a:off x="621086" y="4098802"/>
            <a:ext cx="313065" cy="1390550"/>
            <a:chOff x="621086" y="3970522"/>
            <a:chExt cx="313065" cy="1390550"/>
          </a:xfrm>
        </p:grpSpPr>
        <p:cxnSp>
          <p:nvCxnSpPr>
            <p:cNvPr id="87" name="Straight Arrow Connector 86"/>
            <p:cNvCxnSpPr/>
            <p:nvPr/>
          </p:nvCxnSpPr>
          <p:spPr>
            <a:xfrm>
              <a:off x="934151" y="3970522"/>
              <a:ext cx="0" cy="1390550"/>
            </a:xfrm>
            <a:prstGeom prst="straightConnector1">
              <a:avLst/>
            </a:prstGeom>
            <a:ln w="12700" cmpd="sng">
              <a:solidFill>
                <a:schemeClr val="tx1"/>
              </a:solidFill>
              <a:prstDash val="sysDash"/>
              <a:headEnd type="non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102" name="Picture 101" descr="latex-image-1.pdf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086" y="4554674"/>
              <a:ext cx="228600" cy="203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76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508"/>
    </mc:Choice>
    <mc:Fallback xmlns="">
      <p:transition xmlns:p14="http://schemas.microsoft.com/office/powerpoint/2010/main" spd="slow" advTm="4850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 animBg="1"/>
      <p:bldP spid="76" grpId="0" animBg="1"/>
      <p:bldP spid="85" grpId="0" animBg="1"/>
      <p:bldP spid="90" grpId="0" animBg="1"/>
      <p:bldP spid="92" grpId="0" animBg="1"/>
      <p:bldP spid="9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creen Shot 2013-02-14 at 3.53.14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3022636" y="4637329"/>
            <a:ext cx="3274633" cy="190481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67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Motivation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Picture 8" descr="Screen Shot 2013-02-14 at 2.53.1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36" y="1670853"/>
            <a:ext cx="3042840" cy="2335193"/>
          </a:xfrm>
          <a:prstGeom prst="rect">
            <a:avLst/>
          </a:prstGeom>
        </p:spPr>
      </p:pic>
      <p:pic>
        <p:nvPicPr>
          <p:cNvPr id="5" name="Picture 4" descr="Screen Shot 2013-02-21 at 10.45.19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8012" y="1670853"/>
            <a:ext cx="2886968" cy="2333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25510" y="4095867"/>
            <a:ext cx="2152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Infotainment</a:t>
            </a:r>
            <a:endParaRPr lang="en-US" sz="28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3485187" y="4095867"/>
            <a:ext cx="2358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Entertainment</a:t>
            </a:r>
            <a:endParaRPr lang="en-US" sz="28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6716551" y="4099136"/>
            <a:ext cx="19672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Road Safety</a:t>
            </a:r>
            <a:endParaRPr lang="en-US" sz="2800" b="1" dirty="0"/>
          </a:p>
        </p:txBody>
      </p:sp>
      <p:pic>
        <p:nvPicPr>
          <p:cNvPr id="4" name="Picture 3" descr="entertainment_system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8240" y="1664000"/>
            <a:ext cx="2974107" cy="2340061"/>
          </a:xfrm>
          <a:prstGeom prst="rect">
            <a:avLst/>
          </a:prstGeom>
        </p:spPr>
      </p:pic>
      <p:sp>
        <p:nvSpPr>
          <p:cNvPr id="11" name="Left Brace 10"/>
          <p:cNvSpPr/>
          <p:nvPr/>
        </p:nvSpPr>
        <p:spPr>
          <a:xfrm rot="16200000">
            <a:off x="4403443" y="267152"/>
            <a:ext cx="385330" cy="8957745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457200" y="1041822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Growing trend of vehicular Internet access</a:t>
            </a:r>
          </a:p>
        </p:txBody>
      </p:sp>
    </p:spTree>
    <p:extLst>
      <p:ext uri="{BB962C8B-B14F-4D97-AF65-F5344CB8AC3E}">
        <p14:creationId xmlns:p14="http://schemas.microsoft.com/office/powerpoint/2010/main" val="188669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773"/>
    </mc:Choice>
    <mc:Fallback xmlns="">
      <p:transition xmlns:p14="http://schemas.microsoft.com/office/powerpoint/2010/main" spd="slow" advTm="47773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Scout: TV whitespace </a:t>
            </a:r>
            <a:r>
              <a:rPr lang="en-US" dirty="0"/>
              <a:t>n</a:t>
            </a:r>
            <a:r>
              <a:rPr lang="en-US" dirty="0" smtClean="0"/>
              <a:t>etwork for vehicles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Heterogeneous architecture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Scouting radio based channel estimation</a:t>
            </a:r>
          </a:p>
          <a:p>
            <a:pPr lvl="1"/>
            <a:r>
              <a:rPr lang="en-US" b="1" dirty="0" smtClean="0"/>
              <a:t>Scouting based communication stack</a:t>
            </a:r>
          </a:p>
          <a:p>
            <a:r>
              <a:rPr lang="en-US" dirty="0"/>
              <a:t>I</a:t>
            </a:r>
            <a:r>
              <a:rPr lang="en-US" dirty="0" smtClean="0"/>
              <a:t>mplementation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</a:p>
          <a:p>
            <a:pPr lvl="1"/>
            <a:endParaRPr lang="en-US" b="1" dirty="0" smtClean="0">
              <a:solidFill>
                <a:srgbClr val="37609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2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53"/>
    </mc:Choice>
    <mc:Fallback xmlns="">
      <p:transition xmlns:p14="http://schemas.microsoft.com/office/powerpoint/2010/main" spd="slow" advTm="2975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Rounded Rectangle 145"/>
          <p:cNvSpPr/>
          <p:nvPr/>
        </p:nvSpPr>
        <p:spPr>
          <a:xfrm>
            <a:off x="6759562" y="1504039"/>
            <a:ext cx="2105576" cy="5021819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3" name="Rounded Rectangle 142"/>
          <p:cNvSpPr/>
          <p:nvPr/>
        </p:nvSpPr>
        <p:spPr>
          <a:xfrm>
            <a:off x="713845" y="1512395"/>
            <a:ext cx="4506452" cy="5021819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4" y="-61853"/>
            <a:ext cx="8921888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Scouting based Communication Stack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023" y="2783029"/>
            <a:ext cx="1762264" cy="10680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122" y="4179512"/>
            <a:ext cx="1762378" cy="10681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795" y="4178698"/>
            <a:ext cx="1749934" cy="10605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8023" y="5552043"/>
            <a:ext cx="1749934" cy="10605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9485" y="4321508"/>
            <a:ext cx="1762542" cy="801156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3875762" y="2320737"/>
            <a:ext cx="0" cy="60667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70555" y="2807043"/>
            <a:ext cx="1771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Base Station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875762" y="3717725"/>
            <a:ext cx="0" cy="60667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875762" y="5104087"/>
            <a:ext cx="0" cy="60667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3" name="Elbow Connector 82"/>
          <p:cNvCxnSpPr>
            <a:endCxn id="15" idx="2"/>
          </p:cNvCxnSpPr>
          <p:nvPr/>
        </p:nvCxnSpPr>
        <p:spPr>
          <a:xfrm flipV="1">
            <a:off x="4721247" y="5122664"/>
            <a:ext cx="3099509" cy="958290"/>
          </a:xfrm>
          <a:prstGeom prst="bentConnector2">
            <a:avLst/>
          </a:prstGeom>
          <a:ln w="28575" cmpd="sng">
            <a:solidFill>
              <a:schemeClr val="tx1"/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V="1">
            <a:off x="7820220" y="2312839"/>
            <a:ext cx="0" cy="2011556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1450682" y="1731702"/>
            <a:ext cx="17061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 dirty="0" smtClean="0">
                <a:solidFill>
                  <a:srgbClr val="000000"/>
                </a:solidFill>
              </a:rPr>
              <a:t>Packet Buffer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847600" y="2798687"/>
            <a:ext cx="92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Client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85499" y="3317050"/>
            <a:ext cx="523651" cy="2765274"/>
            <a:chOff x="2484577" y="3317047"/>
            <a:chExt cx="524573" cy="2765285"/>
          </a:xfrm>
        </p:grpSpPr>
        <p:cxnSp>
          <p:nvCxnSpPr>
            <p:cNvPr id="159" name="Straight Arrow Connector 158"/>
            <p:cNvCxnSpPr/>
            <p:nvPr/>
          </p:nvCxnSpPr>
          <p:spPr>
            <a:xfrm flipV="1">
              <a:off x="2484577" y="4708981"/>
              <a:ext cx="524573" cy="4380"/>
            </a:xfrm>
            <a:prstGeom prst="straightConnector1">
              <a:avLst/>
            </a:prstGeom>
            <a:ln w="28575" cmpd="sng">
              <a:solidFill>
                <a:srgbClr val="FF8000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Elbow Connector 161"/>
            <p:cNvCxnSpPr>
              <a:endCxn id="5" idx="1"/>
            </p:cNvCxnSpPr>
            <p:nvPr/>
          </p:nvCxnSpPr>
          <p:spPr>
            <a:xfrm rot="5400000" flipH="1" flipV="1">
              <a:off x="2120759" y="3841724"/>
              <a:ext cx="1391938" cy="342583"/>
            </a:xfrm>
            <a:prstGeom prst="bentConnector2">
              <a:avLst/>
            </a:prstGeom>
            <a:ln w="28575" cmpd="sng">
              <a:solidFill>
                <a:srgbClr val="FF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Elbow Connector 166"/>
            <p:cNvCxnSpPr>
              <a:endCxn id="14" idx="1"/>
            </p:cNvCxnSpPr>
            <p:nvPr/>
          </p:nvCxnSpPr>
          <p:spPr>
            <a:xfrm rot="16200000" flipH="1">
              <a:off x="2130056" y="5224366"/>
              <a:ext cx="1373349" cy="342584"/>
            </a:xfrm>
            <a:prstGeom prst="bentConnector2">
              <a:avLst/>
            </a:prstGeom>
            <a:ln w="28575" cmpd="sng">
              <a:solidFill>
                <a:srgbClr val="FF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TextBox 41"/>
          <p:cNvSpPr txBox="1"/>
          <p:nvPr/>
        </p:nvSpPr>
        <p:spPr>
          <a:xfrm>
            <a:off x="1513906" y="3451037"/>
            <a:ext cx="1044035" cy="76944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Packet </a:t>
            </a:r>
          </a:p>
          <a:p>
            <a:pPr algn="ctr"/>
            <a:r>
              <a:rPr lang="en-US" sz="2200" dirty="0" smtClean="0">
                <a:solidFill>
                  <a:srgbClr val="000000"/>
                </a:solidFill>
              </a:rPr>
              <a:t>Loss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3099169" y="1621220"/>
            <a:ext cx="1529169" cy="699517"/>
            <a:chOff x="3099169" y="1621220"/>
            <a:chExt cx="1529169" cy="699517"/>
          </a:xfrm>
        </p:grpSpPr>
        <p:sp>
          <p:nvSpPr>
            <p:cNvPr id="44" name="Rectangle 43"/>
            <p:cNvSpPr/>
            <p:nvPr/>
          </p:nvSpPr>
          <p:spPr>
            <a:xfrm>
              <a:off x="3099169" y="1624107"/>
              <a:ext cx="305048" cy="696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3404217" y="1624107"/>
              <a:ext cx="305048" cy="696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710993" y="1621220"/>
              <a:ext cx="305048" cy="696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018242" y="1621220"/>
              <a:ext cx="305048" cy="696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323290" y="1621220"/>
              <a:ext cx="305048" cy="696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7050344" y="1613322"/>
            <a:ext cx="1529169" cy="699517"/>
            <a:chOff x="3099169" y="1621220"/>
            <a:chExt cx="1529169" cy="699517"/>
          </a:xfrm>
        </p:grpSpPr>
        <p:sp>
          <p:nvSpPr>
            <p:cNvPr id="55" name="Rectangle 54"/>
            <p:cNvSpPr/>
            <p:nvPr/>
          </p:nvSpPr>
          <p:spPr>
            <a:xfrm>
              <a:off x="3099169" y="1624107"/>
              <a:ext cx="305048" cy="696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3404217" y="1624107"/>
              <a:ext cx="305048" cy="696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3710993" y="1621220"/>
              <a:ext cx="305048" cy="696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018242" y="1621220"/>
              <a:ext cx="305048" cy="696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323290" y="1621220"/>
              <a:ext cx="305048" cy="696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5323521" y="569699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Over the Air</a:t>
            </a:r>
            <a:endParaRPr lang="en-US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021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67"/>
    </mc:Choice>
    <mc:Fallback xmlns="">
      <p:transition xmlns:p14="http://schemas.microsoft.com/office/powerpoint/2010/main" spd="slow" advTm="8706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ounded Rectangle 142"/>
          <p:cNvSpPr/>
          <p:nvPr/>
        </p:nvSpPr>
        <p:spPr>
          <a:xfrm>
            <a:off x="713845" y="1512395"/>
            <a:ext cx="4506452" cy="5021819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6" name="Rounded Rectangle 145"/>
          <p:cNvSpPr/>
          <p:nvPr/>
        </p:nvSpPr>
        <p:spPr>
          <a:xfrm>
            <a:off x="6759562" y="1504039"/>
            <a:ext cx="2105576" cy="5021819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4" y="-61853"/>
            <a:ext cx="8921888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Scouting based Communication Stack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023" y="2783029"/>
            <a:ext cx="1762264" cy="10680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122" y="4179512"/>
            <a:ext cx="1762378" cy="10681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795" y="4178698"/>
            <a:ext cx="1749934" cy="10605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8023" y="5552043"/>
            <a:ext cx="1749934" cy="10605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9485" y="4321508"/>
            <a:ext cx="1762542" cy="801156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3875762" y="2320737"/>
            <a:ext cx="0" cy="60667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70555" y="2807043"/>
            <a:ext cx="1771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Base Station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875762" y="3717725"/>
            <a:ext cx="0" cy="60667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875762" y="5104087"/>
            <a:ext cx="0" cy="60667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V="1">
            <a:off x="7820220" y="2312839"/>
            <a:ext cx="0" cy="2011556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1450682" y="1731702"/>
            <a:ext cx="17061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 dirty="0" smtClean="0">
                <a:solidFill>
                  <a:srgbClr val="000000"/>
                </a:solidFill>
              </a:rPr>
              <a:t>Packet Buffer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847600" y="2798687"/>
            <a:ext cx="92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Client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85499" y="3317050"/>
            <a:ext cx="523651" cy="2765275"/>
            <a:chOff x="2484577" y="3317050"/>
            <a:chExt cx="524573" cy="2765275"/>
          </a:xfrm>
        </p:grpSpPr>
        <p:cxnSp>
          <p:nvCxnSpPr>
            <p:cNvPr id="159" name="Straight Arrow Connector 158"/>
            <p:cNvCxnSpPr/>
            <p:nvPr/>
          </p:nvCxnSpPr>
          <p:spPr>
            <a:xfrm flipV="1">
              <a:off x="2484577" y="4708981"/>
              <a:ext cx="524573" cy="4380"/>
            </a:xfrm>
            <a:prstGeom prst="straightConnector1">
              <a:avLst/>
            </a:prstGeom>
            <a:ln w="28575" cmpd="sng">
              <a:solidFill>
                <a:srgbClr val="FF8000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Elbow Connector 161"/>
            <p:cNvCxnSpPr>
              <a:endCxn id="5" idx="1"/>
            </p:cNvCxnSpPr>
            <p:nvPr/>
          </p:nvCxnSpPr>
          <p:spPr>
            <a:xfrm rot="5400000" flipH="1" flipV="1">
              <a:off x="2120764" y="3841724"/>
              <a:ext cx="1391932" cy="342583"/>
            </a:xfrm>
            <a:prstGeom prst="bentConnector2">
              <a:avLst/>
            </a:prstGeom>
            <a:ln w="28575" cmpd="sng">
              <a:solidFill>
                <a:srgbClr val="FF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Elbow Connector 166"/>
            <p:cNvCxnSpPr>
              <a:endCxn id="14" idx="1"/>
            </p:cNvCxnSpPr>
            <p:nvPr/>
          </p:nvCxnSpPr>
          <p:spPr>
            <a:xfrm rot="16200000" flipH="1">
              <a:off x="2130059" y="5224361"/>
              <a:ext cx="1373345" cy="342584"/>
            </a:xfrm>
            <a:prstGeom prst="bentConnector2">
              <a:avLst/>
            </a:prstGeom>
            <a:ln w="28575" cmpd="sng">
              <a:solidFill>
                <a:srgbClr val="FF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9853290"/>
              </p:ext>
            </p:extLst>
          </p:nvPr>
        </p:nvGraphicFramePr>
        <p:xfrm>
          <a:off x="27323" y="2483834"/>
          <a:ext cx="2934415" cy="155098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77884"/>
                <a:gridCol w="667159"/>
                <a:gridCol w="1289372"/>
              </a:tblGrid>
              <a:tr h="399110"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/>
                        <a:t>Rate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Loss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Throughput</a:t>
                      </a:r>
                      <a:endParaRPr lang="en-US" sz="1800" b="0" dirty="0"/>
                    </a:p>
                  </a:txBody>
                  <a:tcPr/>
                </a:tc>
              </a:tr>
              <a:tr h="383958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1Mbps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0.1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0.9Mbps</a:t>
                      </a:r>
                      <a:endParaRPr lang="en-US" sz="1800" b="0" dirty="0"/>
                    </a:p>
                  </a:txBody>
                  <a:tcPr/>
                </a:tc>
              </a:tr>
              <a:tr h="383958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6Mbps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3.6Mbps</a:t>
                      </a:r>
                    </a:p>
                  </a:txBody>
                  <a:tcPr/>
                </a:tc>
              </a:tr>
              <a:tr h="383958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9Mbps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0.8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1.8Mbps</a:t>
                      </a:r>
                      <a:endParaRPr lang="en-US" sz="1800" b="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3099169" y="1621220"/>
            <a:ext cx="1529169" cy="699517"/>
            <a:chOff x="3099169" y="1621220"/>
            <a:chExt cx="1529169" cy="699517"/>
          </a:xfrm>
        </p:grpSpPr>
        <p:sp>
          <p:nvSpPr>
            <p:cNvPr id="49" name="Rectangle 48"/>
            <p:cNvSpPr/>
            <p:nvPr/>
          </p:nvSpPr>
          <p:spPr>
            <a:xfrm>
              <a:off x="3099169" y="1624107"/>
              <a:ext cx="305048" cy="6966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404217" y="1624107"/>
              <a:ext cx="305048" cy="6966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710993" y="1621220"/>
              <a:ext cx="305048" cy="6966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18242" y="1621220"/>
              <a:ext cx="305048" cy="6966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23290" y="1621220"/>
              <a:ext cx="305048" cy="6966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050344" y="1613322"/>
            <a:ext cx="1529169" cy="699517"/>
            <a:chOff x="3099169" y="1621220"/>
            <a:chExt cx="1529169" cy="699517"/>
          </a:xfrm>
        </p:grpSpPr>
        <p:sp>
          <p:nvSpPr>
            <p:cNvPr id="64" name="Rectangle 63"/>
            <p:cNvSpPr/>
            <p:nvPr/>
          </p:nvSpPr>
          <p:spPr>
            <a:xfrm>
              <a:off x="3099169" y="1624107"/>
              <a:ext cx="305048" cy="696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404217" y="1624107"/>
              <a:ext cx="305048" cy="696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710993" y="1621220"/>
              <a:ext cx="305048" cy="696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018242" y="1621220"/>
              <a:ext cx="305048" cy="696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323290" y="1621220"/>
              <a:ext cx="305048" cy="696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01370" y="1617569"/>
            <a:ext cx="916872" cy="699517"/>
            <a:chOff x="5517228" y="2620419"/>
            <a:chExt cx="916872" cy="699517"/>
          </a:xfrm>
        </p:grpSpPr>
        <p:sp>
          <p:nvSpPr>
            <p:cNvPr id="73" name="Rectangle 72"/>
            <p:cNvSpPr/>
            <p:nvPr/>
          </p:nvSpPr>
          <p:spPr>
            <a:xfrm>
              <a:off x="5517228" y="2623306"/>
              <a:ext cx="305048" cy="6966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  <a:p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822276" y="2623306"/>
              <a:ext cx="305048" cy="6966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129052" y="2620419"/>
              <a:ext cx="305048" cy="6966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99169" y="1767284"/>
            <a:ext cx="1529169" cy="374624"/>
            <a:chOff x="3099169" y="1767284"/>
            <a:chExt cx="1529169" cy="374624"/>
          </a:xfrm>
        </p:grpSpPr>
        <p:sp>
          <p:nvSpPr>
            <p:cNvPr id="8" name="TextBox 7"/>
            <p:cNvSpPr txBox="1"/>
            <p:nvPr/>
          </p:nvSpPr>
          <p:spPr>
            <a:xfrm>
              <a:off x="3099169" y="177257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404217" y="177120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714381" y="176728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021630" y="176728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326678" y="176728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</p:grpSp>
      <p:pic>
        <p:nvPicPr>
          <p:cNvPr id="79" name="Picture 7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94452" y="2787265"/>
            <a:ext cx="1749141" cy="1060085"/>
          </a:xfrm>
          <a:prstGeom prst="rect">
            <a:avLst/>
          </a:prstGeom>
        </p:spPr>
      </p:pic>
      <p:sp>
        <p:nvSpPr>
          <p:cNvPr id="81" name="Rectangle 80"/>
          <p:cNvSpPr/>
          <p:nvPr/>
        </p:nvSpPr>
        <p:spPr>
          <a:xfrm>
            <a:off x="27967" y="3295646"/>
            <a:ext cx="2933771" cy="33541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94181" y="4174530"/>
            <a:ext cx="1763683" cy="1068899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3074604" y="2061880"/>
            <a:ext cx="983819" cy="424481"/>
            <a:chOff x="4203052" y="2419311"/>
            <a:chExt cx="983819" cy="424481"/>
          </a:xfrm>
        </p:grpSpPr>
        <p:grpSp>
          <p:nvGrpSpPr>
            <p:cNvPr id="13" name="Group 12"/>
            <p:cNvGrpSpPr/>
            <p:nvPr/>
          </p:nvGrpSpPr>
          <p:grpSpPr>
            <a:xfrm>
              <a:off x="4203052" y="2419311"/>
              <a:ext cx="983819" cy="424481"/>
              <a:chOff x="4203052" y="2419311"/>
              <a:chExt cx="983819" cy="424481"/>
            </a:xfrm>
          </p:grpSpPr>
          <p:sp>
            <p:nvSpPr>
              <p:cNvPr id="55" name="Rounded Rectangle 54"/>
              <p:cNvSpPr/>
              <p:nvPr/>
            </p:nvSpPr>
            <p:spPr>
              <a:xfrm flipH="1">
                <a:off x="4203052" y="2419311"/>
                <a:ext cx="323071" cy="42144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b="1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r>
                  <a:rPr lang="en-US" sz="2200" b="1" dirty="0" smtClean="0">
                    <a:solidFill>
                      <a:schemeClr val="tx1"/>
                    </a:solidFill>
                  </a:rPr>
                  <a:t> </a:t>
                </a:r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 flipH="1">
                <a:off x="4534513" y="2419311"/>
                <a:ext cx="323071" cy="42144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b="1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r>
                  <a:rPr lang="en-US" sz="2200" b="1" dirty="0" smtClean="0">
                    <a:solidFill>
                      <a:schemeClr val="tx1"/>
                    </a:solidFill>
                  </a:rPr>
                  <a:t> </a:t>
                </a:r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 flipH="1">
                <a:off x="4863800" y="2422351"/>
                <a:ext cx="323071" cy="42144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b="1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r>
                  <a:rPr lang="en-US" sz="2200" b="1" dirty="0" smtClean="0">
                    <a:solidFill>
                      <a:schemeClr val="tx1"/>
                    </a:solidFill>
                  </a:rPr>
                  <a:t> </a:t>
                </a:r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6" name="TextBox 75"/>
            <p:cNvSpPr txBox="1"/>
            <p:nvPr/>
          </p:nvSpPr>
          <p:spPr>
            <a:xfrm>
              <a:off x="4221095" y="2427513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77" name="TextBox 76"/>
            <p:cNvSpPr txBox="1"/>
            <p:nvPr/>
          </p:nvSpPr>
          <p:spPr>
            <a:xfrm>
              <a:off x="4547548" y="2426143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4879117" y="2422545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041130" y="3808935"/>
            <a:ext cx="983819" cy="424481"/>
            <a:chOff x="4041130" y="3801801"/>
            <a:chExt cx="983819" cy="424481"/>
          </a:xfrm>
        </p:grpSpPr>
        <p:grpSp>
          <p:nvGrpSpPr>
            <p:cNvPr id="101" name="Group 100"/>
            <p:cNvGrpSpPr/>
            <p:nvPr/>
          </p:nvGrpSpPr>
          <p:grpSpPr>
            <a:xfrm>
              <a:off x="4041130" y="3801801"/>
              <a:ext cx="983819" cy="424481"/>
              <a:chOff x="4203052" y="2419311"/>
              <a:chExt cx="983819" cy="424481"/>
            </a:xfrm>
          </p:grpSpPr>
          <p:sp>
            <p:nvSpPr>
              <p:cNvPr id="106" name="Rounded Rectangle 105"/>
              <p:cNvSpPr/>
              <p:nvPr/>
            </p:nvSpPr>
            <p:spPr>
              <a:xfrm flipH="1">
                <a:off x="4203052" y="2419311"/>
                <a:ext cx="323071" cy="42144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b="1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r>
                  <a:rPr lang="en-US" sz="2200" b="1" dirty="0" smtClean="0">
                    <a:solidFill>
                      <a:schemeClr val="tx1"/>
                    </a:solidFill>
                  </a:rPr>
                  <a:t> </a:t>
                </a:r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Rounded Rectangle 106"/>
              <p:cNvSpPr/>
              <p:nvPr/>
            </p:nvSpPr>
            <p:spPr>
              <a:xfrm flipH="1">
                <a:off x="4534513" y="2419311"/>
                <a:ext cx="323071" cy="42144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b="1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r>
                  <a:rPr lang="en-US" sz="2200" b="1" dirty="0" smtClean="0">
                    <a:solidFill>
                      <a:schemeClr val="tx1"/>
                    </a:solidFill>
                  </a:rPr>
                  <a:t> </a:t>
                </a:r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 flipH="1">
                <a:off x="4863800" y="2422351"/>
                <a:ext cx="323071" cy="42144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b="1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r>
                  <a:rPr lang="en-US" sz="2200" b="1" dirty="0" smtClean="0">
                    <a:solidFill>
                      <a:schemeClr val="tx1"/>
                    </a:solidFill>
                  </a:rPr>
                  <a:t> </a:t>
                </a:r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02" name="TextBox 101"/>
            <p:cNvSpPr txBox="1"/>
            <p:nvPr/>
          </p:nvSpPr>
          <p:spPr>
            <a:xfrm>
              <a:off x="4059173" y="3810003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4385626" y="3808633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717195" y="3811845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040260" y="5189326"/>
            <a:ext cx="652358" cy="426757"/>
            <a:chOff x="5018855" y="5239264"/>
            <a:chExt cx="652358" cy="426757"/>
          </a:xfrm>
        </p:grpSpPr>
        <p:sp>
          <p:nvSpPr>
            <p:cNvPr id="111" name="Rounded Rectangle 110"/>
            <p:cNvSpPr/>
            <p:nvPr/>
          </p:nvSpPr>
          <p:spPr>
            <a:xfrm flipH="1">
              <a:off x="5018855" y="5244580"/>
              <a:ext cx="323071" cy="42144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tx1"/>
                  </a:solidFill>
                </a:rPr>
                <a:t>  </a:t>
              </a:r>
            </a:p>
            <a:p>
              <a:r>
                <a:rPr lang="en-US" sz="2200" b="1" dirty="0" smtClean="0">
                  <a:solidFill>
                    <a:schemeClr val="tx1"/>
                  </a:solidFill>
                </a:rPr>
                <a:t> </a:t>
              </a:r>
              <a:endParaRPr lang="en-US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112" name="Rounded Rectangle 111"/>
            <p:cNvSpPr/>
            <p:nvPr/>
          </p:nvSpPr>
          <p:spPr>
            <a:xfrm flipH="1">
              <a:off x="5348142" y="5239264"/>
              <a:ext cx="323071" cy="42144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tx1"/>
                  </a:solidFill>
                </a:rPr>
                <a:t>  </a:t>
              </a:r>
            </a:p>
            <a:p>
              <a:r>
                <a:rPr lang="en-US" sz="2200" b="1" dirty="0" smtClean="0">
                  <a:solidFill>
                    <a:schemeClr val="tx1"/>
                  </a:solidFill>
                </a:rPr>
                <a:t> </a:t>
              </a:r>
              <a:endParaRPr lang="en-US" sz="22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4862921" y="3428590"/>
            <a:ext cx="1576353" cy="578270"/>
            <a:chOff x="4862921" y="3428590"/>
            <a:chExt cx="1576353" cy="578270"/>
          </a:xfrm>
        </p:grpSpPr>
        <p:cxnSp>
          <p:nvCxnSpPr>
            <p:cNvPr id="114" name="Straight Arrow Connector 113"/>
            <p:cNvCxnSpPr/>
            <p:nvPr/>
          </p:nvCxnSpPr>
          <p:spPr>
            <a:xfrm flipH="1">
              <a:off x="4862921" y="3717725"/>
              <a:ext cx="445290" cy="205994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6" name="Rounded Rectangle 115"/>
            <p:cNvSpPr/>
            <p:nvPr/>
          </p:nvSpPr>
          <p:spPr>
            <a:xfrm>
              <a:off x="5313386" y="3428590"/>
              <a:ext cx="1125888" cy="57827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Assign PHY rate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36" name="Rectangle 135"/>
          <p:cNvSpPr/>
          <p:nvPr/>
        </p:nvSpPr>
        <p:spPr>
          <a:xfrm>
            <a:off x="1018613" y="3295646"/>
            <a:ext cx="647627" cy="33541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6" name="Group 35"/>
          <p:cNvGrpSpPr/>
          <p:nvPr/>
        </p:nvGrpSpPr>
        <p:grpSpPr>
          <a:xfrm>
            <a:off x="5057329" y="5201664"/>
            <a:ext cx="619473" cy="370702"/>
            <a:chOff x="5057329" y="5201664"/>
            <a:chExt cx="619473" cy="370702"/>
          </a:xfrm>
        </p:grpSpPr>
        <p:sp>
          <p:nvSpPr>
            <p:cNvPr id="147" name="TextBox 146"/>
            <p:cNvSpPr txBox="1"/>
            <p:nvPr/>
          </p:nvSpPr>
          <p:spPr>
            <a:xfrm>
              <a:off x="5057329" y="520303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6</a:t>
              </a:r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5375142" y="520166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6</a:t>
              </a:r>
              <a:endParaRPr lang="en-US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845039" y="2308075"/>
            <a:ext cx="1455471" cy="567813"/>
            <a:chOff x="2845039" y="2308075"/>
            <a:chExt cx="1455471" cy="567813"/>
          </a:xfrm>
        </p:grpSpPr>
        <p:sp>
          <p:nvSpPr>
            <p:cNvPr id="94" name="Rounded Rectangle 93"/>
            <p:cNvSpPr/>
            <p:nvPr/>
          </p:nvSpPr>
          <p:spPr>
            <a:xfrm>
              <a:off x="2845039" y="2545961"/>
              <a:ext cx="1455471" cy="329927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Packet Batch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93" name="Left Brace 92"/>
            <p:cNvSpPr/>
            <p:nvPr/>
          </p:nvSpPr>
          <p:spPr>
            <a:xfrm rot="5400000" flipH="1" flipV="1">
              <a:off x="3444919" y="1964526"/>
              <a:ext cx="220802" cy="907900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/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21247" y="5122664"/>
            <a:ext cx="3099509" cy="958289"/>
            <a:chOff x="4721247" y="5122664"/>
            <a:chExt cx="3099509" cy="958289"/>
          </a:xfrm>
        </p:grpSpPr>
        <p:cxnSp>
          <p:nvCxnSpPr>
            <p:cNvPr id="100" name="Elbow Connector 99"/>
            <p:cNvCxnSpPr/>
            <p:nvPr/>
          </p:nvCxnSpPr>
          <p:spPr>
            <a:xfrm flipV="1">
              <a:off x="4721247" y="5122664"/>
              <a:ext cx="3099509" cy="958289"/>
            </a:xfrm>
            <a:prstGeom prst="bentConnector2">
              <a:avLst/>
            </a:prstGeom>
            <a:ln w="28575" cmpd="sng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TextBox 108"/>
            <p:cNvSpPr txBox="1"/>
            <p:nvPr/>
          </p:nvSpPr>
          <p:spPr>
            <a:xfrm>
              <a:off x="5323521" y="5696990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Over the Air</a:t>
              </a:r>
              <a:endParaRPr lang="en-US" b="1" dirty="0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4523181" y="4138401"/>
            <a:ext cx="2622294" cy="1050925"/>
            <a:chOff x="4687286" y="4138401"/>
            <a:chExt cx="2622294" cy="1050925"/>
          </a:xfrm>
        </p:grpSpPr>
        <p:sp>
          <p:nvSpPr>
            <p:cNvPr id="126" name="Rounded Rectangle 125"/>
            <p:cNvSpPr/>
            <p:nvPr/>
          </p:nvSpPr>
          <p:spPr>
            <a:xfrm>
              <a:off x="4687286" y="4138401"/>
              <a:ext cx="2622294" cy="79827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k redundant packets to</a:t>
              </a:r>
            </a:p>
            <a:p>
              <a:pPr algn="ctr"/>
              <a:r>
                <a:rPr lang="en-US" dirty="0">
                  <a:solidFill>
                    <a:schemeClr val="tx1"/>
                  </a:solidFill>
                </a:rPr>
                <a:t>t</a:t>
              </a:r>
              <a:r>
                <a:rPr lang="en-US" dirty="0" smtClean="0">
                  <a:solidFill>
                    <a:schemeClr val="tx1"/>
                  </a:solidFill>
                </a:rPr>
                <a:t>olerate </a:t>
              </a:r>
              <a:r>
                <a:rPr lang="en-US" dirty="0" smtClean="0">
                  <a:solidFill>
                    <a:srgbClr val="FF0000"/>
                  </a:solidFill>
                </a:rPr>
                <a:t>&lt;= k</a:t>
              </a:r>
              <a:r>
                <a:rPr lang="en-US" dirty="0" smtClean="0">
                  <a:solidFill>
                    <a:schemeClr val="tx1"/>
                  </a:solidFill>
                </a:rPr>
                <a:t> lost packets</a:t>
              </a:r>
              <a:endParaRPr lang="en-US" dirty="0">
                <a:solidFill>
                  <a:schemeClr val="tx1"/>
                </a:solidFill>
              </a:endParaRPr>
            </a:p>
          </p:txBody>
        </p:sp>
        <p:cxnSp>
          <p:nvCxnSpPr>
            <p:cNvPr id="127" name="Straight Arrow Connector 126"/>
            <p:cNvCxnSpPr>
              <a:stCxn id="126" idx="2"/>
              <a:endCxn id="112" idx="0"/>
            </p:cNvCxnSpPr>
            <p:nvPr/>
          </p:nvCxnSpPr>
          <p:spPr>
            <a:xfrm flipH="1">
              <a:off x="5531082" y="4936672"/>
              <a:ext cx="467351" cy="252654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868608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67"/>
    </mc:Choice>
    <mc:Fallback xmlns="">
      <p:transition xmlns:p14="http://schemas.microsoft.com/office/powerpoint/2010/main" spd="slow" advTm="8706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E-6 1.76893E-6 C 0.04338 0.02223 0.08712 0.04515 0.10603 0.05487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93" y="27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603 0.05487 L 0.10621 0.25492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1.64853E-6 L 0.00069 0.2019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1" grpId="1" animBg="1"/>
      <p:bldP spid="13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ounded Rectangle 142"/>
          <p:cNvSpPr/>
          <p:nvPr/>
        </p:nvSpPr>
        <p:spPr>
          <a:xfrm>
            <a:off x="713845" y="1512395"/>
            <a:ext cx="4506452" cy="5021819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6" name="Rounded Rectangle 145"/>
          <p:cNvSpPr/>
          <p:nvPr/>
        </p:nvSpPr>
        <p:spPr>
          <a:xfrm>
            <a:off x="6759562" y="1504039"/>
            <a:ext cx="2105576" cy="5021819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4" y="-61853"/>
            <a:ext cx="8921888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Scouting based Communication Stack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023" y="2783029"/>
            <a:ext cx="1762264" cy="10680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122" y="4179512"/>
            <a:ext cx="1762378" cy="10681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795" y="4178698"/>
            <a:ext cx="1749934" cy="10605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8023" y="5552043"/>
            <a:ext cx="1749934" cy="10605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9485" y="4321508"/>
            <a:ext cx="1762542" cy="801156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3875762" y="2320737"/>
            <a:ext cx="0" cy="60667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70555" y="2807043"/>
            <a:ext cx="1771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Base Station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875762" y="3717725"/>
            <a:ext cx="0" cy="60667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875762" y="5104087"/>
            <a:ext cx="0" cy="60667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V="1">
            <a:off x="7820220" y="2312839"/>
            <a:ext cx="0" cy="2011556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1450682" y="1731702"/>
            <a:ext cx="17061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 dirty="0" smtClean="0">
                <a:solidFill>
                  <a:srgbClr val="000000"/>
                </a:solidFill>
              </a:rPr>
              <a:t>Packet Buffer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847600" y="2798687"/>
            <a:ext cx="92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Client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85499" y="3317050"/>
            <a:ext cx="523651" cy="2765275"/>
            <a:chOff x="2484577" y="3317050"/>
            <a:chExt cx="524573" cy="2765275"/>
          </a:xfrm>
        </p:grpSpPr>
        <p:cxnSp>
          <p:nvCxnSpPr>
            <p:cNvPr id="159" name="Straight Arrow Connector 158"/>
            <p:cNvCxnSpPr/>
            <p:nvPr/>
          </p:nvCxnSpPr>
          <p:spPr>
            <a:xfrm flipV="1">
              <a:off x="2484577" y="4708981"/>
              <a:ext cx="524573" cy="4380"/>
            </a:xfrm>
            <a:prstGeom prst="straightConnector1">
              <a:avLst/>
            </a:prstGeom>
            <a:ln w="28575" cmpd="sng">
              <a:solidFill>
                <a:srgbClr val="FF8000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Elbow Connector 161"/>
            <p:cNvCxnSpPr>
              <a:endCxn id="5" idx="1"/>
            </p:cNvCxnSpPr>
            <p:nvPr/>
          </p:nvCxnSpPr>
          <p:spPr>
            <a:xfrm rot="5400000" flipH="1" flipV="1">
              <a:off x="2120765" y="3841724"/>
              <a:ext cx="1391932" cy="342583"/>
            </a:xfrm>
            <a:prstGeom prst="bentConnector2">
              <a:avLst/>
            </a:prstGeom>
            <a:ln w="28575" cmpd="sng">
              <a:solidFill>
                <a:srgbClr val="FF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Elbow Connector 166"/>
            <p:cNvCxnSpPr>
              <a:endCxn id="14" idx="1"/>
            </p:cNvCxnSpPr>
            <p:nvPr/>
          </p:nvCxnSpPr>
          <p:spPr>
            <a:xfrm rot="16200000" flipH="1">
              <a:off x="2130059" y="5224361"/>
              <a:ext cx="1373345" cy="342584"/>
            </a:xfrm>
            <a:prstGeom prst="bentConnector2">
              <a:avLst/>
            </a:prstGeom>
            <a:ln w="28575" cmpd="sng">
              <a:solidFill>
                <a:srgbClr val="FF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721247" y="5105400"/>
            <a:ext cx="2974953" cy="854268"/>
            <a:chOff x="4721247" y="5105400"/>
            <a:chExt cx="2974953" cy="854268"/>
          </a:xfrm>
        </p:grpSpPr>
        <p:cxnSp>
          <p:nvCxnSpPr>
            <p:cNvPr id="104" name="Elbow Connector 103"/>
            <p:cNvCxnSpPr/>
            <p:nvPr/>
          </p:nvCxnSpPr>
          <p:spPr>
            <a:xfrm flipV="1">
              <a:off x="4721247" y="5105400"/>
              <a:ext cx="2974953" cy="854268"/>
            </a:xfrm>
            <a:prstGeom prst="bentConnector3">
              <a:avLst>
                <a:gd name="adj1" fmla="val 99940"/>
              </a:avLst>
            </a:prstGeom>
            <a:ln w="28575" cmpd="sng">
              <a:solidFill>
                <a:srgbClr val="FF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145102" y="5589278"/>
              <a:ext cx="1710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TV Whitespaces</a:t>
              </a:r>
              <a:endParaRPr lang="en-US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35238" y="5104088"/>
            <a:ext cx="3239707" cy="1465230"/>
            <a:chOff x="4735238" y="5104088"/>
            <a:chExt cx="3239707" cy="1465230"/>
          </a:xfrm>
        </p:grpSpPr>
        <p:cxnSp>
          <p:nvCxnSpPr>
            <p:cNvPr id="83" name="Elbow Connector 82"/>
            <p:cNvCxnSpPr/>
            <p:nvPr/>
          </p:nvCxnSpPr>
          <p:spPr>
            <a:xfrm flipV="1">
              <a:off x="4735238" y="5104088"/>
              <a:ext cx="3239707" cy="1095898"/>
            </a:xfrm>
            <a:prstGeom prst="bentConnector3">
              <a:avLst>
                <a:gd name="adj1" fmla="val 100213"/>
              </a:avLst>
            </a:prstGeom>
            <a:ln w="28575" cmpd="sng">
              <a:solidFill>
                <a:srgbClr val="008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521095" y="6199986"/>
              <a:ext cx="913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Cellular</a:t>
              </a:r>
              <a:endParaRPr lang="en-US" b="1" dirty="0"/>
            </a:p>
          </p:txBody>
        </p:sp>
      </p:grpSp>
      <p:graphicFrame>
        <p:nvGraphicFramePr>
          <p:cNvPr id="43" name="Table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196072"/>
              </p:ext>
            </p:extLst>
          </p:nvPr>
        </p:nvGraphicFramePr>
        <p:xfrm>
          <a:off x="27323" y="2483834"/>
          <a:ext cx="2934415" cy="1550984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977884"/>
                <a:gridCol w="667159"/>
                <a:gridCol w="1289372"/>
              </a:tblGrid>
              <a:tr h="399110">
                <a:tc>
                  <a:txBody>
                    <a:bodyPr/>
                    <a:lstStyle/>
                    <a:p>
                      <a:pPr algn="ctr"/>
                      <a:r>
                        <a:rPr lang="en-US" sz="1800" b="0" baseline="0" dirty="0" smtClean="0"/>
                        <a:t>Rate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Loss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Throughput</a:t>
                      </a:r>
                      <a:endParaRPr lang="en-US" sz="1800" b="0" dirty="0"/>
                    </a:p>
                  </a:txBody>
                  <a:tcPr/>
                </a:tc>
              </a:tr>
              <a:tr h="383958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1Mbps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0.1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0.9Mbps</a:t>
                      </a:r>
                      <a:endParaRPr lang="en-US" sz="1800" b="0" dirty="0"/>
                    </a:p>
                  </a:txBody>
                  <a:tcPr/>
                </a:tc>
              </a:tr>
              <a:tr h="383958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6Mbps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0.4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 smtClean="0"/>
                        <a:t>3.6Mbps</a:t>
                      </a:r>
                    </a:p>
                  </a:txBody>
                  <a:tcPr/>
                </a:tc>
              </a:tr>
              <a:tr h="383958"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9Mbps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0.8</a:t>
                      </a:r>
                      <a:endParaRPr lang="en-US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0" dirty="0" smtClean="0"/>
                        <a:t>1.8Mbps</a:t>
                      </a:r>
                      <a:endParaRPr lang="en-US" sz="1800" b="0" dirty="0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44" name="Group 43"/>
          <p:cNvGrpSpPr/>
          <p:nvPr/>
        </p:nvGrpSpPr>
        <p:grpSpPr>
          <a:xfrm>
            <a:off x="3099169" y="1621220"/>
            <a:ext cx="1529169" cy="699517"/>
            <a:chOff x="3099169" y="1621220"/>
            <a:chExt cx="1529169" cy="699517"/>
          </a:xfrm>
        </p:grpSpPr>
        <p:sp>
          <p:nvSpPr>
            <p:cNvPr id="49" name="Rectangle 48"/>
            <p:cNvSpPr/>
            <p:nvPr/>
          </p:nvSpPr>
          <p:spPr>
            <a:xfrm>
              <a:off x="3099169" y="1624107"/>
              <a:ext cx="305048" cy="6966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404217" y="1624107"/>
              <a:ext cx="305048" cy="6966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710993" y="1621220"/>
              <a:ext cx="305048" cy="6966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18242" y="1621220"/>
              <a:ext cx="305048" cy="6966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23290" y="1621220"/>
              <a:ext cx="305048" cy="6966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050344" y="1613322"/>
            <a:ext cx="1529169" cy="699517"/>
            <a:chOff x="3099169" y="1621220"/>
            <a:chExt cx="1529169" cy="699517"/>
          </a:xfrm>
        </p:grpSpPr>
        <p:sp>
          <p:nvSpPr>
            <p:cNvPr id="64" name="Rectangle 63"/>
            <p:cNvSpPr/>
            <p:nvPr/>
          </p:nvSpPr>
          <p:spPr>
            <a:xfrm>
              <a:off x="3099169" y="1624107"/>
              <a:ext cx="305048" cy="696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404217" y="1624107"/>
              <a:ext cx="305048" cy="696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710993" y="1621220"/>
              <a:ext cx="305048" cy="696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018242" y="1621220"/>
              <a:ext cx="305048" cy="696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323290" y="1621220"/>
              <a:ext cx="305048" cy="696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01370" y="1617569"/>
            <a:ext cx="916872" cy="699517"/>
            <a:chOff x="5517228" y="2620419"/>
            <a:chExt cx="916872" cy="699517"/>
          </a:xfrm>
        </p:grpSpPr>
        <p:sp>
          <p:nvSpPr>
            <p:cNvPr id="73" name="Rectangle 72"/>
            <p:cNvSpPr/>
            <p:nvPr/>
          </p:nvSpPr>
          <p:spPr>
            <a:xfrm>
              <a:off x="5517228" y="2623306"/>
              <a:ext cx="305048" cy="6966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  <a:p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822276" y="2623306"/>
              <a:ext cx="305048" cy="6966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129052" y="2620419"/>
              <a:ext cx="305048" cy="6966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99169" y="1767284"/>
            <a:ext cx="1529169" cy="374624"/>
            <a:chOff x="3099169" y="1767284"/>
            <a:chExt cx="1529169" cy="374624"/>
          </a:xfrm>
        </p:grpSpPr>
        <p:sp>
          <p:nvSpPr>
            <p:cNvPr id="8" name="TextBox 7"/>
            <p:cNvSpPr txBox="1"/>
            <p:nvPr/>
          </p:nvSpPr>
          <p:spPr>
            <a:xfrm>
              <a:off x="3099169" y="177257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404217" y="177120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714381" y="176728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021630" y="176728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326678" y="176728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</p:grpSp>
      <p:sp>
        <p:nvSpPr>
          <p:cNvPr id="136" name="Rectangle 135"/>
          <p:cNvSpPr/>
          <p:nvPr/>
        </p:nvSpPr>
        <p:spPr>
          <a:xfrm>
            <a:off x="1018613" y="3295646"/>
            <a:ext cx="647627" cy="335411"/>
          </a:xfrm>
          <a:prstGeom prst="rect">
            <a:avLst/>
          </a:prstGeom>
          <a:noFill/>
          <a:ln w="28575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4059173" y="5189326"/>
            <a:ext cx="1633445" cy="427799"/>
            <a:chOff x="4059173" y="5189326"/>
            <a:chExt cx="1633445" cy="427799"/>
          </a:xfrm>
        </p:grpSpPr>
        <p:grpSp>
          <p:nvGrpSpPr>
            <p:cNvPr id="21" name="Group 20"/>
            <p:cNvGrpSpPr/>
            <p:nvPr/>
          </p:nvGrpSpPr>
          <p:grpSpPr>
            <a:xfrm>
              <a:off x="4059173" y="5192644"/>
              <a:ext cx="983819" cy="424481"/>
              <a:chOff x="4041130" y="3801801"/>
              <a:chExt cx="983819" cy="424481"/>
            </a:xfrm>
          </p:grpSpPr>
          <p:grpSp>
            <p:nvGrpSpPr>
              <p:cNvPr id="101" name="Group 100"/>
              <p:cNvGrpSpPr/>
              <p:nvPr/>
            </p:nvGrpSpPr>
            <p:grpSpPr>
              <a:xfrm>
                <a:off x="4041130" y="3801801"/>
                <a:ext cx="983819" cy="424481"/>
                <a:chOff x="4203052" y="2419311"/>
                <a:chExt cx="983819" cy="424481"/>
              </a:xfrm>
            </p:grpSpPr>
            <p:sp>
              <p:nvSpPr>
                <p:cNvPr id="106" name="Rounded Rectangle 105"/>
                <p:cNvSpPr/>
                <p:nvPr/>
              </p:nvSpPr>
              <p:spPr>
                <a:xfrm flipH="1">
                  <a:off x="4203052" y="2419311"/>
                  <a:ext cx="323071" cy="421441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200" b="1" dirty="0" smtClean="0">
                      <a:solidFill>
                        <a:schemeClr val="tx1"/>
                      </a:solidFill>
                    </a:rPr>
                    <a:t>  </a:t>
                  </a:r>
                </a:p>
                <a:p>
                  <a:r>
                    <a:rPr lang="en-US" sz="2200" b="1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2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Rounded Rectangle 106"/>
                <p:cNvSpPr/>
                <p:nvPr/>
              </p:nvSpPr>
              <p:spPr>
                <a:xfrm flipH="1">
                  <a:off x="4534513" y="2419311"/>
                  <a:ext cx="323071" cy="421441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200" b="1" dirty="0" smtClean="0">
                      <a:solidFill>
                        <a:schemeClr val="tx1"/>
                      </a:solidFill>
                    </a:rPr>
                    <a:t>  </a:t>
                  </a:r>
                </a:p>
                <a:p>
                  <a:r>
                    <a:rPr lang="en-US" sz="2200" b="1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2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" name="Rounded Rectangle 107"/>
                <p:cNvSpPr/>
                <p:nvPr/>
              </p:nvSpPr>
              <p:spPr>
                <a:xfrm flipH="1">
                  <a:off x="4863800" y="2422351"/>
                  <a:ext cx="323071" cy="421441"/>
                </a:xfrm>
                <a:prstGeom prst="roundRect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en-US" sz="2200" b="1" dirty="0" smtClean="0">
                      <a:solidFill>
                        <a:schemeClr val="tx1"/>
                      </a:solidFill>
                    </a:rPr>
                    <a:t>  </a:t>
                  </a:r>
                </a:p>
                <a:p>
                  <a:r>
                    <a:rPr lang="en-US" sz="2200" b="1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2200" b="1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02" name="TextBox 101"/>
              <p:cNvSpPr txBox="1"/>
              <p:nvPr/>
            </p:nvSpPr>
            <p:spPr>
              <a:xfrm>
                <a:off x="4059173" y="3810003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4385626" y="3808633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6</a:t>
                </a:r>
                <a:endParaRPr lang="en-US" dirty="0"/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4717195" y="3811845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6</a:t>
                </a:r>
              </a:p>
            </p:txBody>
          </p:sp>
        </p:grpSp>
        <p:grpSp>
          <p:nvGrpSpPr>
            <p:cNvPr id="38" name="Group 37"/>
            <p:cNvGrpSpPr/>
            <p:nvPr/>
          </p:nvGrpSpPr>
          <p:grpSpPr>
            <a:xfrm>
              <a:off x="5040260" y="5189326"/>
              <a:ext cx="652358" cy="426757"/>
              <a:chOff x="5040260" y="5189326"/>
              <a:chExt cx="652358" cy="426757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5040260" y="5189326"/>
                <a:ext cx="652358" cy="426757"/>
                <a:chOff x="5018855" y="5239264"/>
                <a:chExt cx="652358" cy="426757"/>
              </a:xfrm>
            </p:grpSpPr>
            <p:sp>
              <p:nvSpPr>
                <p:cNvPr id="111" name="Rounded Rectangle 110"/>
                <p:cNvSpPr/>
                <p:nvPr/>
              </p:nvSpPr>
              <p:spPr>
                <a:xfrm flipH="1">
                  <a:off x="5018855" y="5244580"/>
                  <a:ext cx="323071" cy="421441"/>
                </a:xfrm>
                <a:prstGeom prst="round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2200" b="1" dirty="0" smtClean="0">
                      <a:solidFill>
                        <a:schemeClr val="tx1"/>
                      </a:solidFill>
                    </a:rPr>
                    <a:t>  </a:t>
                  </a:r>
                </a:p>
                <a:p>
                  <a:r>
                    <a:rPr lang="en-US" sz="2200" b="1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22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2" name="Rounded Rectangle 111"/>
                <p:cNvSpPr/>
                <p:nvPr/>
              </p:nvSpPr>
              <p:spPr>
                <a:xfrm flipH="1">
                  <a:off x="5348142" y="5239264"/>
                  <a:ext cx="323071" cy="421441"/>
                </a:xfrm>
                <a:prstGeom prst="roundRect">
                  <a:avLst/>
                </a:prstGeom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r>
                    <a:rPr lang="en-US" sz="2200" b="1" dirty="0" smtClean="0">
                      <a:solidFill>
                        <a:schemeClr val="tx1"/>
                      </a:solidFill>
                    </a:rPr>
                    <a:t>  </a:t>
                  </a:r>
                </a:p>
                <a:p>
                  <a:r>
                    <a:rPr lang="en-US" sz="2200" b="1" dirty="0" smtClean="0">
                      <a:solidFill>
                        <a:schemeClr val="tx1"/>
                      </a:solidFill>
                    </a:rPr>
                    <a:t> </a:t>
                  </a:r>
                  <a:endParaRPr lang="en-US" sz="2200" b="1" dirty="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6" name="Group 35"/>
              <p:cNvGrpSpPr/>
              <p:nvPr/>
            </p:nvGrpSpPr>
            <p:grpSpPr>
              <a:xfrm>
                <a:off x="5057329" y="5201664"/>
                <a:ext cx="619473" cy="339883"/>
                <a:chOff x="5057329" y="5201664"/>
                <a:chExt cx="619473" cy="370702"/>
              </a:xfrm>
            </p:grpSpPr>
            <p:sp>
              <p:nvSpPr>
                <p:cNvPr id="147" name="TextBox 146"/>
                <p:cNvSpPr txBox="1"/>
                <p:nvPr/>
              </p:nvSpPr>
              <p:spPr>
                <a:xfrm>
                  <a:off x="5057329" y="5203034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6</a:t>
                  </a:r>
                </a:p>
              </p:txBody>
            </p:sp>
            <p:sp>
              <p:nvSpPr>
                <p:cNvPr id="149" name="TextBox 148"/>
                <p:cNvSpPr txBox="1"/>
                <p:nvPr/>
              </p:nvSpPr>
              <p:spPr>
                <a:xfrm>
                  <a:off x="5375142" y="5201664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6</a:t>
                  </a:r>
                  <a:endParaRPr lang="en-US" dirty="0"/>
                </a:p>
              </p:txBody>
            </p:sp>
          </p:grpSp>
        </p:grp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45246" y="5541547"/>
            <a:ext cx="1800487" cy="1091204"/>
          </a:xfrm>
          <a:prstGeom prst="rect">
            <a:avLst/>
          </a:prstGeom>
        </p:spPr>
      </p:pic>
      <p:grpSp>
        <p:nvGrpSpPr>
          <p:cNvPr id="109" name="Group 108"/>
          <p:cNvGrpSpPr/>
          <p:nvPr/>
        </p:nvGrpSpPr>
        <p:grpSpPr>
          <a:xfrm>
            <a:off x="4721247" y="5122664"/>
            <a:ext cx="3099509" cy="958289"/>
            <a:chOff x="4721247" y="5122664"/>
            <a:chExt cx="3099509" cy="958289"/>
          </a:xfrm>
        </p:grpSpPr>
        <p:cxnSp>
          <p:nvCxnSpPr>
            <p:cNvPr id="110" name="Elbow Connector 109"/>
            <p:cNvCxnSpPr/>
            <p:nvPr/>
          </p:nvCxnSpPr>
          <p:spPr>
            <a:xfrm flipV="1">
              <a:off x="4721247" y="5122664"/>
              <a:ext cx="3099509" cy="958289"/>
            </a:xfrm>
            <a:prstGeom prst="bentConnector2">
              <a:avLst/>
            </a:prstGeom>
            <a:ln w="28575" cmpd="sng">
              <a:solidFill>
                <a:schemeClr val="tx1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3" name="TextBox 112"/>
            <p:cNvSpPr txBox="1"/>
            <p:nvPr/>
          </p:nvSpPr>
          <p:spPr>
            <a:xfrm>
              <a:off x="5323521" y="5696990"/>
              <a:ext cx="13516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Over the Air</a:t>
              </a:r>
              <a:endParaRPr lang="en-US" b="1" dirty="0"/>
            </a:p>
          </p:txBody>
        </p:sp>
      </p:grpSp>
      <p:sp>
        <p:nvSpPr>
          <p:cNvPr id="115" name="Rounded Rectangle 114"/>
          <p:cNvSpPr/>
          <p:nvPr/>
        </p:nvSpPr>
        <p:spPr>
          <a:xfrm>
            <a:off x="6496925" y="6233863"/>
            <a:ext cx="1542626" cy="43276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If Loss &gt;= 0.75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5804733" y="5781922"/>
            <a:ext cx="314095" cy="313508"/>
            <a:chOff x="5542263" y="2678800"/>
            <a:chExt cx="240223" cy="239774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5542263" y="2678800"/>
              <a:ext cx="240223" cy="239774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 flipH="1">
              <a:off x="5542263" y="2678800"/>
              <a:ext cx="240223" cy="239774"/>
            </a:xfrm>
            <a:prstGeom prst="line">
              <a:avLst/>
            </a:prstGeom>
            <a:ln w="762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68742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67"/>
    </mc:Choice>
    <mc:Fallback xmlns="">
      <p:transition xmlns:p14="http://schemas.microsoft.com/office/powerpoint/2010/main" spd="slow" advTm="8706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0.00046 L 0.22261 -0.0004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3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ounded Rectangle 142"/>
          <p:cNvSpPr/>
          <p:nvPr/>
        </p:nvSpPr>
        <p:spPr>
          <a:xfrm>
            <a:off x="713845" y="1512395"/>
            <a:ext cx="4506452" cy="5021819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6" name="Rounded Rectangle 145"/>
          <p:cNvSpPr/>
          <p:nvPr/>
        </p:nvSpPr>
        <p:spPr>
          <a:xfrm>
            <a:off x="6759562" y="1504039"/>
            <a:ext cx="2105576" cy="5021819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4" y="-61853"/>
            <a:ext cx="8921888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Successful Error Correction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023" y="2783029"/>
            <a:ext cx="1762264" cy="10680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122" y="4179512"/>
            <a:ext cx="1762378" cy="10681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795" y="4178698"/>
            <a:ext cx="1749934" cy="10605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8023" y="5552043"/>
            <a:ext cx="1749934" cy="10605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9485" y="4321508"/>
            <a:ext cx="1762542" cy="801156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3875762" y="2320737"/>
            <a:ext cx="0" cy="60667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70555" y="2807043"/>
            <a:ext cx="1771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Base Station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875762" y="3717725"/>
            <a:ext cx="0" cy="60667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875762" y="5104087"/>
            <a:ext cx="0" cy="60667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V="1">
            <a:off x="7820220" y="2312839"/>
            <a:ext cx="0" cy="2011556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1450682" y="1731702"/>
            <a:ext cx="17061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 dirty="0" smtClean="0">
                <a:solidFill>
                  <a:srgbClr val="000000"/>
                </a:solidFill>
              </a:rPr>
              <a:t>Packet Buffer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847600" y="2798687"/>
            <a:ext cx="92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Client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85499" y="3317050"/>
            <a:ext cx="523651" cy="2765275"/>
            <a:chOff x="2484577" y="3317050"/>
            <a:chExt cx="524573" cy="2765275"/>
          </a:xfrm>
        </p:grpSpPr>
        <p:cxnSp>
          <p:nvCxnSpPr>
            <p:cNvPr id="159" name="Straight Arrow Connector 158"/>
            <p:cNvCxnSpPr/>
            <p:nvPr/>
          </p:nvCxnSpPr>
          <p:spPr>
            <a:xfrm flipV="1">
              <a:off x="2484577" y="4708981"/>
              <a:ext cx="524573" cy="4380"/>
            </a:xfrm>
            <a:prstGeom prst="straightConnector1">
              <a:avLst/>
            </a:prstGeom>
            <a:ln w="28575" cmpd="sng">
              <a:solidFill>
                <a:srgbClr val="FF8000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Elbow Connector 161"/>
            <p:cNvCxnSpPr>
              <a:endCxn id="5" idx="1"/>
            </p:cNvCxnSpPr>
            <p:nvPr/>
          </p:nvCxnSpPr>
          <p:spPr>
            <a:xfrm rot="5400000" flipH="1" flipV="1">
              <a:off x="2120765" y="3841724"/>
              <a:ext cx="1391932" cy="342583"/>
            </a:xfrm>
            <a:prstGeom prst="bentConnector2">
              <a:avLst/>
            </a:prstGeom>
            <a:ln w="28575" cmpd="sng">
              <a:solidFill>
                <a:srgbClr val="FF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Elbow Connector 166"/>
            <p:cNvCxnSpPr>
              <a:endCxn id="14" idx="1"/>
            </p:cNvCxnSpPr>
            <p:nvPr/>
          </p:nvCxnSpPr>
          <p:spPr>
            <a:xfrm rot="16200000" flipH="1">
              <a:off x="2130059" y="5224361"/>
              <a:ext cx="1373345" cy="342584"/>
            </a:xfrm>
            <a:prstGeom prst="bentConnector2">
              <a:avLst/>
            </a:prstGeom>
            <a:ln w="28575" cmpd="sng">
              <a:solidFill>
                <a:srgbClr val="FF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721247" y="5105400"/>
            <a:ext cx="2974953" cy="854268"/>
            <a:chOff x="4721247" y="5105400"/>
            <a:chExt cx="2974953" cy="854268"/>
          </a:xfrm>
        </p:grpSpPr>
        <p:cxnSp>
          <p:nvCxnSpPr>
            <p:cNvPr id="104" name="Elbow Connector 103"/>
            <p:cNvCxnSpPr/>
            <p:nvPr/>
          </p:nvCxnSpPr>
          <p:spPr>
            <a:xfrm flipV="1">
              <a:off x="4721247" y="5105400"/>
              <a:ext cx="2974953" cy="854268"/>
            </a:xfrm>
            <a:prstGeom prst="bentConnector3">
              <a:avLst>
                <a:gd name="adj1" fmla="val 99940"/>
              </a:avLst>
            </a:prstGeom>
            <a:ln w="28575" cmpd="sng">
              <a:solidFill>
                <a:srgbClr val="FF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145102" y="5589278"/>
              <a:ext cx="1710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TV Whitespaces</a:t>
              </a:r>
              <a:endParaRPr lang="en-US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35238" y="5104088"/>
            <a:ext cx="3239707" cy="1465230"/>
            <a:chOff x="4735238" y="5104088"/>
            <a:chExt cx="3239707" cy="1465230"/>
          </a:xfrm>
        </p:grpSpPr>
        <p:cxnSp>
          <p:nvCxnSpPr>
            <p:cNvPr id="83" name="Elbow Connector 82"/>
            <p:cNvCxnSpPr/>
            <p:nvPr/>
          </p:nvCxnSpPr>
          <p:spPr>
            <a:xfrm flipV="1">
              <a:off x="4735238" y="5104088"/>
              <a:ext cx="3239707" cy="1095898"/>
            </a:xfrm>
            <a:prstGeom prst="bentConnector3">
              <a:avLst>
                <a:gd name="adj1" fmla="val 100213"/>
              </a:avLst>
            </a:prstGeom>
            <a:ln w="28575" cmpd="sng">
              <a:solidFill>
                <a:srgbClr val="008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521095" y="6199986"/>
              <a:ext cx="913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Cellular</a:t>
              </a:r>
              <a:endParaRPr lang="en-US" b="1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099169" y="1621220"/>
            <a:ext cx="1529169" cy="699517"/>
            <a:chOff x="3099169" y="1621220"/>
            <a:chExt cx="1529169" cy="699517"/>
          </a:xfrm>
        </p:grpSpPr>
        <p:sp>
          <p:nvSpPr>
            <p:cNvPr id="49" name="Rectangle 48"/>
            <p:cNvSpPr/>
            <p:nvPr/>
          </p:nvSpPr>
          <p:spPr>
            <a:xfrm>
              <a:off x="3099169" y="1624107"/>
              <a:ext cx="305048" cy="6966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404217" y="1624107"/>
              <a:ext cx="305048" cy="6966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710993" y="1621220"/>
              <a:ext cx="305048" cy="6966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18242" y="1621220"/>
              <a:ext cx="305048" cy="6966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23290" y="1621220"/>
              <a:ext cx="305048" cy="6966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050344" y="1613322"/>
            <a:ext cx="1529169" cy="699517"/>
            <a:chOff x="3099169" y="1621220"/>
            <a:chExt cx="1529169" cy="699517"/>
          </a:xfrm>
        </p:grpSpPr>
        <p:sp>
          <p:nvSpPr>
            <p:cNvPr id="64" name="Rectangle 63"/>
            <p:cNvSpPr/>
            <p:nvPr/>
          </p:nvSpPr>
          <p:spPr>
            <a:xfrm>
              <a:off x="3099169" y="1624107"/>
              <a:ext cx="305048" cy="696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404217" y="1624107"/>
              <a:ext cx="305048" cy="696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710993" y="1621220"/>
              <a:ext cx="305048" cy="696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018242" y="1621220"/>
              <a:ext cx="305048" cy="696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323290" y="1621220"/>
              <a:ext cx="305048" cy="696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01370" y="1617569"/>
            <a:ext cx="916872" cy="699517"/>
            <a:chOff x="5517228" y="2620419"/>
            <a:chExt cx="916872" cy="699517"/>
          </a:xfrm>
        </p:grpSpPr>
        <p:sp>
          <p:nvSpPr>
            <p:cNvPr id="73" name="Rectangle 72"/>
            <p:cNvSpPr/>
            <p:nvPr/>
          </p:nvSpPr>
          <p:spPr>
            <a:xfrm>
              <a:off x="5517228" y="2623306"/>
              <a:ext cx="305048" cy="6966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  <a:p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822276" y="2623306"/>
              <a:ext cx="305048" cy="6966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129052" y="2620419"/>
              <a:ext cx="305048" cy="6966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99169" y="1767284"/>
            <a:ext cx="1529169" cy="374624"/>
            <a:chOff x="3099169" y="1767284"/>
            <a:chExt cx="1529169" cy="374624"/>
          </a:xfrm>
        </p:grpSpPr>
        <p:sp>
          <p:nvSpPr>
            <p:cNvPr id="8" name="TextBox 7"/>
            <p:cNvSpPr txBox="1"/>
            <p:nvPr/>
          </p:nvSpPr>
          <p:spPr>
            <a:xfrm>
              <a:off x="3099169" y="177257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404217" y="177120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714381" y="176728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021630" y="176728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326678" y="176728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9485" y="4317100"/>
            <a:ext cx="1762542" cy="801155"/>
          </a:xfrm>
          <a:prstGeom prst="rect">
            <a:avLst/>
          </a:prstGeom>
        </p:spPr>
      </p:pic>
      <p:sp>
        <p:nvSpPr>
          <p:cNvPr id="92" name="Rounded Rectangle 91"/>
          <p:cNvSpPr/>
          <p:nvPr/>
        </p:nvSpPr>
        <p:spPr>
          <a:xfrm>
            <a:off x="5220296" y="4567965"/>
            <a:ext cx="1539265" cy="5627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Loss &lt;= k Packets</a:t>
            </a:r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6586649" y="5226579"/>
            <a:ext cx="972050" cy="421755"/>
            <a:chOff x="5369547" y="4496739"/>
            <a:chExt cx="972050" cy="421755"/>
          </a:xfrm>
        </p:grpSpPr>
        <p:grpSp>
          <p:nvGrpSpPr>
            <p:cNvPr id="120" name="Group 119"/>
            <p:cNvGrpSpPr/>
            <p:nvPr/>
          </p:nvGrpSpPr>
          <p:grpSpPr>
            <a:xfrm>
              <a:off x="5369547" y="4496739"/>
              <a:ext cx="654532" cy="421441"/>
              <a:chOff x="4203052" y="2419311"/>
              <a:chExt cx="654532" cy="421441"/>
            </a:xfrm>
          </p:grpSpPr>
          <p:sp>
            <p:nvSpPr>
              <p:cNvPr id="124" name="Rounded Rectangle 123"/>
              <p:cNvSpPr/>
              <p:nvPr/>
            </p:nvSpPr>
            <p:spPr>
              <a:xfrm flipH="1">
                <a:off x="4203052" y="2419311"/>
                <a:ext cx="323071" cy="42144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b="1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r>
                  <a:rPr lang="en-US" sz="2200" b="1" dirty="0" smtClean="0">
                    <a:solidFill>
                      <a:schemeClr val="tx1"/>
                    </a:solidFill>
                  </a:rPr>
                  <a:t> </a:t>
                </a:r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Rounded Rectangle 127"/>
              <p:cNvSpPr/>
              <p:nvPr/>
            </p:nvSpPr>
            <p:spPr>
              <a:xfrm flipH="1">
                <a:off x="4534513" y="2419311"/>
                <a:ext cx="323071" cy="42144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b="1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r>
                  <a:rPr lang="en-US" sz="2200" b="1" dirty="0" smtClean="0">
                    <a:solidFill>
                      <a:schemeClr val="tx1"/>
                    </a:solidFill>
                  </a:rPr>
                  <a:t> </a:t>
                </a:r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1" name="TextBox 120"/>
            <p:cNvSpPr txBox="1"/>
            <p:nvPr/>
          </p:nvSpPr>
          <p:spPr>
            <a:xfrm>
              <a:off x="5387590" y="4504941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714043" y="4503571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6018526" y="4497053"/>
              <a:ext cx="323071" cy="421441"/>
              <a:chOff x="5692618" y="5188936"/>
              <a:chExt cx="323071" cy="421441"/>
            </a:xfrm>
          </p:grpSpPr>
          <p:sp>
            <p:nvSpPr>
              <p:cNvPr id="135" name="Rounded Rectangle 134"/>
              <p:cNvSpPr/>
              <p:nvPr/>
            </p:nvSpPr>
            <p:spPr>
              <a:xfrm flipH="1">
                <a:off x="5692618" y="5188936"/>
                <a:ext cx="323071" cy="421441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200" b="1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r>
                  <a:rPr lang="en-US" sz="2200" b="1" dirty="0" smtClean="0">
                    <a:solidFill>
                      <a:schemeClr val="tx1"/>
                    </a:solidFill>
                  </a:rPr>
                  <a:t> </a:t>
                </a:r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5721677" y="5196188"/>
                <a:ext cx="184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7050344" y="1618730"/>
            <a:ext cx="917302" cy="698356"/>
            <a:chOff x="7050344" y="1618730"/>
            <a:chExt cx="917302" cy="698356"/>
          </a:xfrm>
        </p:grpSpPr>
        <p:grpSp>
          <p:nvGrpSpPr>
            <p:cNvPr id="3" name="Group 2"/>
            <p:cNvGrpSpPr/>
            <p:nvPr/>
          </p:nvGrpSpPr>
          <p:grpSpPr>
            <a:xfrm>
              <a:off x="7050344" y="1618730"/>
              <a:ext cx="915101" cy="698356"/>
              <a:chOff x="7050344" y="1618730"/>
              <a:chExt cx="915101" cy="698356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7050344" y="1620456"/>
                <a:ext cx="305048" cy="69663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7355392" y="1620456"/>
                <a:ext cx="305048" cy="69663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7660397" y="1618730"/>
                <a:ext cx="305048" cy="69663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30" name="Group 129"/>
            <p:cNvGrpSpPr/>
            <p:nvPr/>
          </p:nvGrpSpPr>
          <p:grpSpPr>
            <a:xfrm>
              <a:off x="7050774" y="1761992"/>
              <a:ext cx="916872" cy="374624"/>
              <a:chOff x="3099169" y="1767284"/>
              <a:chExt cx="916872" cy="374624"/>
            </a:xfrm>
          </p:grpSpPr>
          <p:sp>
            <p:nvSpPr>
              <p:cNvPr id="131" name="TextBox 130"/>
              <p:cNvSpPr txBox="1"/>
              <p:nvPr/>
            </p:nvSpPr>
            <p:spPr>
              <a:xfrm>
                <a:off x="3099169" y="1772576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1</a:t>
                </a:r>
                <a:endParaRPr lang="en-US" dirty="0"/>
              </a:p>
            </p:txBody>
          </p:sp>
          <p:sp>
            <p:nvSpPr>
              <p:cNvPr id="132" name="TextBox 131"/>
              <p:cNvSpPr txBox="1"/>
              <p:nvPr/>
            </p:nvSpPr>
            <p:spPr>
              <a:xfrm>
                <a:off x="3404217" y="1771206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2</a:t>
                </a: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3714381" y="176728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3</a:t>
                </a:r>
                <a:endParaRPr lang="en-US" dirty="0"/>
              </a:p>
            </p:txBody>
          </p:sp>
        </p:grpSp>
      </p:grpSp>
      <p:grpSp>
        <p:nvGrpSpPr>
          <p:cNvPr id="93" name="Group 92"/>
          <p:cNvGrpSpPr/>
          <p:nvPr/>
        </p:nvGrpSpPr>
        <p:grpSpPr>
          <a:xfrm>
            <a:off x="6587334" y="3789435"/>
            <a:ext cx="983819" cy="422721"/>
            <a:chOff x="4203052" y="2418031"/>
            <a:chExt cx="983819" cy="422721"/>
          </a:xfrm>
        </p:grpSpPr>
        <p:grpSp>
          <p:nvGrpSpPr>
            <p:cNvPr id="94" name="Group 93"/>
            <p:cNvGrpSpPr/>
            <p:nvPr/>
          </p:nvGrpSpPr>
          <p:grpSpPr>
            <a:xfrm>
              <a:off x="4203052" y="2418031"/>
              <a:ext cx="983819" cy="422721"/>
              <a:chOff x="4203052" y="2418031"/>
              <a:chExt cx="983819" cy="422721"/>
            </a:xfrm>
          </p:grpSpPr>
          <p:sp>
            <p:nvSpPr>
              <p:cNvPr id="98" name="Rounded Rectangle 97"/>
              <p:cNvSpPr/>
              <p:nvPr/>
            </p:nvSpPr>
            <p:spPr>
              <a:xfrm flipH="1">
                <a:off x="4203052" y="2419311"/>
                <a:ext cx="323071" cy="42144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b="1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r>
                  <a:rPr lang="en-US" sz="2200" b="1" dirty="0" smtClean="0">
                    <a:solidFill>
                      <a:schemeClr val="tx1"/>
                    </a:solidFill>
                  </a:rPr>
                  <a:t> </a:t>
                </a:r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99" name="Rounded Rectangle 98"/>
              <p:cNvSpPr/>
              <p:nvPr/>
            </p:nvSpPr>
            <p:spPr>
              <a:xfrm flipH="1">
                <a:off x="4534513" y="2419311"/>
                <a:ext cx="323071" cy="42144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b="1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r>
                  <a:rPr lang="en-US" sz="2200" b="1" dirty="0" smtClean="0">
                    <a:solidFill>
                      <a:schemeClr val="tx1"/>
                    </a:solidFill>
                  </a:rPr>
                  <a:t> </a:t>
                </a:r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0" name="Rounded Rectangle 99"/>
              <p:cNvSpPr/>
              <p:nvPr/>
            </p:nvSpPr>
            <p:spPr>
              <a:xfrm flipH="1">
                <a:off x="4863800" y="2418031"/>
                <a:ext cx="323071" cy="42144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200" b="1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r>
                  <a:rPr lang="en-US" sz="2200" b="1" dirty="0" smtClean="0">
                    <a:solidFill>
                      <a:schemeClr val="tx1"/>
                    </a:solidFill>
                  </a:rPr>
                  <a:t> </a:t>
                </a:r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95" name="TextBox 94"/>
            <p:cNvSpPr txBox="1"/>
            <p:nvPr/>
          </p:nvSpPr>
          <p:spPr>
            <a:xfrm>
              <a:off x="4221095" y="2427513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4547548" y="2426143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879117" y="2425035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1414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67"/>
    </mc:Choice>
    <mc:Fallback xmlns="">
      <p:transition xmlns:p14="http://schemas.microsoft.com/office/powerpoint/2010/main" spd="slow" advTm="8706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0116 L 0.00035 -0.20954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104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44915E-6 2.32461E-6 L 6.44915E-6 -0.22969 " pathEditMode="relative" ptsTypes="AA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Rounded Rectangle 142"/>
          <p:cNvSpPr/>
          <p:nvPr/>
        </p:nvSpPr>
        <p:spPr>
          <a:xfrm>
            <a:off x="713845" y="1512395"/>
            <a:ext cx="4506452" cy="5021819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46" name="Rounded Rectangle 145"/>
          <p:cNvSpPr/>
          <p:nvPr/>
        </p:nvSpPr>
        <p:spPr>
          <a:xfrm>
            <a:off x="6759562" y="1504039"/>
            <a:ext cx="2105576" cy="5021819"/>
          </a:xfrm>
          <a:prstGeom prst="round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394" y="-61853"/>
            <a:ext cx="8921888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Error Correction Failure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8023" y="2783029"/>
            <a:ext cx="1762264" cy="10680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122" y="4179512"/>
            <a:ext cx="1762378" cy="106810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0795" y="4178698"/>
            <a:ext cx="1749934" cy="10605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8023" y="5552043"/>
            <a:ext cx="1749934" cy="106056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9485" y="4321508"/>
            <a:ext cx="1762542" cy="801156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3875762" y="2320737"/>
            <a:ext cx="0" cy="60667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870555" y="2807043"/>
            <a:ext cx="17713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Base Station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3875762" y="3717725"/>
            <a:ext cx="0" cy="60667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3875762" y="5104087"/>
            <a:ext cx="0" cy="606670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 flipV="1">
            <a:off x="7820220" y="2312839"/>
            <a:ext cx="0" cy="2011556"/>
          </a:xfrm>
          <a:prstGeom prst="straightConnector1">
            <a:avLst/>
          </a:prstGeom>
          <a:ln w="28575" cmpd="sng">
            <a:solidFill>
              <a:schemeClr val="tx1"/>
            </a:solidFill>
            <a:prstDash val="solid"/>
            <a:tailEnd type="triangle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TextBox 144"/>
          <p:cNvSpPr txBox="1"/>
          <p:nvPr/>
        </p:nvSpPr>
        <p:spPr>
          <a:xfrm>
            <a:off x="1450682" y="1731702"/>
            <a:ext cx="170616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i="1" dirty="0" smtClean="0">
                <a:solidFill>
                  <a:srgbClr val="000000"/>
                </a:solidFill>
              </a:rPr>
              <a:t>Packet Buffer</a:t>
            </a:r>
          </a:p>
        </p:txBody>
      </p:sp>
      <p:sp>
        <p:nvSpPr>
          <p:cNvPr id="148" name="TextBox 147"/>
          <p:cNvSpPr txBox="1"/>
          <p:nvPr/>
        </p:nvSpPr>
        <p:spPr>
          <a:xfrm>
            <a:off x="6847600" y="2798687"/>
            <a:ext cx="925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Client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485499" y="3317050"/>
            <a:ext cx="523651" cy="2765275"/>
            <a:chOff x="2484577" y="3317050"/>
            <a:chExt cx="524573" cy="2765275"/>
          </a:xfrm>
        </p:grpSpPr>
        <p:cxnSp>
          <p:nvCxnSpPr>
            <p:cNvPr id="159" name="Straight Arrow Connector 158"/>
            <p:cNvCxnSpPr/>
            <p:nvPr/>
          </p:nvCxnSpPr>
          <p:spPr>
            <a:xfrm flipV="1">
              <a:off x="2484577" y="4708981"/>
              <a:ext cx="524573" cy="4380"/>
            </a:xfrm>
            <a:prstGeom prst="straightConnector1">
              <a:avLst/>
            </a:prstGeom>
            <a:ln w="28575" cmpd="sng">
              <a:solidFill>
                <a:srgbClr val="FF8000"/>
              </a:solidFill>
              <a:prstDash val="solid"/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Elbow Connector 161"/>
            <p:cNvCxnSpPr>
              <a:endCxn id="5" idx="1"/>
            </p:cNvCxnSpPr>
            <p:nvPr/>
          </p:nvCxnSpPr>
          <p:spPr>
            <a:xfrm rot="5400000" flipH="1" flipV="1">
              <a:off x="2120765" y="3841724"/>
              <a:ext cx="1391932" cy="342583"/>
            </a:xfrm>
            <a:prstGeom prst="bentConnector2">
              <a:avLst/>
            </a:prstGeom>
            <a:ln w="28575" cmpd="sng">
              <a:solidFill>
                <a:srgbClr val="FF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Elbow Connector 166"/>
            <p:cNvCxnSpPr>
              <a:endCxn id="14" idx="1"/>
            </p:cNvCxnSpPr>
            <p:nvPr/>
          </p:nvCxnSpPr>
          <p:spPr>
            <a:xfrm rot="16200000" flipH="1">
              <a:off x="2130059" y="5224361"/>
              <a:ext cx="1373345" cy="342584"/>
            </a:xfrm>
            <a:prstGeom prst="bentConnector2">
              <a:avLst/>
            </a:prstGeom>
            <a:ln w="28575" cmpd="sng">
              <a:solidFill>
                <a:srgbClr val="FF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721247" y="5105400"/>
            <a:ext cx="2974953" cy="854268"/>
            <a:chOff x="4721247" y="5105400"/>
            <a:chExt cx="2974953" cy="854268"/>
          </a:xfrm>
        </p:grpSpPr>
        <p:cxnSp>
          <p:nvCxnSpPr>
            <p:cNvPr id="104" name="Elbow Connector 103"/>
            <p:cNvCxnSpPr/>
            <p:nvPr/>
          </p:nvCxnSpPr>
          <p:spPr>
            <a:xfrm flipV="1">
              <a:off x="4721247" y="5105400"/>
              <a:ext cx="2974953" cy="854268"/>
            </a:xfrm>
            <a:prstGeom prst="bentConnector3">
              <a:avLst>
                <a:gd name="adj1" fmla="val 99940"/>
              </a:avLst>
            </a:prstGeom>
            <a:ln w="28575" cmpd="sng">
              <a:solidFill>
                <a:srgbClr val="FF0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5145102" y="5589278"/>
              <a:ext cx="17107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TV Whitespaces</a:t>
              </a:r>
              <a:endParaRPr lang="en-US" b="1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4735238" y="5104088"/>
            <a:ext cx="3239707" cy="1465230"/>
            <a:chOff x="4735238" y="5104088"/>
            <a:chExt cx="3239707" cy="1465230"/>
          </a:xfrm>
        </p:grpSpPr>
        <p:cxnSp>
          <p:nvCxnSpPr>
            <p:cNvPr id="83" name="Elbow Connector 82"/>
            <p:cNvCxnSpPr/>
            <p:nvPr/>
          </p:nvCxnSpPr>
          <p:spPr>
            <a:xfrm flipV="1">
              <a:off x="4735238" y="5104088"/>
              <a:ext cx="3239707" cy="1095898"/>
            </a:xfrm>
            <a:prstGeom prst="bentConnector3">
              <a:avLst>
                <a:gd name="adj1" fmla="val 100213"/>
              </a:avLst>
            </a:prstGeom>
            <a:ln w="28575" cmpd="sng">
              <a:solidFill>
                <a:srgbClr val="008000"/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/>
            <p:cNvSpPr txBox="1"/>
            <p:nvPr/>
          </p:nvSpPr>
          <p:spPr>
            <a:xfrm>
              <a:off x="5521095" y="6199986"/>
              <a:ext cx="91300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Cellular</a:t>
              </a:r>
              <a:endParaRPr lang="en-US" b="1" dirty="0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3099169" y="1621220"/>
            <a:ext cx="1529169" cy="699517"/>
            <a:chOff x="3099169" y="1621220"/>
            <a:chExt cx="1529169" cy="699517"/>
          </a:xfrm>
        </p:grpSpPr>
        <p:sp>
          <p:nvSpPr>
            <p:cNvPr id="49" name="Rectangle 48"/>
            <p:cNvSpPr/>
            <p:nvPr/>
          </p:nvSpPr>
          <p:spPr>
            <a:xfrm>
              <a:off x="3099169" y="1624107"/>
              <a:ext cx="305048" cy="6966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3404217" y="1624107"/>
              <a:ext cx="305048" cy="6966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3710993" y="1621220"/>
              <a:ext cx="305048" cy="6966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018242" y="1621220"/>
              <a:ext cx="305048" cy="6966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323290" y="1621220"/>
              <a:ext cx="305048" cy="6966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Group 62"/>
          <p:cNvGrpSpPr/>
          <p:nvPr/>
        </p:nvGrpSpPr>
        <p:grpSpPr>
          <a:xfrm>
            <a:off x="7050344" y="1613322"/>
            <a:ext cx="1529169" cy="699517"/>
            <a:chOff x="3099169" y="1621220"/>
            <a:chExt cx="1529169" cy="699517"/>
          </a:xfrm>
        </p:grpSpPr>
        <p:sp>
          <p:nvSpPr>
            <p:cNvPr id="64" name="Rectangle 63"/>
            <p:cNvSpPr/>
            <p:nvPr/>
          </p:nvSpPr>
          <p:spPr>
            <a:xfrm>
              <a:off x="3099169" y="1624107"/>
              <a:ext cx="305048" cy="696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 smtClean="0">
                <a:solidFill>
                  <a:schemeClr val="bg1"/>
                </a:solidFill>
              </a:endParaRPr>
            </a:p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3404217" y="1624107"/>
              <a:ext cx="305048" cy="696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710993" y="1621220"/>
              <a:ext cx="305048" cy="696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4018242" y="1621220"/>
              <a:ext cx="305048" cy="696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323290" y="1621220"/>
              <a:ext cx="305048" cy="6966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101370" y="1617569"/>
            <a:ext cx="916872" cy="699517"/>
            <a:chOff x="5517228" y="2620419"/>
            <a:chExt cx="916872" cy="699517"/>
          </a:xfrm>
        </p:grpSpPr>
        <p:sp>
          <p:nvSpPr>
            <p:cNvPr id="73" name="Rectangle 72"/>
            <p:cNvSpPr/>
            <p:nvPr/>
          </p:nvSpPr>
          <p:spPr>
            <a:xfrm>
              <a:off x="5517228" y="2623306"/>
              <a:ext cx="305048" cy="6966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dirty="0" smtClean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  <a:p>
              <a:endParaRPr lang="en-US" dirty="0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5822276" y="2623306"/>
              <a:ext cx="305048" cy="6966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129052" y="2620419"/>
              <a:ext cx="305048" cy="696630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accent1">
                    <a:lumMod val="20000"/>
                    <a:lumOff val="80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099169" y="1767284"/>
            <a:ext cx="1529169" cy="374624"/>
            <a:chOff x="3099169" y="1767284"/>
            <a:chExt cx="1529169" cy="374624"/>
          </a:xfrm>
        </p:grpSpPr>
        <p:sp>
          <p:nvSpPr>
            <p:cNvPr id="8" name="TextBox 7"/>
            <p:cNvSpPr txBox="1"/>
            <p:nvPr/>
          </p:nvSpPr>
          <p:spPr>
            <a:xfrm>
              <a:off x="3099169" y="177257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</a:t>
              </a:r>
              <a:endParaRPr lang="en-US" dirty="0"/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404217" y="1771206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714381" y="176728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021630" y="176728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4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326678" y="176728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</a:t>
              </a:r>
              <a:endParaRPr lang="en-US" dirty="0"/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9485" y="4317100"/>
            <a:ext cx="1762542" cy="801155"/>
          </a:xfrm>
          <a:prstGeom prst="rect">
            <a:avLst/>
          </a:prstGeom>
        </p:spPr>
      </p:pic>
      <p:grpSp>
        <p:nvGrpSpPr>
          <p:cNvPr id="35" name="Group 34"/>
          <p:cNvGrpSpPr/>
          <p:nvPr/>
        </p:nvGrpSpPr>
        <p:grpSpPr>
          <a:xfrm>
            <a:off x="6918110" y="5226579"/>
            <a:ext cx="640589" cy="421755"/>
            <a:chOff x="5701008" y="4496739"/>
            <a:chExt cx="640589" cy="421755"/>
          </a:xfrm>
        </p:grpSpPr>
        <p:sp>
          <p:nvSpPr>
            <p:cNvPr id="128" name="Rounded Rectangle 127"/>
            <p:cNvSpPr/>
            <p:nvPr/>
          </p:nvSpPr>
          <p:spPr>
            <a:xfrm flipH="1">
              <a:off x="5701008" y="4496739"/>
              <a:ext cx="323071" cy="4214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tx1"/>
                  </a:solidFill>
                </a:rPr>
                <a:t>  </a:t>
              </a:r>
            </a:p>
            <a:p>
              <a:r>
                <a:rPr lang="en-US" sz="2200" b="1" dirty="0" smtClean="0">
                  <a:solidFill>
                    <a:schemeClr val="tx1"/>
                  </a:solidFill>
                </a:rPr>
                <a:t> </a:t>
              </a:r>
              <a:endParaRPr lang="en-US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5714043" y="4503571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grpSp>
          <p:nvGrpSpPr>
            <p:cNvPr id="134" name="Group 133"/>
            <p:cNvGrpSpPr/>
            <p:nvPr/>
          </p:nvGrpSpPr>
          <p:grpSpPr>
            <a:xfrm>
              <a:off x="6018526" y="4497053"/>
              <a:ext cx="323071" cy="421441"/>
              <a:chOff x="5692618" y="5188936"/>
              <a:chExt cx="323071" cy="421441"/>
            </a:xfrm>
          </p:grpSpPr>
          <p:sp>
            <p:nvSpPr>
              <p:cNvPr id="135" name="Rounded Rectangle 134"/>
              <p:cNvSpPr/>
              <p:nvPr/>
            </p:nvSpPr>
            <p:spPr>
              <a:xfrm flipH="1">
                <a:off x="5692618" y="5188936"/>
                <a:ext cx="323071" cy="421441"/>
              </a:xfrm>
              <a:prstGeom prst="round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sz="2200" b="1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r>
                  <a:rPr lang="en-US" sz="2200" b="1" dirty="0" smtClean="0">
                    <a:solidFill>
                      <a:schemeClr val="tx1"/>
                    </a:solidFill>
                  </a:rPr>
                  <a:t> </a:t>
                </a:r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5721677" y="5196188"/>
                <a:ext cx="18466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US" dirty="0"/>
              </a:p>
            </p:txBody>
          </p:sp>
        </p:grpSp>
      </p:grpSp>
      <p:grpSp>
        <p:nvGrpSpPr>
          <p:cNvPr id="13" name="Group 12"/>
          <p:cNvGrpSpPr/>
          <p:nvPr/>
        </p:nvGrpSpPr>
        <p:grpSpPr>
          <a:xfrm>
            <a:off x="7660397" y="1618730"/>
            <a:ext cx="307249" cy="696630"/>
            <a:chOff x="7660397" y="1618730"/>
            <a:chExt cx="307249" cy="696630"/>
          </a:xfrm>
        </p:grpSpPr>
        <p:sp>
          <p:nvSpPr>
            <p:cNvPr id="140" name="Rectangle 139"/>
            <p:cNvSpPr/>
            <p:nvPr/>
          </p:nvSpPr>
          <p:spPr>
            <a:xfrm>
              <a:off x="7660397" y="1618730"/>
              <a:ext cx="305048" cy="69663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7665986" y="1761992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7069068" y="3781954"/>
            <a:ext cx="323071" cy="421441"/>
            <a:chOff x="4863800" y="2418031"/>
            <a:chExt cx="323071" cy="421441"/>
          </a:xfrm>
        </p:grpSpPr>
        <p:sp>
          <p:nvSpPr>
            <p:cNvPr id="100" name="Rounded Rectangle 99"/>
            <p:cNvSpPr/>
            <p:nvPr/>
          </p:nvSpPr>
          <p:spPr>
            <a:xfrm flipH="1">
              <a:off x="4863800" y="2418031"/>
              <a:ext cx="323071" cy="421441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200" b="1" dirty="0" smtClean="0">
                  <a:solidFill>
                    <a:schemeClr val="tx1"/>
                  </a:solidFill>
                </a:rPr>
                <a:t>  </a:t>
              </a:r>
            </a:p>
            <a:p>
              <a:r>
                <a:rPr lang="en-US" sz="2200" b="1" dirty="0" smtClean="0">
                  <a:solidFill>
                    <a:schemeClr val="tx1"/>
                  </a:solidFill>
                </a:rPr>
                <a:t> </a:t>
              </a:r>
              <a:endParaRPr lang="en-US" sz="2200" b="1" dirty="0">
                <a:solidFill>
                  <a:schemeClr val="tx1"/>
                </a:solidFill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4879117" y="2425035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822396" y="1081147"/>
            <a:ext cx="3721219" cy="1702594"/>
            <a:chOff x="3822396" y="1081147"/>
            <a:chExt cx="3721219" cy="1702594"/>
          </a:xfrm>
        </p:grpSpPr>
        <p:sp>
          <p:nvSpPr>
            <p:cNvPr id="81" name="Curved Down Arrow 80"/>
            <p:cNvSpPr/>
            <p:nvPr/>
          </p:nvSpPr>
          <p:spPr>
            <a:xfrm flipH="1">
              <a:off x="3822396" y="1081147"/>
              <a:ext cx="3603662" cy="842728"/>
            </a:xfrm>
            <a:prstGeom prst="curvedDown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5" name="Curved Down Arrow 84"/>
            <p:cNvSpPr/>
            <p:nvPr/>
          </p:nvSpPr>
          <p:spPr>
            <a:xfrm flipV="1">
              <a:off x="3944151" y="1941013"/>
              <a:ext cx="3599464" cy="842728"/>
            </a:xfrm>
            <a:prstGeom prst="curvedDownArrow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86" name="Rounded Rectangle 85"/>
          <p:cNvSpPr/>
          <p:nvPr/>
        </p:nvSpPr>
        <p:spPr>
          <a:xfrm>
            <a:off x="4983848" y="1624695"/>
            <a:ext cx="1781297" cy="5627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Link-layer Retransmission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5188302" y="1078849"/>
            <a:ext cx="10921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Feedback</a:t>
            </a:r>
            <a:endParaRPr lang="en-US" b="1" dirty="0"/>
          </a:p>
        </p:txBody>
      </p:sp>
      <p:sp>
        <p:nvSpPr>
          <p:cNvPr id="88" name="TextBox 87"/>
          <p:cNvSpPr txBox="1"/>
          <p:nvPr/>
        </p:nvSpPr>
        <p:spPr>
          <a:xfrm>
            <a:off x="4890670" y="2335367"/>
            <a:ext cx="1701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Missing Packets</a:t>
            </a:r>
            <a:endParaRPr lang="en-US" b="1" dirty="0"/>
          </a:p>
        </p:txBody>
      </p:sp>
      <p:sp>
        <p:nvSpPr>
          <p:cNvPr id="92" name="Rounded Rectangle 91"/>
          <p:cNvSpPr/>
          <p:nvPr/>
        </p:nvSpPr>
        <p:spPr>
          <a:xfrm>
            <a:off x="5220296" y="4567965"/>
            <a:ext cx="1539265" cy="56273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Loss &gt; k Packets</a:t>
            </a:r>
            <a:endParaRPr lang="en-US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00634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67"/>
    </mc:Choice>
    <mc:Fallback xmlns="">
      <p:transition xmlns:p14="http://schemas.microsoft.com/office/powerpoint/2010/main" spd="slow" advTm="8706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00046 L -0.00087 -0.210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0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3746E-6 -7.20074E-7 L 0.05103 -0.23825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52" y="-119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 animBg="1"/>
      <p:bldP spid="87" grpId="0"/>
      <p:bldP spid="88" grpId="0"/>
      <p:bldP spid="9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WDR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1139" y="3213740"/>
            <a:ext cx="3870469" cy="314515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System Implementation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 descr="WDR_inner.jpg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48187" y="3213740"/>
            <a:ext cx="3349976" cy="308248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602924" y="4843540"/>
            <a:ext cx="1512435" cy="93360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595082" y="3542000"/>
            <a:ext cx="1512435" cy="93360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1320081"/>
            <a:ext cx="8229600" cy="4525963"/>
          </a:xfrm>
        </p:spPr>
        <p:txBody>
          <a:bodyPr/>
          <a:lstStyle/>
          <a:p>
            <a:r>
              <a:rPr lang="en-US" dirty="0" smtClean="0"/>
              <a:t>Downlink: translate WiFi to TV whitespaces</a:t>
            </a:r>
          </a:p>
          <a:p>
            <a:pPr lvl="1"/>
            <a:r>
              <a:rPr lang="en-US" dirty="0" smtClean="0">
                <a:solidFill>
                  <a:srgbClr val="000000"/>
                </a:solidFill>
              </a:rPr>
              <a:t>Wide </a:t>
            </a:r>
            <a:r>
              <a:rPr lang="en-US" dirty="0">
                <a:solidFill>
                  <a:srgbClr val="000000"/>
                </a:solidFill>
              </a:rPr>
              <a:t>Band Digital Radio </a:t>
            </a:r>
            <a:r>
              <a:rPr lang="en-US" dirty="0" smtClean="0">
                <a:solidFill>
                  <a:srgbClr val="000000"/>
                </a:solidFill>
              </a:rPr>
              <a:t>(</a:t>
            </a:r>
            <a:r>
              <a:rPr lang="en-US" i="1" dirty="0" smtClean="0">
                <a:solidFill>
                  <a:srgbClr val="000000"/>
                </a:solidFill>
              </a:rPr>
              <a:t>WDR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r>
              <a:rPr lang="en-US" dirty="0" smtClean="0"/>
              <a:t>Uplink: use a 3G link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652150" y="3116413"/>
            <a:ext cx="1480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RF chain 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47557" y="4425784"/>
            <a:ext cx="1480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RF chain 2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070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4402"/>
    </mc:Choice>
    <mc:Fallback xmlns="">
      <p:transition xmlns:p14="http://schemas.microsoft.com/office/powerpoint/2010/main" spd="slow" advTm="2440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Scout: TV whitespace </a:t>
            </a:r>
            <a:r>
              <a:rPr lang="en-US" dirty="0"/>
              <a:t>n</a:t>
            </a:r>
            <a:r>
              <a:rPr lang="en-US" dirty="0" smtClean="0"/>
              <a:t>etwork for vehicles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Heterogeneous architecture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Scouting radio based channel estimation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Scouting based communication stack</a:t>
            </a:r>
          </a:p>
          <a:p>
            <a:r>
              <a:rPr lang="en-US" dirty="0">
                <a:solidFill>
                  <a:srgbClr val="7F7F7F"/>
                </a:solidFill>
              </a:rPr>
              <a:t>I</a:t>
            </a:r>
            <a:r>
              <a:rPr lang="en-US" dirty="0" smtClean="0">
                <a:solidFill>
                  <a:srgbClr val="7F7F7F"/>
                </a:solidFill>
              </a:rPr>
              <a:t>mplementation</a:t>
            </a:r>
          </a:p>
          <a:p>
            <a:r>
              <a:rPr lang="en-US" b="1" dirty="0" smtClean="0"/>
              <a:t>Evaluation</a:t>
            </a:r>
          </a:p>
          <a:p>
            <a:r>
              <a:rPr lang="en-US" dirty="0" smtClean="0"/>
              <a:t>Conclusion</a:t>
            </a:r>
          </a:p>
          <a:p>
            <a:pPr lvl="1"/>
            <a:endParaRPr lang="en-US" b="1" dirty="0" smtClean="0">
              <a:solidFill>
                <a:srgbClr val="37609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957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53"/>
    </mc:Choice>
    <mc:Fallback xmlns="">
      <p:transition xmlns:p14="http://schemas.microsoft.com/office/powerpoint/2010/main" spd="slow" advTm="2975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Evaluation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219203"/>
            <a:ext cx="8686800" cy="4525963"/>
          </a:xfrm>
        </p:spPr>
        <p:txBody>
          <a:bodyPr/>
          <a:lstStyle/>
          <a:p>
            <a:r>
              <a:rPr lang="en-US" dirty="0" smtClean="0"/>
              <a:t>Experiment setup</a:t>
            </a:r>
          </a:p>
          <a:p>
            <a:pPr lvl="1"/>
            <a:r>
              <a:rPr lang="en-US" dirty="0" smtClean="0"/>
              <a:t>Mount </a:t>
            </a:r>
            <a:r>
              <a:rPr lang="en-US" dirty="0"/>
              <a:t>a</a:t>
            </a:r>
            <a:r>
              <a:rPr lang="en-US" dirty="0" smtClean="0"/>
              <a:t> base station on top of a 8-floor building</a:t>
            </a:r>
          </a:p>
          <a:p>
            <a:pPr lvl="1"/>
            <a:r>
              <a:rPr lang="en-US" dirty="0"/>
              <a:t>Drive about </a:t>
            </a:r>
            <a:r>
              <a:rPr lang="en-US" dirty="0">
                <a:solidFill>
                  <a:srgbClr val="FF0000"/>
                </a:solidFill>
              </a:rPr>
              <a:t>500</a:t>
            </a:r>
            <a:r>
              <a:rPr lang="en-US" dirty="0"/>
              <a:t> miles along multiple </a:t>
            </a:r>
            <a:r>
              <a:rPr lang="en-US" dirty="0" smtClean="0"/>
              <a:t>routes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 descr="base_station_new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72" y="3013595"/>
            <a:ext cx="3758431" cy="2764267"/>
          </a:xfrm>
          <a:prstGeom prst="rect">
            <a:avLst/>
          </a:prstGeom>
        </p:spPr>
      </p:pic>
      <p:pic>
        <p:nvPicPr>
          <p:cNvPr id="8" name="Picture 7" descr="map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6624" y="3013596"/>
            <a:ext cx="4718212" cy="277184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762657" y="4005188"/>
            <a:ext cx="2375113" cy="247328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79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940"/>
    </mc:Choice>
    <mc:Fallback xmlns="">
      <p:transition xmlns:p14="http://schemas.microsoft.com/office/powerpoint/2010/main" spd="slow" advTm="1894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76092"/>
                </a:solidFill>
              </a:rPr>
              <a:t>Advantage of Scouting </a:t>
            </a:r>
            <a:r>
              <a:rPr lang="en-US" dirty="0">
                <a:solidFill>
                  <a:srgbClr val="376092"/>
                </a:solidFill>
              </a:rPr>
              <a:t>R</a:t>
            </a:r>
            <a:r>
              <a:rPr lang="en-US" dirty="0" smtClean="0">
                <a:solidFill>
                  <a:srgbClr val="376092"/>
                </a:solidFill>
              </a:rPr>
              <a:t>adio</a:t>
            </a:r>
            <a:endParaRPr lang="en-US" dirty="0">
              <a:solidFill>
                <a:srgbClr val="376092"/>
              </a:solidFill>
            </a:endParaRPr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457199" y="1418770"/>
            <a:ext cx="8582007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Approach: </a:t>
            </a:r>
            <a:r>
              <a:rPr lang="en-US" dirty="0" smtClean="0"/>
              <a:t>measure how accurate a previous</a:t>
            </a:r>
            <a:r>
              <a:rPr lang="en-US" i="1" dirty="0" smtClean="0"/>
              <a:t> </a:t>
            </a:r>
            <a:r>
              <a:rPr lang="en-US" dirty="0" smtClean="0"/>
              <a:t>observation to the current channel condition</a:t>
            </a:r>
          </a:p>
          <a:p>
            <a:r>
              <a:rPr lang="en-US" b="1" dirty="0" smtClean="0"/>
              <a:t>Metric:</a:t>
            </a:r>
            <a:r>
              <a:rPr lang="en-US" dirty="0" smtClean="0"/>
              <a:t> packet loss rates</a:t>
            </a:r>
          </a:p>
          <a:p>
            <a:r>
              <a:rPr lang="en-US" b="1" dirty="0" smtClean="0"/>
              <a:t>Traffic: </a:t>
            </a:r>
            <a:r>
              <a:rPr lang="en-US" dirty="0"/>
              <a:t> </a:t>
            </a:r>
            <a:r>
              <a:rPr lang="en-US" dirty="0" smtClean="0"/>
              <a:t>200 byte UDP packets at 12Mbps</a:t>
            </a:r>
            <a:endParaRPr lang="en-US" b="1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b="1" dirty="0" smtClean="0">
              <a:solidFill>
                <a:srgbClr val="376092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2626034" y="4651138"/>
            <a:ext cx="3090334" cy="810361"/>
            <a:chOff x="732818" y="5760386"/>
            <a:chExt cx="7811911" cy="829733"/>
          </a:xfrm>
        </p:grpSpPr>
        <p:cxnSp>
          <p:nvCxnSpPr>
            <p:cNvPr id="29" name="Straight Connector 28"/>
            <p:cNvCxnSpPr/>
            <p:nvPr/>
          </p:nvCxnSpPr>
          <p:spPr>
            <a:xfrm flipV="1">
              <a:off x="732818" y="5760386"/>
              <a:ext cx="7811911" cy="282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V="1">
              <a:off x="732818" y="6561897"/>
              <a:ext cx="7811911" cy="282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V="1">
              <a:off x="732818" y="6166786"/>
              <a:ext cx="7811911" cy="28222"/>
            </a:xfrm>
            <a:prstGeom prst="line">
              <a:avLst/>
            </a:prstGeom>
            <a:ln w="38100" cmpd="sng">
              <a:solidFill>
                <a:srgbClr val="FFCC6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2608394" y="3757402"/>
            <a:ext cx="1712422" cy="1294692"/>
            <a:chOff x="703477" y="982380"/>
            <a:chExt cx="1712422" cy="1294692"/>
          </a:xfrm>
        </p:grpSpPr>
        <p:grpSp>
          <p:nvGrpSpPr>
            <p:cNvPr id="24" name="Group 23"/>
            <p:cNvGrpSpPr/>
            <p:nvPr/>
          </p:nvGrpSpPr>
          <p:grpSpPr>
            <a:xfrm>
              <a:off x="703477" y="982380"/>
              <a:ext cx="1712422" cy="1294692"/>
              <a:chOff x="1221419" y="1186456"/>
              <a:chExt cx="1712422" cy="1294692"/>
            </a:xfrm>
          </p:grpSpPr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221419" y="1574398"/>
                <a:ext cx="1712422" cy="90675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905591" y="1186456"/>
                <a:ext cx="575565" cy="444386"/>
              </a:xfrm>
              <a:prstGeom prst="rect">
                <a:avLst/>
              </a:prstGeom>
            </p:spPr>
          </p:pic>
          <p:pic>
            <p:nvPicPr>
              <p:cNvPr id="28" name="Picture 27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446703" y="1371747"/>
                <a:ext cx="403701" cy="259095"/>
              </a:xfrm>
              <a:prstGeom prst="rect">
                <a:avLst/>
              </a:prstGeom>
            </p:spPr>
          </p:pic>
        </p:grpSp>
        <p:sp>
          <p:nvSpPr>
            <p:cNvPr id="25" name="TextBox 24"/>
            <p:cNvSpPr txBox="1"/>
            <p:nvPr/>
          </p:nvSpPr>
          <p:spPr>
            <a:xfrm>
              <a:off x="952313" y="1676271"/>
              <a:ext cx="184666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2600" b="1" i="1" dirty="0" smtClean="0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3667405" y="4983826"/>
            <a:ext cx="1846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00" b="1" dirty="0" smtClean="0"/>
          </a:p>
        </p:txBody>
      </p:sp>
      <p:grpSp>
        <p:nvGrpSpPr>
          <p:cNvPr id="33" name="Group 32"/>
          <p:cNvGrpSpPr/>
          <p:nvPr/>
        </p:nvGrpSpPr>
        <p:grpSpPr>
          <a:xfrm>
            <a:off x="5948873" y="4625130"/>
            <a:ext cx="3090334" cy="810361"/>
            <a:chOff x="732818" y="5760386"/>
            <a:chExt cx="7811911" cy="829733"/>
          </a:xfrm>
        </p:grpSpPr>
        <p:cxnSp>
          <p:nvCxnSpPr>
            <p:cNvPr id="42" name="Straight Connector 41"/>
            <p:cNvCxnSpPr/>
            <p:nvPr/>
          </p:nvCxnSpPr>
          <p:spPr>
            <a:xfrm flipV="1">
              <a:off x="732818" y="5760386"/>
              <a:ext cx="7811911" cy="282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flipV="1">
              <a:off x="732818" y="6561897"/>
              <a:ext cx="7811911" cy="282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flipV="1">
              <a:off x="732818" y="6166786"/>
              <a:ext cx="7811911" cy="28222"/>
            </a:xfrm>
            <a:prstGeom prst="line">
              <a:avLst/>
            </a:prstGeom>
            <a:ln w="38100" cmpd="sng">
              <a:solidFill>
                <a:srgbClr val="FFCC66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/>
          <p:cNvSpPr txBox="1"/>
          <p:nvPr/>
        </p:nvSpPr>
        <p:spPr>
          <a:xfrm>
            <a:off x="6882354" y="4421241"/>
            <a:ext cx="1846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00" b="1" i="1" dirty="0" smtClean="0"/>
          </a:p>
        </p:txBody>
      </p:sp>
      <p:sp>
        <p:nvSpPr>
          <p:cNvPr id="35" name="TextBox 34"/>
          <p:cNvSpPr txBox="1"/>
          <p:nvPr/>
        </p:nvSpPr>
        <p:spPr>
          <a:xfrm>
            <a:off x="6934587" y="4987485"/>
            <a:ext cx="1846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600" b="1" dirty="0" smtClean="0"/>
          </a:p>
        </p:txBody>
      </p:sp>
      <p:sp>
        <p:nvSpPr>
          <p:cNvPr id="45" name="Slide Number Placeholder 4"/>
          <p:cNvSpPr txBox="1">
            <a:spLocks/>
          </p:cNvSpPr>
          <p:nvPr/>
        </p:nvSpPr>
        <p:spPr>
          <a:xfrm>
            <a:off x="7390245" y="574696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18D023-EF99-AC40-B488-FD3C94131FFF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291767" y="5483028"/>
            <a:ext cx="20170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/>
              <a:t>Single</a:t>
            </a:r>
            <a:r>
              <a:rPr lang="en-US" sz="2800" b="1" dirty="0" smtClean="0"/>
              <a:t> Static</a:t>
            </a:r>
            <a:endParaRPr lang="en-US" sz="2800" b="1" dirty="0"/>
          </a:p>
        </p:txBody>
      </p:sp>
      <p:sp>
        <p:nvSpPr>
          <p:cNvPr id="47" name="Rectangle 46"/>
          <p:cNvSpPr/>
          <p:nvPr/>
        </p:nvSpPr>
        <p:spPr>
          <a:xfrm>
            <a:off x="2255190" y="5500669"/>
            <a:ext cx="39930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/>
              <a:t>Single</a:t>
            </a:r>
            <a:r>
              <a:rPr lang="en-US" sz="2800" b="1" dirty="0" smtClean="0"/>
              <a:t> 10mph and 25mph</a:t>
            </a:r>
            <a:endParaRPr lang="en-US" sz="2800" b="1" dirty="0"/>
          </a:p>
        </p:txBody>
      </p:sp>
      <p:sp>
        <p:nvSpPr>
          <p:cNvPr id="48" name="Rectangle 47"/>
          <p:cNvSpPr/>
          <p:nvPr/>
        </p:nvSpPr>
        <p:spPr>
          <a:xfrm>
            <a:off x="6501426" y="5490788"/>
            <a:ext cx="21459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/>
              <a:t>Scout</a:t>
            </a:r>
            <a:r>
              <a:rPr lang="en-US" sz="2800" b="1" dirty="0" smtClean="0"/>
              <a:t> 25mph</a:t>
            </a:r>
            <a:endParaRPr lang="en-US" sz="2800" b="1" dirty="0"/>
          </a:p>
        </p:txBody>
      </p:sp>
      <p:grpSp>
        <p:nvGrpSpPr>
          <p:cNvPr id="9" name="Group 8"/>
          <p:cNvGrpSpPr/>
          <p:nvPr/>
        </p:nvGrpSpPr>
        <p:grpSpPr>
          <a:xfrm>
            <a:off x="48570" y="3790025"/>
            <a:ext cx="2544522" cy="1625203"/>
            <a:chOff x="48570" y="3724983"/>
            <a:chExt cx="2544522" cy="1625203"/>
          </a:xfrm>
        </p:grpSpPr>
        <p:grpSp>
          <p:nvGrpSpPr>
            <p:cNvPr id="13" name="Group 12"/>
            <p:cNvGrpSpPr/>
            <p:nvPr/>
          </p:nvGrpSpPr>
          <p:grpSpPr>
            <a:xfrm>
              <a:off x="477899" y="3724983"/>
              <a:ext cx="1712422" cy="1294692"/>
              <a:chOff x="1221419" y="1186456"/>
              <a:chExt cx="1712422" cy="129469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221419" y="1574398"/>
                <a:ext cx="1712422" cy="906750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905591" y="1186456"/>
                <a:ext cx="575565" cy="444386"/>
              </a:xfrm>
              <a:prstGeom prst="rect">
                <a:avLst/>
              </a:prstGeom>
            </p:spPr>
          </p:pic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1446703" y="1371747"/>
                <a:ext cx="403701" cy="259095"/>
              </a:xfrm>
              <a:prstGeom prst="rect">
                <a:avLst/>
              </a:prstGeom>
            </p:spPr>
          </p:pic>
        </p:grpSp>
        <p:sp>
          <p:nvSpPr>
            <p:cNvPr id="14" name="Oval 13"/>
            <p:cNvSpPr/>
            <p:nvPr/>
          </p:nvSpPr>
          <p:spPr>
            <a:xfrm>
              <a:off x="48570" y="4356199"/>
              <a:ext cx="2544522" cy="993987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tint val="50000"/>
                    <a:satMod val="300000"/>
                    <a:alpha val="33000"/>
                  </a:schemeClr>
                </a:gs>
                <a:gs pos="35000">
                  <a:schemeClr val="accent2">
                    <a:tint val="37000"/>
                    <a:satMod val="300000"/>
                    <a:alpha val="33000"/>
                  </a:schemeClr>
                </a:gs>
                <a:gs pos="100000">
                  <a:schemeClr val="accent2">
                    <a:tint val="15000"/>
                    <a:satMod val="350000"/>
                    <a:alpha val="33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Screen Shot 2013-02-20 at 9.09.31 PM.png"/>
            <p:cNvPicPr>
              <a:picLocks noChangeAspect="1"/>
            </p:cNvPicPr>
            <p:nvPr/>
          </p:nvPicPr>
          <p:blipFill>
            <a:blip r:embed="rId7" cstate="screen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506" b="99317" l="2326" r="9728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16594" y="4416329"/>
              <a:ext cx="354586" cy="603346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5867383" y="3742801"/>
            <a:ext cx="1800622" cy="1294692"/>
            <a:chOff x="5867383" y="3677759"/>
            <a:chExt cx="1800622" cy="1294692"/>
          </a:xfrm>
        </p:grpSpPr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955583" y="4065701"/>
              <a:ext cx="1712422" cy="906750"/>
            </a:xfrm>
            <a:prstGeom prst="rect">
              <a:avLst/>
            </a:prstGeom>
          </p:spPr>
        </p:pic>
        <p:pic>
          <p:nvPicPr>
            <p:cNvPr id="53" name="Picture 5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904355" y="3677759"/>
              <a:ext cx="575565" cy="444386"/>
            </a:xfrm>
            <a:prstGeom prst="rect">
              <a:avLst/>
            </a:prstGeom>
          </p:spPr>
        </p:pic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427827" y="3863050"/>
              <a:ext cx="403701" cy="259095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867383" y="3690740"/>
              <a:ext cx="575565" cy="444386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28414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512"/>
    </mc:Choice>
    <mc:Fallback xmlns="">
      <p:transition xmlns:p14="http://schemas.microsoft.com/office/powerpoint/2010/main" spd="slow" advTm="54512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69632E-6 1.38793E-7 L 0.17373 -0.0025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687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1494E-6 2.02637E-6 L 0.17182 -0.0004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82" y="-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Motivation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564" y="1212947"/>
            <a:ext cx="8229600" cy="468088"/>
          </a:xfr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300 </a:t>
            </a:r>
            <a:r>
              <a:rPr lang="en-US" sz="2400" dirty="0" smtClean="0">
                <a:solidFill>
                  <a:srgbClr val="FF0000"/>
                </a:solidFill>
              </a:rPr>
              <a:t>million </a:t>
            </a:r>
            <a:r>
              <a:rPr lang="en-US" sz="2400" dirty="0" smtClean="0"/>
              <a:t>vehicles connected to Internet by 2020 [Cisco report]</a:t>
            </a:r>
          </a:p>
        </p:txBody>
      </p:sp>
      <p:pic>
        <p:nvPicPr>
          <p:cNvPr id="6" name="Picture 5" descr="connected_vehicl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5260" y="1781634"/>
            <a:ext cx="8548079" cy="4274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7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57"/>
    </mc:Choice>
    <mc:Fallback xmlns="">
      <p:transition xmlns:p14="http://schemas.microsoft.com/office/powerpoint/2010/main" spd="slow" advTm="1105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ss_mobile_graffle_1.pdf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59" b="7189"/>
          <a:stretch/>
        </p:blipFill>
        <p:spPr>
          <a:xfrm>
            <a:off x="457200" y="1509879"/>
            <a:ext cx="8513826" cy="4479045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1024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376092"/>
                </a:solidFill>
              </a:rPr>
              <a:t>Advantage of Scouting </a:t>
            </a:r>
            <a:r>
              <a:rPr lang="en-US" dirty="0">
                <a:solidFill>
                  <a:srgbClr val="376092"/>
                </a:solidFill>
              </a:rPr>
              <a:t>R</a:t>
            </a:r>
            <a:r>
              <a:rPr lang="en-US" dirty="0" smtClean="0">
                <a:solidFill>
                  <a:srgbClr val="376092"/>
                </a:solidFill>
              </a:rPr>
              <a:t>adio</a:t>
            </a:r>
            <a:endParaRPr lang="en-US" dirty="0">
              <a:solidFill>
                <a:srgbClr val="376092"/>
              </a:solidFill>
            </a:endParaRPr>
          </a:p>
        </p:txBody>
      </p:sp>
      <p:grpSp>
        <p:nvGrpSpPr>
          <p:cNvPr id="56" name="Group 55"/>
          <p:cNvGrpSpPr/>
          <p:nvPr/>
        </p:nvGrpSpPr>
        <p:grpSpPr>
          <a:xfrm>
            <a:off x="1599321" y="5007440"/>
            <a:ext cx="7521648" cy="1353545"/>
            <a:chOff x="1585210" y="5023556"/>
            <a:chExt cx="7521648" cy="1353545"/>
          </a:xfrm>
        </p:grpSpPr>
        <p:sp>
          <p:nvSpPr>
            <p:cNvPr id="8" name="Oval 7"/>
            <p:cNvSpPr/>
            <p:nvPr/>
          </p:nvSpPr>
          <p:spPr>
            <a:xfrm>
              <a:off x="1585210" y="5023556"/>
              <a:ext cx="5305778" cy="282222"/>
            </a:xfrm>
            <a:prstGeom prst="ellipse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786704" y="5900047"/>
              <a:ext cx="4320154" cy="477054"/>
            </a:xfrm>
            <a:prstGeom prst="rect">
              <a:avLst/>
            </a:prstGeom>
            <a:ln w="38100" cmpd="sng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500" dirty="0" smtClean="0"/>
                <a:t>Low variation in static scenarios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4259999" y="5305778"/>
              <a:ext cx="1483223" cy="594269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>
            <a:off x="3523306" y="1090025"/>
            <a:ext cx="5150229" cy="2181444"/>
            <a:chOff x="3523306" y="1106141"/>
            <a:chExt cx="5150229" cy="2181444"/>
          </a:xfrm>
        </p:grpSpPr>
        <p:sp>
          <p:nvSpPr>
            <p:cNvPr id="42" name="Rectangle 41"/>
            <p:cNvSpPr/>
            <p:nvPr/>
          </p:nvSpPr>
          <p:spPr>
            <a:xfrm>
              <a:off x="3523306" y="1106141"/>
              <a:ext cx="5150229" cy="477054"/>
            </a:xfrm>
            <a:prstGeom prst="rect">
              <a:avLst/>
            </a:prstGeom>
            <a:ln w="38100" cmpd="sng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500" i="1" dirty="0" smtClean="0"/>
                <a:t>Single</a:t>
              </a:r>
              <a:r>
                <a:rPr lang="en-US" sz="2500" b="1" dirty="0"/>
                <a:t> </a:t>
              </a:r>
              <a:r>
                <a:rPr lang="en-US" sz="2500" dirty="0" smtClean="0"/>
                <a:t>has 27% - 34% estimation error</a:t>
              </a:r>
              <a:endParaRPr lang="en-US" sz="2500" i="1" dirty="0" smtClean="0"/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>
              <a:off x="3711137" y="1583195"/>
              <a:ext cx="2271974" cy="1704390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/>
          <p:cNvGrpSpPr/>
          <p:nvPr/>
        </p:nvGrpSpPr>
        <p:grpSpPr>
          <a:xfrm>
            <a:off x="2550317" y="1524942"/>
            <a:ext cx="2447561" cy="3736498"/>
            <a:chOff x="2550318" y="1541058"/>
            <a:chExt cx="2293416" cy="3736498"/>
          </a:xfrm>
        </p:grpSpPr>
        <p:sp>
          <p:nvSpPr>
            <p:cNvPr id="10" name="Rectangle 9"/>
            <p:cNvSpPr/>
            <p:nvPr/>
          </p:nvSpPr>
          <p:spPr>
            <a:xfrm>
              <a:off x="3223304" y="1933222"/>
              <a:ext cx="790134" cy="3344334"/>
            </a:xfrm>
            <a:prstGeom prst="rect">
              <a:avLst/>
            </a:prstGeom>
            <a:solidFill>
              <a:schemeClr val="bg1">
                <a:lumMod val="50000"/>
                <a:alpha val="49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2550318" y="1541058"/>
              <a:ext cx="229341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chemeClr val="bg1">
                      <a:lumMod val="50000"/>
                    </a:schemeClr>
                  </a:solidFill>
                </a:rPr>
                <a:t>Typical 3G Delay</a:t>
              </a:r>
              <a:endParaRPr lang="en-US" sz="24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3735165" y="4041932"/>
            <a:ext cx="5324169" cy="785495"/>
            <a:chOff x="2711469" y="3659506"/>
            <a:chExt cx="5324169" cy="785495"/>
          </a:xfrm>
        </p:grpSpPr>
        <p:cxnSp>
          <p:nvCxnSpPr>
            <p:cNvPr id="47" name="Straight Arrow Connector 46"/>
            <p:cNvCxnSpPr>
              <a:stCxn id="13" idx="1"/>
            </p:cNvCxnSpPr>
            <p:nvPr/>
          </p:nvCxnSpPr>
          <p:spPr>
            <a:xfrm flipH="1">
              <a:off x="2711469" y="3898033"/>
              <a:ext cx="548799" cy="546968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3260268" y="3659506"/>
              <a:ext cx="4775370" cy="477054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500" i="1" dirty="0" smtClean="0">
                  <a:solidFill>
                    <a:srgbClr val="000000"/>
                  </a:solidFill>
                </a:rPr>
                <a:t>Scout</a:t>
              </a:r>
              <a:r>
                <a:rPr lang="en-US" sz="2500" dirty="0" smtClean="0">
                  <a:solidFill>
                    <a:srgbClr val="000000"/>
                  </a:solidFill>
                </a:rPr>
                <a:t> </a:t>
              </a:r>
              <a:r>
                <a:rPr lang="en-US" sz="2500" dirty="0" smtClean="0"/>
                <a:t>has </a:t>
              </a:r>
              <a:r>
                <a:rPr lang="en-US" sz="2500" dirty="0" smtClean="0">
                  <a:solidFill>
                    <a:schemeClr val="tx1"/>
                  </a:solidFill>
                </a:rPr>
                <a:t>5x</a:t>
              </a:r>
              <a:r>
                <a:rPr lang="en-US" sz="2500" dirty="0" smtClean="0">
                  <a:solidFill>
                    <a:schemeClr val="bg1"/>
                  </a:solidFill>
                </a:rPr>
                <a:t> </a:t>
              </a:r>
              <a:r>
                <a:rPr lang="en-US" sz="2500" dirty="0" smtClean="0"/>
                <a:t>lower estimation error</a:t>
              </a:r>
            </a:p>
          </p:txBody>
        </p:sp>
      </p:grpSp>
      <p:sp>
        <p:nvSpPr>
          <p:cNvPr id="21" name="U-Turn Arrow 20"/>
          <p:cNvSpPr/>
          <p:nvPr/>
        </p:nvSpPr>
        <p:spPr>
          <a:xfrm flipH="1">
            <a:off x="1483863" y="2301452"/>
            <a:ext cx="2293446" cy="822960"/>
          </a:xfrm>
          <a:prstGeom prst="uturn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1769023" y="1094813"/>
            <a:ext cx="6954593" cy="3424173"/>
            <a:chOff x="1769023" y="1110929"/>
            <a:chExt cx="6954593" cy="3424173"/>
          </a:xfrm>
        </p:grpSpPr>
        <p:sp>
          <p:nvSpPr>
            <p:cNvPr id="5" name="Rectangle 4"/>
            <p:cNvSpPr/>
            <p:nvPr/>
          </p:nvSpPr>
          <p:spPr>
            <a:xfrm>
              <a:off x="1769023" y="2435308"/>
              <a:ext cx="5010173" cy="2099794"/>
            </a:xfrm>
            <a:prstGeom prst="rect">
              <a:avLst/>
            </a:prstGeom>
            <a:noFill/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3450037" y="1110929"/>
              <a:ext cx="5273579" cy="477054"/>
            </a:xfrm>
            <a:prstGeom prst="rect">
              <a:avLst/>
            </a:prstGeom>
            <a:ln w="38100" cmpd="sng"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sz="2500" i="1" dirty="0" smtClean="0"/>
                <a:t>Single</a:t>
              </a:r>
              <a:r>
                <a:rPr lang="en-US" sz="2500" dirty="0" smtClean="0"/>
                <a:t> has high variation under mobility</a:t>
              </a:r>
            </a:p>
          </p:txBody>
        </p:sp>
        <p:cxnSp>
          <p:nvCxnSpPr>
            <p:cNvPr id="26" name="Straight Arrow Connector 25"/>
            <p:cNvCxnSpPr>
              <a:endCxn id="5" idx="0"/>
            </p:cNvCxnSpPr>
            <p:nvPr/>
          </p:nvCxnSpPr>
          <p:spPr>
            <a:xfrm flipH="1">
              <a:off x="4274110" y="1587983"/>
              <a:ext cx="1807965" cy="847325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headEnd type="arrow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TextBox 3"/>
          <p:cNvSpPr txBox="1"/>
          <p:nvPr/>
        </p:nvSpPr>
        <p:spPr>
          <a:xfrm>
            <a:off x="877749" y="6773229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87730" y="5776234"/>
            <a:ext cx="12977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Helvetica"/>
                <a:cs typeface="Helvetica"/>
              </a:rPr>
              <a:t>Lag (</a:t>
            </a:r>
            <a:r>
              <a:rPr lang="en-US" sz="2200" dirty="0" err="1" smtClean="0">
                <a:latin typeface="Helvetica"/>
                <a:cs typeface="Helvetica"/>
              </a:rPr>
              <a:t>ms</a:t>
            </a:r>
            <a:r>
              <a:rPr lang="en-US" sz="2200" dirty="0" smtClean="0">
                <a:latin typeface="Helvetica"/>
                <a:cs typeface="Helvetica"/>
              </a:rPr>
              <a:t>)</a:t>
            </a:r>
            <a:endParaRPr lang="en-US" sz="2200" dirty="0">
              <a:latin typeface="Helvetica"/>
              <a:cs typeface="Helvetic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027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310"/>
    </mc:Choice>
    <mc:Fallback xmlns="">
      <p:transition xmlns:p14="http://schemas.microsoft.com/office/powerpoint/2010/main" spd="slow" advTm="6831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throughput.eps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988" y="2837093"/>
            <a:ext cx="5167012" cy="361690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Overall Performance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801679"/>
              </p:ext>
            </p:extLst>
          </p:nvPr>
        </p:nvGraphicFramePr>
        <p:xfrm>
          <a:off x="54044" y="3046203"/>
          <a:ext cx="3922943" cy="2569892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1034137"/>
                <a:gridCol w="1451184"/>
                <a:gridCol w="1437622"/>
              </a:tblGrid>
              <a:tr h="694599">
                <a:tc>
                  <a:txBody>
                    <a:bodyPr/>
                    <a:lstStyle/>
                    <a:p>
                      <a:pPr algn="ctr"/>
                      <a:r>
                        <a:rPr lang="en-US" sz="2000" b="0" baseline="0" dirty="0" smtClean="0"/>
                        <a:t>System</a:t>
                      </a:r>
                      <a:endParaRPr lang="en-US" sz="2000" b="0" dirty="0"/>
                    </a:p>
                  </a:txBody>
                  <a:tcPr marL="139844" marR="139844" marT="69922" marB="6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Rate</a:t>
                      </a:r>
                      <a:r>
                        <a:rPr lang="en-US" sz="2000" b="0" baseline="0" dirty="0" smtClean="0"/>
                        <a:t> Adaptation</a:t>
                      </a:r>
                      <a:endParaRPr lang="en-US" sz="2000" b="0" dirty="0"/>
                    </a:p>
                  </a:txBody>
                  <a:tcPr marL="139844" marR="139844" marT="69922" marB="69922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Dual-radio</a:t>
                      </a:r>
                    </a:p>
                    <a:p>
                      <a:pPr algn="ctr"/>
                      <a:r>
                        <a:rPr lang="en-US" sz="2000" b="0" dirty="0" smtClean="0"/>
                        <a:t>Combine</a:t>
                      </a:r>
                      <a:endParaRPr lang="en-US" sz="2000" b="0" dirty="0"/>
                    </a:p>
                  </a:txBody>
                  <a:tcPr marL="139844" marR="139844" marT="69922" marB="69922" anchor="ctr"/>
                </a:tc>
              </a:tr>
              <a:tr h="40723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A-1</a:t>
                      </a:r>
                      <a:endParaRPr lang="en-US" sz="2000" b="0" dirty="0"/>
                    </a:p>
                  </a:txBody>
                  <a:tcPr marL="139844" marR="139844" marT="69922" marB="699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RRAA</a:t>
                      </a:r>
                      <a:endParaRPr lang="en-US" sz="2000" b="0" dirty="0"/>
                    </a:p>
                  </a:txBody>
                  <a:tcPr marL="139844" marR="139844" marT="69922" marB="699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No</a:t>
                      </a:r>
                      <a:endParaRPr lang="en-US" sz="2000" b="0" dirty="0"/>
                    </a:p>
                  </a:txBody>
                  <a:tcPr marL="139844" marR="139844" marT="69922" marB="69922"/>
                </a:tc>
              </a:tr>
              <a:tr h="40723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A-2</a:t>
                      </a:r>
                      <a:endParaRPr lang="en-US" sz="2000" b="0" dirty="0"/>
                    </a:p>
                  </a:txBody>
                  <a:tcPr marL="139844" marR="139844" marT="69922" marB="6992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Minstrel</a:t>
                      </a:r>
                    </a:p>
                  </a:txBody>
                  <a:tcPr marL="139844" marR="139844" marT="69922" marB="69922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 smtClean="0"/>
                        <a:t>No</a:t>
                      </a:r>
                    </a:p>
                  </a:txBody>
                  <a:tcPr marL="139844" marR="139844" marT="69922" marB="69922"/>
                </a:tc>
              </a:tr>
              <a:tr h="40723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A-3</a:t>
                      </a:r>
                      <a:endParaRPr lang="en-US" sz="2000" b="0" dirty="0"/>
                    </a:p>
                  </a:txBody>
                  <a:tcPr marL="139844" marR="139844" marT="69922" marB="699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RRAA</a:t>
                      </a:r>
                      <a:endParaRPr lang="en-US" sz="2000" b="0" dirty="0"/>
                    </a:p>
                  </a:txBody>
                  <a:tcPr marL="139844" marR="139844" marT="69922" marB="699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Yes</a:t>
                      </a:r>
                      <a:endParaRPr lang="en-US" sz="2000" b="0" dirty="0"/>
                    </a:p>
                  </a:txBody>
                  <a:tcPr marL="139844" marR="139844" marT="69922" marB="69922"/>
                </a:tc>
              </a:tr>
              <a:tr h="486516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A-4</a:t>
                      </a:r>
                      <a:endParaRPr lang="en-US" sz="2000" b="0" dirty="0"/>
                    </a:p>
                  </a:txBody>
                  <a:tcPr marL="139844" marR="139844" marT="69922" marB="699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Minstrel</a:t>
                      </a:r>
                      <a:endParaRPr lang="en-US" sz="2000" b="0" dirty="0"/>
                    </a:p>
                  </a:txBody>
                  <a:tcPr marL="139844" marR="139844" marT="69922" marB="6992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 smtClean="0"/>
                        <a:t>Yes</a:t>
                      </a:r>
                      <a:endParaRPr lang="en-US" sz="2000" b="0" dirty="0"/>
                    </a:p>
                  </a:txBody>
                  <a:tcPr marL="139844" marR="139844" marT="69922" marB="69922"/>
                </a:tc>
              </a:tr>
            </a:tbl>
          </a:graphicData>
        </a:graphic>
      </p:graphicFrame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457200" y="1238046"/>
            <a:ext cx="8686800" cy="4525963"/>
          </a:xfrm>
        </p:spPr>
        <p:txBody>
          <a:bodyPr>
            <a:normAutofit/>
          </a:bodyPr>
          <a:lstStyle/>
          <a:p>
            <a:r>
              <a:rPr lang="en-US" sz="2600" b="1" dirty="0" smtClean="0"/>
              <a:t>Approach: </a:t>
            </a:r>
            <a:r>
              <a:rPr lang="en-US" sz="2600" dirty="0" smtClean="0"/>
              <a:t>measure downlink performance during 5 drives for each system</a:t>
            </a:r>
          </a:p>
          <a:p>
            <a:r>
              <a:rPr lang="en-US" sz="2600" b="1" dirty="0" smtClean="0"/>
              <a:t>Metric: </a:t>
            </a:r>
            <a:r>
              <a:rPr lang="en-US" sz="2600" dirty="0" smtClean="0"/>
              <a:t>TCP throughput averaged over 1 second bins</a:t>
            </a:r>
            <a:endParaRPr lang="en-US" sz="2600" b="1" dirty="0"/>
          </a:p>
        </p:txBody>
      </p:sp>
      <p:grpSp>
        <p:nvGrpSpPr>
          <p:cNvPr id="20" name="Group 19"/>
          <p:cNvGrpSpPr/>
          <p:nvPr/>
        </p:nvGrpSpPr>
        <p:grpSpPr>
          <a:xfrm>
            <a:off x="4366142" y="2723443"/>
            <a:ext cx="4650858" cy="872747"/>
            <a:chOff x="4796635" y="2856900"/>
            <a:chExt cx="4256164" cy="1060992"/>
          </a:xfrm>
        </p:grpSpPr>
        <p:sp>
          <p:nvSpPr>
            <p:cNvPr id="8" name="Rectangle 7"/>
            <p:cNvSpPr/>
            <p:nvPr/>
          </p:nvSpPr>
          <p:spPr>
            <a:xfrm>
              <a:off x="4796635" y="2856900"/>
              <a:ext cx="4256164" cy="687599"/>
            </a:xfrm>
            <a:prstGeom prst="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en-US" sz="2600" b="1" dirty="0">
                  <a:solidFill>
                    <a:srgbClr val="FF0000"/>
                  </a:solidFill>
                </a:rPr>
                <a:t>8</a:t>
              </a:r>
              <a:r>
                <a:rPr lang="en-US" sz="2600" b="1" dirty="0" smtClean="0">
                  <a:solidFill>
                    <a:srgbClr val="FF0000"/>
                  </a:solidFill>
                </a:rPr>
                <a:t>x</a:t>
              </a:r>
              <a:r>
                <a:rPr lang="en-US" sz="2600" dirty="0" smtClean="0"/>
                <a:t> and </a:t>
              </a:r>
              <a:r>
                <a:rPr lang="en-US" sz="2600" b="1" dirty="0" smtClean="0">
                  <a:solidFill>
                    <a:srgbClr val="FF0000"/>
                  </a:solidFill>
                </a:rPr>
                <a:t>3x</a:t>
              </a:r>
              <a:r>
                <a:rPr lang="en-US" sz="2600" dirty="0" smtClean="0"/>
                <a:t> gain over A-3 and A-4 </a:t>
              </a:r>
            </a:p>
          </p:txBody>
        </p:sp>
        <p:cxnSp>
          <p:nvCxnSpPr>
            <p:cNvPr id="10" name="Straight Arrow Connector 9"/>
            <p:cNvCxnSpPr>
              <a:stCxn id="8" idx="2"/>
            </p:cNvCxnSpPr>
            <p:nvPr/>
          </p:nvCxnSpPr>
          <p:spPr>
            <a:xfrm>
              <a:off x="6924717" y="3544499"/>
              <a:ext cx="995142" cy="373393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7815385" y="3630739"/>
            <a:ext cx="693615" cy="1441939"/>
            <a:chOff x="7815385" y="3630739"/>
            <a:chExt cx="693615" cy="1441939"/>
          </a:xfrm>
        </p:grpSpPr>
        <p:cxnSp>
          <p:nvCxnSpPr>
            <p:cNvPr id="4" name="Straight Connector 3"/>
            <p:cNvCxnSpPr/>
            <p:nvPr/>
          </p:nvCxnSpPr>
          <p:spPr>
            <a:xfrm>
              <a:off x="7815385" y="3630739"/>
              <a:ext cx="693615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7815385" y="5072678"/>
              <a:ext cx="693615" cy="0"/>
            </a:xfrm>
            <a:prstGeom prst="line">
              <a:avLst/>
            </a:prstGeom>
            <a:ln w="38100" cmpd="sng"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>
              <a:off x="8147538" y="3630739"/>
              <a:ext cx="0" cy="1441939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prstDash val="sysDash"/>
              <a:headEnd type="none"/>
              <a:tailEnd type="none"/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</p:cxnSp>
      </p:grpSp>
      <p:sp>
        <p:nvSpPr>
          <p:cNvPr id="22" name="Rectangle 21"/>
          <p:cNvSpPr/>
          <p:nvPr/>
        </p:nvSpPr>
        <p:spPr>
          <a:xfrm>
            <a:off x="8234106" y="4062978"/>
            <a:ext cx="853450" cy="492443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600" b="1" dirty="0" smtClean="0">
                <a:solidFill>
                  <a:srgbClr val="FF0000"/>
                </a:solidFill>
              </a:rPr>
              <a:t>2.5x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811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205"/>
    </mc:Choice>
    <mc:Fallback xmlns="">
      <p:transition xmlns:p14="http://schemas.microsoft.com/office/powerpoint/2010/main" spd="slow" advTm="94205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charset="2"/>
              <a:buChar char="Ø"/>
            </a:pPr>
            <a:r>
              <a:rPr lang="en-US" sz="2800" dirty="0" smtClean="0"/>
              <a:t>Explored the opportunity in using TV whitespaces to </a:t>
            </a:r>
            <a:br>
              <a:rPr lang="en-US" sz="2800" dirty="0" smtClean="0"/>
            </a:br>
            <a:r>
              <a:rPr lang="en-US" sz="2800" dirty="0" smtClean="0"/>
              <a:t>provide vehicular network connectivity.</a:t>
            </a:r>
            <a:br>
              <a:rPr lang="en-US" sz="2800" dirty="0" smtClean="0"/>
            </a:br>
            <a:endParaRPr lang="en-US" sz="2800" dirty="0" smtClean="0"/>
          </a:p>
          <a:p>
            <a:pPr>
              <a:buFont typeface="Wingdings" charset="2"/>
              <a:buChar char="Ø"/>
            </a:pPr>
            <a:r>
              <a:rPr lang="en-US" sz="2800" dirty="0" smtClean="0"/>
              <a:t>Designed a heterogeneous network to extend network coverage under asymmetric power limits.</a:t>
            </a:r>
            <a:br>
              <a:rPr lang="en-US" sz="2800" dirty="0" smtClean="0"/>
            </a:br>
            <a:endParaRPr lang="en-US" sz="2800" dirty="0" smtClean="0"/>
          </a:p>
          <a:p>
            <a:pPr>
              <a:buFont typeface="Wingdings" charset="2"/>
              <a:buChar char="Ø"/>
            </a:pPr>
            <a:r>
              <a:rPr lang="en-US" sz="2800" dirty="0" smtClean="0"/>
              <a:t>Designed a scouting radio to improve channel estimation under feedback delay.</a:t>
            </a:r>
          </a:p>
          <a:p>
            <a:pPr marL="0" indent="0">
              <a:buNone/>
            </a:pPr>
            <a:endParaRPr lang="en-US" sz="2800" dirty="0" smtClean="0"/>
          </a:p>
          <a:p>
            <a:pPr>
              <a:buFont typeface="Wingdings" charset="2"/>
              <a:buChar char="Ø"/>
            </a:pPr>
            <a:r>
              <a:rPr lang="en-US" sz="2800" dirty="0" smtClean="0"/>
              <a:t>Designed a scouting based communication stack to </a:t>
            </a:r>
            <a:br>
              <a:rPr lang="en-US" sz="2800" dirty="0" smtClean="0"/>
            </a:br>
            <a:r>
              <a:rPr lang="en-US" sz="2800" dirty="0" smtClean="0"/>
              <a:t>enhance link robustness.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62424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457"/>
    </mc:Choice>
    <mc:Fallback xmlns="">
      <p:transition xmlns:p14="http://schemas.microsoft.com/office/powerpoint/2010/main" spd="slow" advTm="2845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2119" y="2186682"/>
            <a:ext cx="8229600" cy="11514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000" dirty="0" smtClean="0"/>
              <a:t>Thanks a lot!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376092"/>
                </a:solidFill>
              </a:rPr>
              <a:t> </a:t>
            </a:r>
            <a:r>
              <a:rPr lang="en-US" sz="4000" dirty="0" smtClean="0">
                <a:solidFill>
                  <a:srgbClr val="000000"/>
                </a:solidFill>
              </a:rPr>
              <a:t>Contact</a:t>
            </a:r>
            <a:r>
              <a:rPr lang="en-US" sz="4000" dirty="0">
                <a:solidFill>
                  <a:srgbClr val="000000"/>
                </a:solidFill>
              </a:rPr>
              <a:t>: </a:t>
            </a:r>
            <a:r>
              <a:rPr lang="en-US" sz="4000" dirty="0" err="1">
                <a:hlinkClick r:id="rId3"/>
              </a:rPr>
              <a:t>tzhang@</a:t>
            </a:r>
            <a:r>
              <a:rPr lang="en-US" sz="4000" dirty="0" err="1" smtClean="0">
                <a:hlinkClick r:id="rId3"/>
              </a:rPr>
              <a:t>cs.wisc.edu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dirty="0" smtClean="0">
                <a:solidFill>
                  <a:schemeClr val="tx2"/>
                </a:solidFill>
              </a:rPr>
              <a:t>Video </a:t>
            </a:r>
            <a:r>
              <a:rPr lang="en-US" dirty="0" smtClean="0">
                <a:solidFill>
                  <a:schemeClr val="tx2"/>
                </a:solidFill>
              </a:rPr>
              <a:t>demo: </a:t>
            </a:r>
            <a:r>
              <a:rPr lang="en-US" dirty="0">
                <a:solidFill>
                  <a:schemeClr val="tx2"/>
                </a:solidFill>
              </a:rPr>
              <a:t>http://</a:t>
            </a:r>
            <a:r>
              <a:rPr lang="en-US" dirty="0" err="1">
                <a:solidFill>
                  <a:schemeClr val="tx2"/>
                </a:solidFill>
              </a:rPr>
              <a:t>youtu.be</a:t>
            </a:r>
            <a:r>
              <a:rPr lang="en-US" dirty="0">
                <a:solidFill>
                  <a:schemeClr val="tx2"/>
                </a:solidFill>
              </a:rPr>
              <a:t>/_rnzH7owtBw</a:t>
            </a:r>
            <a:endParaRPr lang="en-US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4000" dirty="0" smtClean="0">
                <a:solidFill>
                  <a:srgbClr val="376092"/>
                </a:solidFill>
              </a:rPr>
              <a:t> </a:t>
            </a:r>
            <a:endParaRPr lang="en-US" sz="4000" dirty="0">
              <a:solidFill>
                <a:srgbClr val="37609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57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38"/>
    </mc:Choice>
    <mc:Fallback xmlns="">
      <p:transition xmlns:p14="http://schemas.microsoft.com/office/powerpoint/2010/main" spd="slow" advTm="263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29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Motivation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188" y="1257235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Present-day approaches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1320755" y="1827632"/>
            <a:ext cx="3960343" cy="2460188"/>
            <a:chOff x="1320755" y="2152613"/>
            <a:chExt cx="3960343" cy="2460188"/>
          </a:xfrm>
        </p:grpSpPr>
        <p:pic>
          <p:nvPicPr>
            <p:cNvPr id="5" name="Picture 4" descr="Screen Shot 2013-02-14 at 6.46.24 PM.pn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0755" y="2152613"/>
              <a:ext cx="1316600" cy="1166131"/>
            </a:xfrm>
            <a:prstGeom prst="rect">
              <a:avLst/>
            </a:prstGeom>
          </p:spPr>
        </p:pic>
        <p:pic>
          <p:nvPicPr>
            <p:cNvPr id="13" name="Picture 12" descr="Screen Shot 2013-02-14 at 3.53.14 PM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292517" y="3305089"/>
              <a:ext cx="1403983" cy="816680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2637355" y="3663768"/>
              <a:ext cx="2643743" cy="435105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22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22000"/>
                  </a:schemeClr>
                </a:gs>
              </a:gsLst>
              <a:lin ang="16200000" scaled="0"/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483021" y="2442069"/>
              <a:ext cx="7560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WiFi</a:t>
              </a:r>
              <a:endParaRPr lang="en-US" sz="2400" b="1" dirty="0"/>
            </a:p>
          </p:txBody>
        </p:sp>
        <p:sp>
          <p:nvSpPr>
            <p:cNvPr id="19" name="Lightning Bolt 18"/>
            <p:cNvSpPr/>
            <p:nvPr/>
          </p:nvSpPr>
          <p:spPr>
            <a:xfrm rot="20520000">
              <a:off x="2629203" y="2981817"/>
              <a:ext cx="640773" cy="549933"/>
            </a:xfrm>
            <a:prstGeom prst="lightningBol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2621866" y="4175631"/>
              <a:ext cx="2659232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/>
            <p:cNvSpPr txBox="1"/>
            <p:nvPr/>
          </p:nvSpPr>
          <p:spPr>
            <a:xfrm>
              <a:off x="3083263" y="4151136"/>
              <a:ext cx="1937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Small (0.2km)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0" y="3292956"/>
            <a:ext cx="9006688" cy="3060483"/>
            <a:chOff x="0" y="3764674"/>
            <a:chExt cx="9006688" cy="3060483"/>
          </a:xfrm>
        </p:grpSpPr>
        <p:grpSp>
          <p:nvGrpSpPr>
            <p:cNvPr id="67" name="Group 66"/>
            <p:cNvGrpSpPr/>
            <p:nvPr/>
          </p:nvGrpSpPr>
          <p:grpSpPr>
            <a:xfrm>
              <a:off x="0" y="3764674"/>
              <a:ext cx="9006688" cy="3060483"/>
              <a:chOff x="0" y="3782817"/>
              <a:chExt cx="9006688" cy="3060483"/>
            </a:xfrm>
          </p:grpSpPr>
          <p:grpSp>
            <p:nvGrpSpPr>
              <p:cNvPr id="64" name="Group 63"/>
              <p:cNvGrpSpPr/>
              <p:nvPr/>
            </p:nvGrpSpPr>
            <p:grpSpPr>
              <a:xfrm>
                <a:off x="0" y="3782817"/>
                <a:ext cx="2490626" cy="3060483"/>
                <a:chOff x="0" y="3782817"/>
                <a:chExt cx="2490626" cy="3060483"/>
              </a:xfrm>
            </p:grpSpPr>
            <p:pic>
              <p:nvPicPr>
                <p:cNvPr id="9" name="Picture 8" descr="Screen Shot 2013-02-14 at 7.12.56 PM.png"/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BEBA8EAE-BF5A-486C-A8C5-ECC9F3942E4B}">
                      <a14:imgProps xmlns:a14="http://schemas.microsoft.com/office/drawing/2010/main">
                        <a14:imgLayer r:embed="rId7">
                          <a14:imgEffect>
                            <a14:backgroundRemoval t="10000" b="90000" l="10000" r="9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0" y="3782817"/>
                  <a:ext cx="1637194" cy="3060483"/>
                </a:xfrm>
                <a:prstGeom prst="rect">
                  <a:avLst/>
                </a:prstGeom>
              </p:spPr>
            </p:pic>
            <p:sp>
              <p:nvSpPr>
                <p:cNvPr id="46" name="Lightning Bolt 45"/>
                <p:cNvSpPr/>
                <p:nvPr/>
              </p:nvSpPr>
              <p:spPr>
                <a:xfrm rot="20520000">
                  <a:off x="1849853" y="4858852"/>
                  <a:ext cx="640773" cy="549933"/>
                </a:xfrm>
                <a:prstGeom prst="lightningBolt">
                  <a:avLst/>
                </a:prstGeom>
                <a:ln/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" name="TextBox 46"/>
                <p:cNvSpPr txBox="1"/>
                <p:nvPr/>
              </p:nvSpPr>
              <p:spPr>
                <a:xfrm>
                  <a:off x="877526" y="4451051"/>
                  <a:ext cx="1155785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/>
                    <a:t>Cellular</a:t>
                  </a:r>
                  <a:endParaRPr lang="en-US" sz="2400" b="1" dirty="0"/>
                </a:p>
              </p:txBody>
            </p:sp>
          </p:grpSp>
          <p:grpSp>
            <p:nvGrpSpPr>
              <p:cNvPr id="63" name="Group 62"/>
              <p:cNvGrpSpPr/>
              <p:nvPr/>
            </p:nvGrpSpPr>
            <p:grpSpPr>
              <a:xfrm>
                <a:off x="1135035" y="5222603"/>
                <a:ext cx="7871653" cy="1094108"/>
                <a:chOff x="1135035" y="5222603"/>
                <a:chExt cx="7871653" cy="1094108"/>
              </a:xfrm>
            </p:grpSpPr>
            <p:grpSp>
              <p:nvGrpSpPr>
                <p:cNvPr id="61" name="Group 60"/>
                <p:cNvGrpSpPr/>
                <p:nvPr/>
              </p:nvGrpSpPr>
              <p:grpSpPr>
                <a:xfrm>
                  <a:off x="1135035" y="5313059"/>
                  <a:ext cx="7863761" cy="1003652"/>
                  <a:chOff x="1135035" y="5313059"/>
                  <a:chExt cx="7863761" cy="1003652"/>
                </a:xfrm>
              </p:grpSpPr>
              <p:pic>
                <p:nvPicPr>
                  <p:cNvPr id="41" name="Picture 40" descr="Screen Shot 2013-02-14 at 3.53.14 PM.png"/>
                  <p:cNvPicPr>
                    <a:picLocks noChangeAspect="1"/>
                  </p:cNvPicPr>
                  <p:nvPr/>
                </p:nvPicPr>
                <p:blipFill>
                  <a:blip r:embed="rId5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4250278" y="5313059"/>
                    <a:ext cx="1403983" cy="816680"/>
                  </a:xfrm>
                  <a:prstGeom prst="rect">
                    <a:avLst/>
                  </a:prstGeom>
                </p:spPr>
              </p:pic>
              <p:cxnSp>
                <p:nvCxnSpPr>
                  <p:cNvPr id="42" name="Straight Arrow Connector 41"/>
                  <p:cNvCxnSpPr/>
                  <p:nvPr/>
                </p:nvCxnSpPr>
                <p:spPr>
                  <a:xfrm>
                    <a:off x="1135035" y="6315513"/>
                    <a:ext cx="7863761" cy="1198"/>
                  </a:xfrm>
                  <a:prstGeom prst="straightConnector1">
                    <a:avLst/>
                  </a:prstGeom>
                  <a:ln>
                    <a:solidFill>
                      <a:srgbClr val="000000"/>
                    </a:solidFill>
                    <a:headEnd type="arrow"/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31" name="Oval 30"/>
                <p:cNvSpPr/>
                <p:nvPr/>
              </p:nvSpPr>
              <p:spPr>
                <a:xfrm>
                  <a:off x="1142927" y="5222603"/>
                  <a:ext cx="7863761" cy="1000076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accent3">
                        <a:tint val="100000"/>
                        <a:shade val="100000"/>
                        <a:satMod val="130000"/>
                        <a:alpha val="23000"/>
                      </a:schemeClr>
                    </a:gs>
                    <a:gs pos="100000">
                      <a:schemeClr val="accent3">
                        <a:tint val="50000"/>
                        <a:shade val="100000"/>
                        <a:satMod val="350000"/>
                        <a:alpha val="23000"/>
                      </a:schemeClr>
                    </a:gs>
                  </a:gsLst>
                  <a:lin ang="16200000" scaled="0"/>
                  <a:tileRect/>
                </a:gradFill>
                <a:ln>
                  <a:noFill/>
                </a:ln>
              </p:spPr>
              <p:style>
                <a:lnRef idx="1">
                  <a:schemeClr val="accent3"/>
                </a:lnRef>
                <a:fillRef idx="3">
                  <a:schemeClr val="accent3"/>
                </a:fillRef>
                <a:effectRef idx="2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4043157" y="4996455"/>
              <a:ext cx="152863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FF0000"/>
                  </a:solidFill>
                </a:rPr>
                <a:t>Congested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74576" y="6303394"/>
              <a:ext cx="18484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40"/>
                  </a:solidFill>
                </a:rPr>
                <a:t>Large (10km)</a:t>
              </a:r>
              <a:endParaRPr lang="en-US" sz="2400" b="1" dirty="0">
                <a:solidFill>
                  <a:srgbClr val="008040"/>
                </a:solidFill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28680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87"/>
    </mc:Choice>
    <mc:Fallback xmlns="">
      <p:transition xmlns:p14="http://schemas.microsoft.com/office/powerpoint/2010/main" spd="slow" advTm="23187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4" descr="spectrum_1.pdf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761" y="2854400"/>
            <a:ext cx="3366664" cy="23585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Motivation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05562" y="2684746"/>
            <a:ext cx="2009689" cy="2579339"/>
            <a:chOff x="105562" y="2684746"/>
            <a:chExt cx="2009689" cy="2579339"/>
          </a:xfrm>
        </p:grpSpPr>
        <p:pic>
          <p:nvPicPr>
            <p:cNvPr id="16" name="Picture 15" descr="Screen Shot 2013-02-20 at 10.50.45 PM.pn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5562" y="2684746"/>
              <a:ext cx="1991803" cy="2547655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1322333" y="5089564"/>
              <a:ext cx="792918" cy="1745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457200" y="1261334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New opportunity in TV whitespaces</a:t>
            </a:r>
          </a:p>
          <a:p>
            <a:pPr lvl="1"/>
            <a:r>
              <a:rPr lang="en-US" sz="2600" dirty="0" smtClean="0"/>
              <a:t>FCC released vacant TV channels for </a:t>
            </a:r>
            <a:r>
              <a:rPr lang="en-US" sz="2600" b="1" i="1" dirty="0" smtClean="0">
                <a:solidFill>
                  <a:srgbClr val="FF0000"/>
                </a:solidFill>
              </a:rPr>
              <a:t>unlicensed</a:t>
            </a:r>
            <a:r>
              <a:rPr lang="en-US" sz="2600" dirty="0" smtClean="0"/>
              <a:t> use</a:t>
            </a:r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grpSp>
        <p:nvGrpSpPr>
          <p:cNvPr id="24" name="Group 23"/>
          <p:cNvGrpSpPr/>
          <p:nvPr/>
        </p:nvGrpSpPr>
        <p:grpSpPr>
          <a:xfrm>
            <a:off x="-632183" y="2800074"/>
            <a:ext cx="2999079" cy="2442799"/>
            <a:chOff x="-3916036" y="2078896"/>
            <a:chExt cx="2999079" cy="2442799"/>
          </a:xfrm>
        </p:grpSpPr>
        <p:pic>
          <p:nvPicPr>
            <p:cNvPr id="44" name="Picture 43" descr="Screen Shot 2013-02-14 at 9.34.37 PM.png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30" b="99010" l="806" r="9865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3916036" y="2078896"/>
              <a:ext cx="2999079" cy="2442799"/>
            </a:xfrm>
            <a:prstGeom prst="rect">
              <a:avLst/>
            </a:prstGeom>
          </p:spPr>
        </p:pic>
        <p:sp>
          <p:nvSpPr>
            <p:cNvPr id="48" name="TextBox 47"/>
            <p:cNvSpPr txBox="1"/>
            <p:nvPr/>
          </p:nvSpPr>
          <p:spPr>
            <a:xfrm>
              <a:off x="-1880122" y="3403718"/>
              <a:ext cx="5190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/>
                <a:t>TV</a:t>
              </a:r>
              <a:endParaRPr lang="en-US" sz="2400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4704236" y="6236306"/>
            <a:ext cx="9305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8040"/>
                </a:solidFill>
              </a:rPr>
              <a:t>(2km)</a:t>
            </a:r>
            <a:endParaRPr lang="en-US" sz="2400" b="1" dirty="0">
              <a:solidFill>
                <a:srgbClr val="00804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767062" y="2296516"/>
            <a:ext cx="1880798" cy="658372"/>
            <a:chOff x="5767062" y="2296516"/>
            <a:chExt cx="1880798" cy="658372"/>
          </a:xfrm>
        </p:grpSpPr>
        <p:grpSp>
          <p:nvGrpSpPr>
            <p:cNvPr id="75" name="Group 74"/>
            <p:cNvGrpSpPr/>
            <p:nvPr/>
          </p:nvGrpSpPr>
          <p:grpSpPr>
            <a:xfrm>
              <a:off x="5767062" y="2723638"/>
              <a:ext cx="1880798" cy="231250"/>
              <a:chOff x="1111400" y="1826019"/>
              <a:chExt cx="1499720" cy="231250"/>
            </a:xfrm>
          </p:grpSpPr>
          <p:cxnSp>
            <p:nvCxnSpPr>
              <p:cNvPr id="77" name="Straight Arrow Connector 76"/>
              <p:cNvCxnSpPr/>
              <p:nvPr/>
            </p:nvCxnSpPr>
            <p:spPr>
              <a:xfrm flipH="1">
                <a:off x="1111400" y="1836515"/>
                <a:ext cx="850191" cy="22075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Arrow Connector 77"/>
              <p:cNvCxnSpPr/>
              <p:nvPr/>
            </p:nvCxnSpPr>
            <p:spPr>
              <a:xfrm flipH="1">
                <a:off x="1343394" y="1826019"/>
                <a:ext cx="607702" cy="22075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Arrow Connector 78"/>
              <p:cNvCxnSpPr/>
              <p:nvPr/>
            </p:nvCxnSpPr>
            <p:spPr>
              <a:xfrm flipH="1">
                <a:off x="1595120" y="1836515"/>
                <a:ext cx="366471" cy="22075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Arrow Connector 79"/>
              <p:cNvCxnSpPr/>
              <p:nvPr/>
            </p:nvCxnSpPr>
            <p:spPr>
              <a:xfrm>
                <a:off x="1961591" y="1836515"/>
                <a:ext cx="80569" cy="220754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Arrow Connector 80"/>
              <p:cNvCxnSpPr/>
              <p:nvPr/>
            </p:nvCxnSpPr>
            <p:spPr>
              <a:xfrm>
                <a:off x="1961591" y="1836515"/>
                <a:ext cx="649529" cy="210258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Box 2"/>
            <p:cNvSpPr txBox="1"/>
            <p:nvPr/>
          </p:nvSpPr>
          <p:spPr>
            <a:xfrm>
              <a:off x="6044609" y="2296516"/>
              <a:ext cx="1564175" cy="43088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r>
                <a:rPr lang="en-US" sz="2200" b="1" dirty="0" smtClean="0"/>
                <a:t>Whitespace</a:t>
              </a:r>
              <a:endParaRPr lang="en-US" sz="2200" b="1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41283" y="4749404"/>
            <a:ext cx="7879845" cy="1936555"/>
            <a:chOff x="854844" y="4005826"/>
            <a:chExt cx="7879845" cy="1936555"/>
          </a:xfrm>
        </p:grpSpPr>
        <p:grpSp>
          <p:nvGrpSpPr>
            <p:cNvPr id="67" name="Group 66"/>
            <p:cNvGrpSpPr/>
            <p:nvPr/>
          </p:nvGrpSpPr>
          <p:grpSpPr>
            <a:xfrm>
              <a:off x="854844" y="4005826"/>
              <a:ext cx="7879845" cy="1936555"/>
              <a:chOff x="1118951" y="4858852"/>
              <a:chExt cx="7879845" cy="1936555"/>
            </a:xfrm>
          </p:grpSpPr>
          <p:sp>
            <p:nvSpPr>
              <p:cNvPr id="46" name="Lightning Bolt 45"/>
              <p:cNvSpPr/>
              <p:nvPr/>
            </p:nvSpPr>
            <p:spPr>
              <a:xfrm rot="20520000">
                <a:off x="1849853" y="4858852"/>
                <a:ext cx="640773" cy="549933"/>
              </a:xfrm>
              <a:prstGeom prst="lightningBolt">
                <a:avLst/>
              </a:prstGeom>
              <a:solidFill>
                <a:srgbClr val="FFCC66"/>
              </a:solidFill>
              <a:ln>
                <a:solidFill>
                  <a:schemeClr val="accent6"/>
                </a:solidFill>
              </a:ln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6" name="Group 65"/>
              <p:cNvGrpSpPr/>
              <p:nvPr/>
            </p:nvGrpSpPr>
            <p:grpSpPr>
              <a:xfrm>
                <a:off x="1118951" y="5222603"/>
                <a:ext cx="7879845" cy="1572804"/>
                <a:chOff x="1118951" y="5222603"/>
                <a:chExt cx="7879845" cy="1572804"/>
              </a:xfrm>
            </p:grpSpPr>
            <p:grpSp>
              <p:nvGrpSpPr>
                <p:cNvPr id="63" name="Group 62"/>
                <p:cNvGrpSpPr/>
                <p:nvPr/>
              </p:nvGrpSpPr>
              <p:grpSpPr>
                <a:xfrm>
                  <a:off x="1118951" y="5222603"/>
                  <a:ext cx="7879845" cy="1094108"/>
                  <a:chOff x="1118951" y="5222603"/>
                  <a:chExt cx="7879845" cy="1094108"/>
                </a:xfrm>
              </p:grpSpPr>
              <p:grpSp>
                <p:nvGrpSpPr>
                  <p:cNvPr id="61" name="Group 60"/>
                  <p:cNvGrpSpPr/>
                  <p:nvPr/>
                </p:nvGrpSpPr>
                <p:grpSpPr>
                  <a:xfrm>
                    <a:off x="1135035" y="5313059"/>
                    <a:ext cx="7863761" cy="1003652"/>
                    <a:chOff x="1135035" y="5313059"/>
                    <a:chExt cx="7863761" cy="1003652"/>
                  </a:xfrm>
                </p:grpSpPr>
                <p:pic>
                  <p:nvPicPr>
                    <p:cNvPr id="41" name="Picture 40" descr="Screen Shot 2013-02-14 at 3.53.14 PM.png"/>
                    <p:cNvPicPr>
                      <a:picLocks noChangeAspect="1"/>
                    </p:cNvPicPr>
                    <p:nvPr/>
                  </p:nvPicPr>
                  <p:blipFill>
                    <a:blip r:embed="rId8" cstate="screen">
                      <a:extLst>
                        <a:ext uri="{28A0092B-C50C-407E-A947-70E740481C1C}">
                          <a14:useLocalDpi xmlns:a14="http://schemas.microsoft.com/office/drawing/2010/main"/>
                        </a:ext>
                      </a:extLst>
                    </a:blip>
                    <a:stretch>
                      <a:fillRect/>
                    </a:stretch>
                  </p:blipFill>
                  <p:spPr>
                    <a:xfrm flipH="1">
                      <a:off x="4250278" y="5313059"/>
                      <a:ext cx="1403983" cy="816680"/>
                    </a:xfrm>
                    <a:prstGeom prst="rect">
                      <a:avLst/>
                    </a:prstGeom>
                  </p:spPr>
                </p:pic>
                <p:cxnSp>
                  <p:nvCxnSpPr>
                    <p:cNvPr id="42" name="Straight Arrow Connector 41"/>
                    <p:cNvCxnSpPr/>
                    <p:nvPr/>
                  </p:nvCxnSpPr>
                  <p:spPr>
                    <a:xfrm>
                      <a:off x="1135035" y="6315513"/>
                      <a:ext cx="7863761" cy="1198"/>
                    </a:xfrm>
                    <a:prstGeom prst="straightConnector1">
                      <a:avLst/>
                    </a:prstGeom>
                    <a:ln>
                      <a:solidFill>
                        <a:srgbClr val="000000"/>
                      </a:solidFill>
                      <a:headEnd type="arrow"/>
                      <a:tailEnd type="arrow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31" name="Oval 30"/>
                  <p:cNvSpPr/>
                  <p:nvPr/>
                </p:nvSpPr>
                <p:spPr>
                  <a:xfrm>
                    <a:off x="1118951" y="5222603"/>
                    <a:ext cx="7863761" cy="1000076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  <a:alpha val="40000"/>
                    </a:schemeClr>
                  </a:solidFill>
                  <a:ln>
                    <a:noFill/>
                  </a:ln>
                </p:spPr>
                <p:style>
                  <a:lnRef idx="1">
                    <a:schemeClr val="accent3"/>
                  </a:lnRef>
                  <a:fillRef idx="3">
                    <a:schemeClr val="accent3"/>
                  </a:fillRef>
                  <a:effectRef idx="2">
                    <a:schemeClr val="accent3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45" name="TextBox 44"/>
                <p:cNvSpPr txBox="1"/>
                <p:nvPr/>
              </p:nvSpPr>
              <p:spPr>
                <a:xfrm>
                  <a:off x="4290718" y="6333742"/>
                  <a:ext cx="877013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b="1" dirty="0" smtClean="0">
                      <a:solidFill>
                        <a:srgbClr val="008040"/>
                      </a:solidFill>
                    </a:rPr>
                    <a:t>Large</a:t>
                  </a:r>
                  <a:endParaRPr lang="en-US" sz="2400" b="1" dirty="0">
                    <a:solidFill>
                      <a:srgbClr val="008040"/>
                    </a:solidFill>
                  </a:endParaRPr>
                </a:p>
              </p:txBody>
            </p:sp>
          </p:grpSp>
        </p:grpSp>
        <p:sp>
          <p:nvSpPr>
            <p:cNvPr id="34" name="TextBox 33"/>
            <p:cNvSpPr txBox="1"/>
            <p:nvPr/>
          </p:nvSpPr>
          <p:spPr>
            <a:xfrm>
              <a:off x="4062810" y="4179715"/>
              <a:ext cx="10711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008000"/>
                  </a:solidFill>
                </a:rPr>
                <a:t>Vacant</a:t>
              </a:r>
              <a:endParaRPr lang="en-US" sz="2400" b="1" dirty="0">
                <a:solidFill>
                  <a:srgbClr val="008000"/>
                </a:solidFill>
              </a:endParaRPr>
            </a:p>
          </p:txBody>
        </p:sp>
      </p:grpSp>
      <p:sp>
        <p:nvSpPr>
          <p:cNvPr id="50" name="Rounded Rectangle 49"/>
          <p:cNvSpPr/>
          <p:nvPr/>
        </p:nvSpPr>
        <p:spPr>
          <a:xfrm>
            <a:off x="2759482" y="5617308"/>
            <a:ext cx="3854286" cy="548372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Long propagation range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2311554" y="3003333"/>
            <a:ext cx="2753530" cy="1631216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“This new unlicensed spectrum will be </a:t>
            </a:r>
          </a:p>
          <a:p>
            <a:r>
              <a:rPr lang="en-US" sz="2000" dirty="0" smtClean="0"/>
              <a:t>a powerful platform for innovation…”			</a:t>
            </a:r>
            <a:r>
              <a:rPr lang="en-US" sz="2000" dirty="0"/>
              <a:t> </a:t>
            </a:r>
            <a:r>
              <a:rPr lang="en-US" sz="2000" dirty="0" smtClean="0"/>
              <a:t>        - FCC Chairman</a:t>
            </a:r>
            <a:endParaRPr lang="en-US" sz="2000" dirty="0"/>
          </a:p>
        </p:txBody>
      </p:sp>
      <p:sp>
        <p:nvSpPr>
          <p:cNvPr id="82" name="Rounded Rectangle 81"/>
          <p:cNvSpPr/>
          <p:nvPr/>
        </p:nvSpPr>
        <p:spPr>
          <a:xfrm>
            <a:off x="4920893" y="2413728"/>
            <a:ext cx="3712089" cy="511853"/>
          </a:xfrm>
          <a:prstGeom prst="round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solidFill>
                  <a:schemeClr val="tx1"/>
                </a:solidFill>
              </a:rPr>
              <a:t>Up to 180MHz spectrum</a:t>
            </a:r>
            <a:endParaRPr lang="en-US" sz="26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4244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439"/>
    </mc:Choice>
    <mc:Fallback xmlns="">
      <p:transition xmlns:p14="http://schemas.microsoft.com/office/powerpoint/2010/main" spd="slow" advTm="3843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27" grpId="0"/>
      <p:bldP spid="50" grpId="0" animBg="1"/>
      <p:bldP spid="86" grpId="0" animBg="1"/>
      <p:bldP spid="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Goal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9633" y="2411032"/>
            <a:ext cx="74850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Design </a:t>
            </a:r>
            <a:r>
              <a:rPr lang="en-US" sz="2800" b="1" dirty="0">
                <a:solidFill>
                  <a:srgbClr val="FF0000"/>
                </a:solidFill>
              </a:rPr>
              <a:t>robust</a:t>
            </a:r>
            <a:r>
              <a:rPr lang="en-US" sz="2800" b="1" dirty="0"/>
              <a:t> communication protocols to use TV whitespaces for vehicular Internet access</a:t>
            </a:r>
          </a:p>
        </p:txBody>
      </p:sp>
    </p:spTree>
    <p:extLst>
      <p:ext uri="{BB962C8B-B14F-4D97-AF65-F5344CB8AC3E}">
        <p14:creationId xmlns:p14="http://schemas.microsoft.com/office/powerpoint/2010/main" val="2321468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Scout – TV whitespace </a:t>
            </a:r>
            <a:r>
              <a:rPr lang="en-US" dirty="0"/>
              <a:t>n</a:t>
            </a:r>
            <a:r>
              <a:rPr lang="en-US" dirty="0" smtClean="0"/>
              <a:t>etwork for vehicles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dirty="0" smtClean="0"/>
              <a:t>Heterogeneous architecture</a:t>
            </a:r>
          </a:p>
          <a:p>
            <a:pPr lvl="1"/>
            <a:r>
              <a:rPr lang="en-US" dirty="0" smtClean="0"/>
              <a:t>Scouting radio based channel estimation</a:t>
            </a:r>
          </a:p>
          <a:p>
            <a:pPr lvl="1"/>
            <a:r>
              <a:rPr lang="en-US" dirty="0" smtClean="0"/>
              <a:t>Scouting based communication stack</a:t>
            </a:r>
          </a:p>
          <a:p>
            <a:r>
              <a:rPr lang="en-US" dirty="0" smtClean="0"/>
              <a:t>Implementation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</a:p>
          <a:p>
            <a:pPr lvl="1"/>
            <a:endParaRPr lang="en-US" b="1" dirty="0" smtClean="0">
              <a:solidFill>
                <a:srgbClr val="37609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79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53"/>
    </mc:Choice>
    <mc:Fallback xmlns="">
      <p:transition xmlns:p14="http://schemas.microsoft.com/office/powerpoint/2010/main" spd="slow" advTm="2975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Outline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Scout – TV whitespace </a:t>
            </a:r>
            <a:r>
              <a:rPr lang="en-US" dirty="0"/>
              <a:t>n</a:t>
            </a:r>
            <a:r>
              <a:rPr lang="en-US" dirty="0" smtClean="0"/>
              <a:t>etwork for vehicles</a:t>
            </a:r>
            <a:endParaRPr lang="en-US" dirty="0" smtClean="0">
              <a:solidFill>
                <a:srgbClr val="000000"/>
              </a:solidFill>
            </a:endParaRPr>
          </a:p>
          <a:p>
            <a:pPr lvl="1"/>
            <a:r>
              <a:rPr lang="en-US" b="1" dirty="0" smtClean="0"/>
              <a:t>Heterogeneous architecture</a:t>
            </a:r>
          </a:p>
          <a:p>
            <a:pPr lvl="1"/>
            <a:r>
              <a:rPr lang="en-US" dirty="0" smtClean="0"/>
              <a:t>Scouting radio based channel estimation</a:t>
            </a:r>
          </a:p>
          <a:p>
            <a:pPr lvl="1"/>
            <a:r>
              <a:rPr lang="en-US" dirty="0" smtClean="0"/>
              <a:t>Scouting based communication stack</a:t>
            </a:r>
          </a:p>
          <a:p>
            <a:r>
              <a:rPr lang="en-US" dirty="0"/>
              <a:t>I</a:t>
            </a:r>
            <a:r>
              <a:rPr lang="en-US" dirty="0" smtClean="0"/>
              <a:t>mplementation</a:t>
            </a:r>
          </a:p>
          <a:p>
            <a:r>
              <a:rPr lang="en-US" dirty="0" smtClean="0"/>
              <a:t>Evaluation</a:t>
            </a:r>
          </a:p>
          <a:p>
            <a:r>
              <a:rPr lang="en-US" dirty="0" smtClean="0"/>
              <a:t>Conclusion</a:t>
            </a:r>
          </a:p>
          <a:p>
            <a:pPr lvl="1"/>
            <a:endParaRPr lang="en-US" b="1" dirty="0" smtClean="0">
              <a:solidFill>
                <a:srgbClr val="37609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350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753"/>
    </mc:Choice>
    <mc:Fallback xmlns="">
      <p:transition xmlns:p14="http://schemas.microsoft.com/office/powerpoint/2010/main" spd="slow" advTm="29753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</a:rPr>
              <a:t>A              Metro Hotspot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40815" y="134994"/>
            <a:ext cx="162890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4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Super </a:t>
            </a:r>
            <a:endParaRPr lang="en-US" sz="4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75779" y="1602148"/>
            <a:ext cx="8830421" cy="3792544"/>
            <a:chOff x="869396" y="3031640"/>
            <a:chExt cx="6435536" cy="2763974"/>
          </a:xfrm>
        </p:grpSpPr>
        <p:pic>
          <p:nvPicPr>
            <p:cNvPr id="27" name="Picture 26" descr="suman.jp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1676" y="3046625"/>
              <a:ext cx="2053256" cy="2748989"/>
            </a:xfrm>
            <a:prstGeom prst="rect">
              <a:avLst/>
            </a:prstGeom>
          </p:spPr>
        </p:pic>
        <p:pic>
          <p:nvPicPr>
            <p:cNvPr id="28" name="Picture 27" descr="Screen Shot 2013-05-01 at 11.59.11 PM.png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25460"/>
            <a:stretch/>
          </p:blipFill>
          <p:spPr>
            <a:xfrm>
              <a:off x="869396" y="3046625"/>
              <a:ext cx="4382280" cy="274714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/>
          </p:nvSpPr>
          <p:spPr>
            <a:xfrm>
              <a:off x="881155" y="3031640"/>
              <a:ext cx="4256859" cy="31286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  <a:ln w="381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4221385" y="5033134"/>
              <a:ext cx="786308" cy="146532"/>
            </a:xfrm>
            <a:prstGeom prst="rect">
              <a:avLst/>
            </a:prstGeom>
            <a:noFill/>
            <a:ln w="19050" cmpd="sng">
              <a:solidFill>
                <a:srgbClr val="FF0000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 flipV="1">
              <a:off x="4939127" y="4024203"/>
              <a:ext cx="994907" cy="982632"/>
            </a:xfrm>
            <a:prstGeom prst="straightConnector1">
              <a:avLst/>
            </a:prstGeom>
            <a:ln w="28575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106037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868"/>
    </mc:Choice>
    <mc:Fallback xmlns="">
      <p:transition xmlns:p14="http://schemas.microsoft.com/office/powerpoint/2010/main" spd="slow" advTm="37868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.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4|5.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4|6.4|6.4|1.7|8.3|5.6|10.7|3.9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5|26.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5|26.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5|26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5|26.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5|26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2.9|5.4|4.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4|5.3|14.4|13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15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3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1|9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8.7|3.7|7.2|9.2|4.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2|7|8.7|14.2|2.9|3.5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25475</TotalTime>
  <Words>935</Words>
  <Application>Microsoft Macintosh PowerPoint</Application>
  <PresentationFormat>On-screen Show (4:3)</PresentationFormat>
  <Paragraphs>417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Enhancing Vehicular Internet Connectivity using Whitespaces, Heterogeneity and  A Scouting Radio</vt:lpstr>
      <vt:lpstr>Motivation</vt:lpstr>
      <vt:lpstr>Motivation</vt:lpstr>
      <vt:lpstr>Motivation</vt:lpstr>
      <vt:lpstr>Motivation</vt:lpstr>
      <vt:lpstr>Goal</vt:lpstr>
      <vt:lpstr>Outline</vt:lpstr>
      <vt:lpstr>Outline</vt:lpstr>
      <vt:lpstr>A              Metro Hotspot</vt:lpstr>
      <vt:lpstr>A              Metro Hotspot</vt:lpstr>
      <vt:lpstr>Problem of Power Asymmetry</vt:lpstr>
      <vt:lpstr>A Simple Symmetric Network Solution</vt:lpstr>
      <vt:lpstr>Scout – A Heterogeneous Network</vt:lpstr>
      <vt:lpstr>Challenges in Heterogeneous Networks</vt:lpstr>
      <vt:lpstr>Problem of Delayed Feedback</vt:lpstr>
      <vt:lpstr>Outline</vt:lpstr>
      <vt:lpstr>Intuition behind Scouting Radio</vt:lpstr>
      <vt:lpstr>Scouting Based Rate Adaptation</vt:lpstr>
      <vt:lpstr>Time based Feedback Alignment</vt:lpstr>
      <vt:lpstr>Outline</vt:lpstr>
      <vt:lpstr>Scouting based Communication Stack</vt:lpstr>
      <vt:lpstr>Scouting based Communication Stack</vt:lpstr>
      <vt:lpstr>Scouting based Communication Stack</vt:lpstr>
      <vt:lpstr>Successful Error Correction</vt:lpstr>
      <vt:lpstr>Error Correction Failure</vt:lpstr>
      <vt:lpstr>System Implementation</vt:lpstr>
      <vt:lpstr>Outline</vt:lpstr>
      <vt:lpstr>Evaluation</vt:lpstr>
      <vt:lpstr>Advantage of Scouting Radio</vt:lpstr>
      <vt:lpstr>Advantage of Scouting Radio</vt:lpstr>
      <vt:lpstr>Overall Performance</vt:lpstr>
      <vt:lpstr>Conclusion</vt:lpstr>
      <vt:lpstr>PowerPoint Presentation</vt:lpstr>
    </vt:vector>
  </TitlesOfParts>
  <Company>University of Wisconsin 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Scout: An Asymmetric Vehicular Network Design over TV Whitespaces</dc:title>
  <dc:creator>Tan Zhang</dc:creator>
  <cp:lastModifiedBy>Tan Zhang</cp:lastModifiedBy>
  <cp:revision>1867</cp:revision>
  <dcterms:created xsi:type="dcterms:W3CDTF">2013-02-09T22:12:23Z</dcterms:created>
  <dcterms:modified xsi:type="dcterms:W3CDTF">2014-06-22T16:52:32Z</dcterms:modified>
</cp:coreProperties>
</file>