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3.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272" r:id="rId2"/>
    <p:sldId id="378" r:id="rId3"/>
    <p:sldId id="351" r:id="rId4"/>
    <p:sldId id="350" r:id="rId5"/>
    <p:sldId id="352" r:id="rId6"/>
    <p:sldId id="354" r:id="rId7"/>
    <p:sldId id="355" r:id="rId8"/>
    <p:sldId id="356" r:id="rId9"/>
    <p:sldId id="373" r:id="rId10"/>
    <p:sldId id="374" r:id="rId11"/>
    <p:sldId id="360" r:id="rId12"/>
    <p:sldId id="359" r:id="rId13"/>
    <p:sldId id="371" r:id="rId14"/>
    <p:sldId id="379" r:id="rId15"/>
    <p:sldId id="362" r:id="rId16"/>
    <p:sldId id="366" r:id="rId17"/>
    <p:sldId id="364" r:id="rId18"/>
    <p:sldId id="367" r:id="rId19"/>
    <p:sldId id="368" r:id="rId20"/>
    <p:sldId id="382" r:id="rId21"/>
    <p:sldId id="380" r:id="rId22"/>
    <p:sldId id="381" r:id="rId23"/>
    <p:sldId id="375" r:id="rId24"/>
    <p:sldId id="312" r:id="rId25"/>
    <p:sldId id="369" r:id="rId26"/>
    <p:sldId id="383" r:id="rId27"/>
    <p:sldId id="289" r:id="rId28"/>
    <p:sldId id="329" r:id="rId29"/>
    <p:sldId id="287" r:id="rId30"/>
    <p:sldId id="346" r:id="rId31"/>
    <p:sldId id="347" r:id="rId32"/>
    <p:sldId id="348" r:id="rId33"/>
    <p:sldId id="349" r:id="rId34"/>
    <p:sldId id="345" r:id="rId35"/>
    <p:sldId id="335" r:id="rId36"/>
    <p:sldId id="341" r:id="rId37"/>
    <p:sldId id="328" r:id="rId38"/>
    <p:sldId id="285"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2026"/>
    <a:srgbClr val="D9D9D9"/>
    <a:srgbClr val="9E2327"/>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28"/>
    <p:restoredTop sz="77043" autoAdjust="0"/>
  </p:normalViewPr>
  <p:slideViewPr>
    <p:cSldViewPr>
      <p:cViewPr>
        <p:scale>
          <a:sx n="142" d="100"/>
          <a:sy n="142" d="100"/>
        </p:scale>
        <p:origin x="1376" y="144"/>
      </p:cViewPr>
      <p:guideLst>
        <p:guide orient="horz" pos="2160"/>
        <p:guide pos="2880"/>
      </p:guideLst>
    </p:cSldViewPr>
  </p:slideViewPr>
  <p:notesTextViewPr>
    <p:cViewPr>
      <p:scale>
        <a:sx n="200" d="100"/>
        <a:sy n="2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aru\Dropbox\papers\inprogress\coolchips15\miaow-new\presentation\AMD%20GPU%20OpenCL%20CPI%20coun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733507499498"/>
          <c:y val="0.241637547831774"/>
          <c:w val="0.832251797991608"/>
          <c:h val="0.487475807948249"/>
        </c:manualLayout>
      </c:layout>
      <c:barChart>
        <c:barDir val="col"/>
        <c:grouping val="clustered"/>
        <c:varyColors val="0"/>
        <c:ser>
          <c:idx val="0"/>
          <c:order val="0"/>
          <c:tx>
            <c:strRef>
              <c:f>'[AMD GPU OpenCL CPI counts.xlsx]Sheet3'!$A$4</c:f>
              <c:strCache>
                <c:ptCount val="1"/>
                <c:pt idx="0">
                  <c:v>MIAOW</c:v>
                </c:pt>
              </c:strCache>
            </c:strRef>
          </c:tx>
          <c:spPr>
            <a:solidFill>
              <a:srgbClr val="9E2327"/>
            </a:solidFill>
          </c:spPr>
          <c:invertIfNegative val="0"/>
          <c:cat>
            <c:strRef>
              <c:f>'[AMD GPU OpenCL CPI counts.xlsx]Sheet3'!$B$1:$G$1</c:f>
              <c:strCache>
                <c:ptCount val="6"/>
                <c:pt idx="0">
                  <c:v>BinarySearch</c:v>
                </c:pt>
                <c:pt idx="1">
                  <c:v>BitonicSort</c:v>
                </c:pt>
                <c:pt idx="2">
                  <c:v>MatrixTranspose</c:v>
                </c:pt>
                <c:pt idx="3">
                  <c:v>PrefixSum</c:v>
                </c:pt>
                <c:pt idx="4">
                  <c:v>Reduction</c:v>
                </c:pt>
                <c:pt idx="5">
                  <c:v>ScanLargeArrays</c:v>
                </c:pt>
              </c:strCache>
            </c:strRef>
          </c:cat>
          <c:val>
            <c:numRef>
              <c:f>'[AMD GPU OpenCL CPI counts.xlsx]Sheet3'!$B$4:$G$4</c:f>
              <c:numCache>
                <c:formatCode>General</c:formatCode>
                <c:ptCount val="6"/>
                <c:pt idx="0">
                  <c:v>0.971775428921569</c:v>
                </c:pt>
                <c:pt idx="1">
                  <c:v>1.008064516129032</c:v>
                </c:pt>
                <c:pt idx="2">
                  <c:v>0.689338235294118</c:v>
                </c:pt>
                <c:pt idx="3">
                  <c:v>1.006870409855484</c:v>
                </c:pt>
                <c:pt idx="4">
                  <c:v>0.799496945742005</c:v>
                </c:pt>
                <c:pt idx="5">
                  <c:v>0.376756066411239</c:v>
                </c:pt>
              </c:numCache>
            </c:numRef>
          </c:val>
        </c:ser>
        <c:ser>
          <c:idx val="1"/>
          <c:order val="1"/>
          <c:tx>
            <c:strRef>
              <c:f>'[AMD GPU OpenCL CPI counts.xlsx]Sheet3'!$A$5</c:f>
              <c:strCache>
                <c:ptCount val="1"/>
                <c:pt idx="0">
                  <c:v>AMD Tahiti</c:v>
                </c:pt>
              </c:strCache>
            </c:strRef>
          </c:tx>
          <c:spPr>
            <a:solidFill>
              <a:schemeClr val="accent1"/>
            </a:solidFill>
          </c:spPr>
          <c:invertIfNegative val="0"/>
          <c:val>
            <c:numRef>
              <c:f>'[AMD GPU OpenCL CPI counts.xlsx]Sheet3'!$B$5:$G$5</c:f>
              <c:numCache>
                <c:formatCode>General</c:formatCode>
                <c:ptCount val="6"/>
                <c:pt idx="0">
                  <c:v>1.0</c:v>
                </c:pt>
                <c:pt idx="1">
                  <c:v>1.0</c:v>
                </c:pt>
                <c:pt idx="2">
                  <c:v>1.0</c:v>
                </c:pt>
                <c:pt idx="3">
                  <c:v>1.0</c:v>
                </c:pt>
                <c:pt idx="4">
                  <c:v>1.0</c:v>
                </c:pt>
                <c:pt idx="5">
                  <c:v>1.0</c:v>
                </c:pt>
              </c:numCache>
            </c:numRef>
          </c:val>
        </c:ser>
        <c:dLbls>
          <c:showLegendKey val="0"/>
          <c:showVal val="0"/>
          <c:showCatName val="0"/>
          <c:showSerName val="0"/>
          <c:showPercent val="0"/>
          <c:showBubbleSize val="0"/>
        </c:dLbls>
        <c:gapWidth val="150"/>
        <c:axId val="2120007856"/>
        <c:axId val="-2133986736"/>
      </c:barChart>
      <c:catAx>
        <c:axId val="2120007856"/>
        <c:scaling>
          <c:orientation val="minMax"/>
        </c:scaling>
        <c:delete val="0"/>
        <c:axPos val="b"/>
        <c:numFmt formatCode="General" sourceLinked="0"/>
        <c:majorTickMark val="out"/>
        <c:minorTickMark val="none"/>
        <c:tickLblPos val="nextTo"/>
        <c:txPr>
          <a:bodyPr/>
          <a:lstStyle/>
          <a:p>
            <a:pPr>
              <a:defRPr sz="1800"/>
            </a:pPr>
            <a:endParaRPr lang="en-US"/>
          </a:p>
        </c:txPr>
        <c:crossAx val="-2133986736"/>
        <c:crosses val="autoZero"/>
        <c:auto val="1"/>
        <c:lblAlgn val="ctr"/>
        <c:lblOffset val="100"/>
        <c:noMultiLvlLbl val="0"/>
      </c:catAx>
      <c:valAx>
        <c:axId val="-2133986736"/>
        <c:scaling>
          <c:orientation val="minMax"/>
          <c:max val="1.0"/>
        </c:scaling>
        <c:delete val="0"/>
        <c:axPos val="l"/>
        <c:majorGridlines/>
        <c:title>
          <c:tx>
            <c:rich>
              <a:bodyPr rot="-5400000" vert="horz"/>
              <a:lstStyle/>
              <a:p>
                <a:pPr>
                  <a:defRPr/>
                </a:pPr>
                <a:r>
                  <a:rPr lang="en-US" sz="2400" dirty="0"/>
                  <a:t>Relative </a:t>
                </a:r>
                <a:r>
                  <a:rPr lang="en-US" sz="2400" dirty="0" smtClean="0"/>
                  <a:t>Performance(Cycles)</a:t>
                </a:r>
                <a:endParaRPr lang="en-US" sz="2400" dirty="0"/>
              </a:p>
            </c:rich>
          </c:tx>
          <c:layout>
            <c:manualLayout>
              <c:xMode val="edge"/>
              <c:yMode val="edge"/>
              <c:x val="0.0232018561484919"/>
              <c:y val="0.118180757708317"/>
            </c:manualLayout>
          </c:layout>
          <c:overlay val="0"/>
        </c:title>
        <c:numFmt formatCode="General" sourceLinked="1"/>
        <c:majorTickMark val="out"/>
        <c:minorTickMark val="none"/>
        <c:tickLblPos val="nextTo"/>
        <c:txPr>
          <a:bodyPr/>
          <a:lstStyle/>
          <a:p>
            <a:pPr>
              <a:defRPr sz="2400"/>
            </a:pPr>
            <a:endParaRPr lang="en-US"/>
          </a:p>
        </c:txPr>
        <c:crossAx val="2120007856"/>
        <c:crosses val="autoZero"/>
        <c:crossBetween val="between"/>
        <c:majorUnit val="0.2"/>
      </c:valAx>
    </c:plotArea>
    <c:legend>
      <c:legendPos val="t"/>
      <c:layout>
        <c:manualLayout>
          <c:xMode val="edge"/>
          <c:yMode val="edge"/>
          <c:x val="0.156887541029529"/>
          <c:y val="0.148148148148148"/>
          <c:w val="0.444925492202106"/>
          <c:h val="0.0830573451045892"/>
        </c:manualLayout>
      </c:layout>
      <c:overlay val="0"/>
      <c:txPr>
        <a:bodyPr/>
        <a:lstStyle/>
        <a:p>
          <a:pPr>
            <a:defRPr sz="240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C4964E8-F42D-4725-8BC5-4001EC00AB30}" type="datetimeFigureOut">
              <a:rPr lang="en-US" smtClean="0"/>
              <a:t>1/15/16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6A18B44-D891-465E-8900-E284A1E61282}" type="slidenum">
              <a:rPr lang="en-US" smtClean="0"/>
              <a:t>‹#›</a:t>
            </a:fld>
            <a:endParaRPr lang="en-US"/>
          </a:p>
        </p:txBody>
      </p:sp>
    </p:spTree>
    <p:extLst>
      <p:ext uri="{BB962C8B-B14F-4D97-AF65-F5344CB8AC3E}">
        <p14:creationId xmlns:p14="http://schemas.microsoft.com/office/powerpoint/2010/main" val="1108882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8E18AE9-66A8-4329-A1E3-548188EA9020}" type="datetimeFigureOut">
              <a:rPr lang="en-US" smtClean="0"/>
              <a:t>1/15/16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D593F26-A096-4B70-B386-6AB67A24775D}" type="slidenum">
              <a:rPr lang="en-US" smtClean="0"/>
              <a:t>‹#›</a:t>
            </a:fld>
            <a:endParaRPr lang="en-US"/>
          </a:p>
        </p:txBody>
      </p:sp>
    </p:spTree>
    <p:extLst>
      <p:ext uri="{BB962C8B-B14F-4D97-AF65-F5344CB8AC3E}">
        <p14:creationId xmlns:p14="http://schemas.microsoft.com/office/powerpoint/2010/main" val="460834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excited to present </a:t>
            </a:r>
            <a:r>
              <a:rPr lang="en-US" baseline="0" dirty="0" smtClean="0"/>
              <a:t>our open source GPGPU hardware design called MIAOW that we have built in my research group. I’ll cover the technical design and some broader implications of open source hardware. &lt;pause&gt;</a:t>
            </a:r>
          </a:p>
          <a:p>
            <a:endParaRPr lang="en-US" baseline="0" dirty="0" smtClean="0"/>
          </a:p>
          <a:p>
            <a:r>
              <a:rPr lang="en-US" dirty="0" smtClean="0"/>
              <a:t>Here is a summary of </a:t>
            </a:r>
            <a:r>
              <a:rPr lang="en-US" baseline="0" dirty="0" smtClean="0"/>
              <a:t>what is MIAOW.</a:t>
            </a:r>
            <a:endParaRPr lang="en-US" dirty="0"/>
          </a:p>
        </p:txBody>
      </p:sp>
      <p:sp>
        <p:nvSpPr>
          <p:cNvPr id="4" name="Slide Number Placeholder 3"/>
          <p:cNvSpPr>
            <a:spLocks noGrp="1"/>
          </p:cNvSpPr>
          <p:nvPr>
            <p:ph type="sldNum" sz="quarter" idx="10"/>
          </p:nvPr>
        </p:nvSpPr>
        <p:spPr/>
        <p:txBody>
          <a:bodyPr/>
          <a:lstStyle/>
          <a:p>
            <a:fld id="{6D593F26-A096-4B70-B386-6AB67A24775D}" type="slidenum">
              <a:rPr lang="en-US" smtClean="0"/>
              <a:t>1</a:t>
            </a:fld>
            <a:endParaRPr lang="en-US"/>
          </a:p>
        </p:txBody>
      </p:sp>
    </p:spTree>
    <p:extLst>
      <p:ext uri="{BB962C8B-B14F-4D97-AF65-F5344CB8AC3E}">
        <p14:creationId xmlns:p14="http://schemas.microsoft.com/office/powerpoint/2010/main" val="636818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593F26-A096-4B70-B386-6AB67A24775D}" type="slidenum">
              <a:rPr lang="en-US" smtClean="0"/>
              <a:t>14</a:t>
            </a:fld>
            <a:endParaRPr lang="en-US"/>
          </a:p>
        </p:txBody>
      </p:sp>
    </p:spTree>
    <p:extLst>
      <p:ext uri="{BB962C8B-B14F-4D97-AF65-F5344CB8AC3E}">
        <p14:creationId xmlns:p14="http://schemas.microsoft.com/office/powerpoint/2010/main" val="330144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MatrixTranspose</a:t>
            </a:r>
            <a:r>
              <a:rPr lang="en-US" dirty="0" smtClean="0"/>
              <a:t>: we don’t have coalescing</a:t>
            </a:r>
            <a:r>
              <a:rPr lang="en-US" baseline="0" dirty="0" smtClean="0"/>
              <a:t>; so bandwidth limited</a:t>
            </a:r>
          </a:p>
          <a:p>
            <a:r>
              <a:rPr lang="en-US" baseline="0" dirty="0" err="1" smtClean="0"/>
              <a:t>ScanLargeArrays</a:t>
            </a:r>
            <a:r>
              <a:rPr lang="en-US" baseline="0" dirty="0" smtClean="0"/>
              <a:t>: compiler putting stuff in global memory instead of LDS</a:t>
            </a:r>
          </a:p>
          <a:p>
            <a:r>
              <a:rPr lang="en-US" baseline="0" dirty="0" smtClean="0"/>
              <a:t>Other cases, we are close.</a:t>
            </a:r>
          </a:p>
          <a:p>
            <a:endParaRPr lang="en-US" baseline="0" dirty="0" smtClean="0"/>
          </a:p>
          <a:p>
            <a:r>
              <a:rPr lang="en-US" baseline="0" dirty="0" smtClean="0"/>
              <a:t>Methodology: measure exact cycle counts on both designs.</a:t>
            </a:r>
            <a:endParaRPr lang="en-US" dirty="0"/>
          </a:p>
        </p:txBody>
      </p:sp>
      <p:sp>
        <p:nvSpPr>
          <p:cNvPr id="4" name="Slide Number Placeholder 3"/>
          <p:cNvSpPr>
            <a:spLocks noGrp="1"/>
          </p:cNvSpPr>
          <p:nvPr>
            <p:ph type="sldNum" sz="quarter" idx="10"/>
          </p:nvPr>
        </p:nvSpPr>
        <p:spPr/>
        <p:txBody>
          <a:bodyPr/>
          <a:lstStyle/>
          <a:p>
            <a:fld id="{6D593F26-A096-4B70-B386-6AB67A24775D}" type="slidenum">
              <a:rPr lang="en-US" smtClean="0"/>
              <a:t>15</a:t>
            </a:fld>
            <a:endParaRPr lang="en-US"/>
          </a:p>
        </p:txBody>
      </p:sp>
    </p:spTree>
    <p:extLst>
      <p:ext uri="{BB962C8B-B14F-4D97-AF65-F5344CB8AC3E}">
        <p14:creationId xmlns:p14="http://schemas.microsoft.com/office/powerpoint/2010/main" val="1799209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say the power number in words</a:t>
            </a:r>
            <a:r>
              <a:rPr lang="en-US" baseline="0" dirty="0" smtClean="0"/>
              <a:t> </a:t>
            </a:r>
            <a:r>
              <a:rPr lang="en-US" baseline="0" dirty="0" err="1" smtClean="0"/>
              <a:t>approx</a:t>
            </a:r>
            <a:r>
              <a:rPr lang="en-US" baseline="0" dirty="0" smtClean="0"/>
              <a:t> 1 watt. I am reluctant to put on slide as this is an estimate and not measured or from any documentation.</a:t>
            </a:r>
            <a:endParaRPr lang="en-US" dirty="0"/>
          </a:p>
        </p:txBody>
      </p:sp>
      <p:sp>
        <p:nvSpPr>
          <p:cNvPr id="4" name="Slide Number Placeholder 3"/>
          <p:cNvSpPr>
            <a:spLocks noGrp="1"/>
          </p:cNvSpPr>
          <p:nvPr>
            <p:ph type="sldNum" sz="quarter" idx="10"/>
          </p:nvPr>
        </p:nvSpPr>
        <p:spPr/>
        <p:txBody>
          <a:bodyPr/>
          <a:lstStyle/>
          <a:p>
            <a:fld id="{6D593F26-A096-4B70-B386-6AB67A24775D}" type="slidenum">
              <a:rPr lang="en-US" smtClean="0"/>
              <a:t>16</a:t>
            </a:fld>
            <a:endParaRPr lang="en-US"/>
          </a:p>
        </p:txBody>
      </p:sp>
    </p:spTree>
    <p:extLst>
      <p:ext uri="{BB962C8B-B14F-4D97-AF65-F5344CB8AC3E}">
        <p14:creationId xmlns:p14="http://schemas.microsoft.com/office/powerpoint/2010/main" val="1562444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593F26-A096-4B70-B386-6AB67A24775D}" type="slidenum">
              <a:rPr lang="en-US" smtClean="0"/>
              <a:t>19</a:t>
            </a:fld>
            <a:endParaRPr lang="en-US"/>
          </a:p>
        </p:txBody>
      </p:sp>
    </p:spTree>
    <p:extLst>
      <p:ext uri="{BB962C8B-B14F-4D97-AF65-F5344CB8AC3E}">
        <p14:creationId xmlns:p14="http://schemas.microsoft.com/office/powerpoint/2010/main" val="987413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593F26-A096-4B70-B386-6AB67A24775D}" type="slidenum">
              <a:rPr lang="en-US" smtClean="0"/>
              <a:t>22</a:t>
            </a:fld>
            <a:endParaRPr lang="en-US"/>
          </a:p>
        </p:txBody>
      </p:sp>
    </p:spTree>
    <p:extLst>
      <p:ext uri="{BB962C8B-B14F-4D97-AF65-F5344CB8AC3E}">
        <p14:creationId xmlns:p14="http://schemas.microsoft.com/office/powerpoint/2010/main" val="951113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593F26-A096-4B70-B386-6AB67A24775D}" type="slidenum">
              <a:rPr lang="en-US" smtClean="0"/>
              <a:t>25</a:t>
            </a:fld>
            <a:endParaRPr lang="en-US"/>
          </a:p>
        </p:txBody>
      </p:sp>
    </p:spTree>
    <p:extLst>
      <p:ext uri="{BB962C8B-B14F-4D97-AF65-F5344CB8AC3E}">
        <p14:creationId xmlns:p14="http://schemas.microsoft.com/office/powerpoint/2010/main" val="287757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593F26-A096-4B70-B386-6AB67A24775D}" type="slidenum">
              <a:rPr lang="en-US" smtClean="0"/>
              <a:t>26</a:t>
            </a:fld>
            <a:endParaRPr lang="en-US"/>
          </a:p>
        </p:txBody>
      </p:sp>
    </p:spTree>
    <p:extLst>
      <p:ext uri="{BB962C8B-B14F-4D97-AF65-F5344CB8AC3E}">
        <p14:creationId xmlns:p14="http://schemas.microsoft.com/office/powerpoint/2010/main" val="1474233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MIAOW</a:t>
            </a:r>
            <a:r>
              <a:rPr lang="en-US" baseline="0" dirty="0" smtClean="0"/>
              <a:t> is </a:t>
            </a:r>
            <a:r>
              <a:rPr lang="en-US" baseline="0" dirty="0" err="1" smtClean="0"/>
              <a:t>tranformative</a:t>
            </a:r>
            <a:r>
              <a:rPr lang="en-US" baseline="0" dirty="0" smtClean="0"/>
              <a:t> for GPU research and development</a:t>
            </a:r>
          </a:p>
          <a:p>
            <a:endParaRPr lang="en-US" baseline="0" dirty="0" smtClean="0"/>
          </a:p>
          <a:p>
            <a:r>
              <a:rPr lang="en-US" baseline="0" dirty="0" smtClean="0"/>
              <a:t>It has </a:t>
            </a:r>
            <a:r>
              <a:rPr lang="en-US" baseline="0" dirty="0" err="1" smtClean="0"/>
              <a:t>intereesting</a:t>
            </a:r>
            <a:r>
              <a:rPr lang="en-US" baseline="0" dirty="0" smtClean="0"/>
              <a:t> promise as part of a </a:t>
            </a:r>
            <a:r>
              <a:rPr lang="en-US" baseline="0" dirty="0" err="1" smtClean="0"/>
              <a:t>brodaer</a:t>
            </a:r>
            <a:r>
              <a:rPr lang="en-US" baseline="0" dirty="0" smtClean="0"/>
              <a:t> open source hardware push</a:t>
            </a:r>
          </a:p>
          <a:p>
            <a:endParaRPr lang="en-US" baseline="0" dirty="0" smtClean="0"/>
          </a:p>
          <a:p>
            <a:r>
              <a:rPr lang="en-US" baseline="0" dirty="0" smtClean="0"/>
              <a:t>With more community support, we look forward to building a silicon </a:t>
            </a:r>
            <a:r>
              <a:rPr lang="en-US" baseline="0" dirty="0" err="1" smtClean="0"/>
              <a:t>gpu</a:t>
            </a:r>
            <a:r>
              <a:rPr lang="en-US" baseline="0" dirty="0" smtClean="0"/>
              <a:t> chip in next few years.</a:t>
            </a:r>
          </a:p>
        </p:txBody>
      </p:sp>
      <p:sp>
        <p:nvSpPr>
          <p:cNvPr id="4" name="Slide Number Placeholder 3"/>
          <p:cNvSpPr>
            <a:spLocks noGrp="1"/>
          </p:cNvSpPr>
          <p:nvPr>
            <p:ph type="sldNum" sz="quarter" idx="10"/>
          </p:nvPr>
        </p:nvSpPr>
        <p:spPr/>
        <p:txBody>
          <a:bodyPr/>
          <a:lstStyle/>
          <a:p>
            <a:fld id="{6D593F26-A096-4B70-B386-6AB67A24775D}" type="slidenum">
              <a:rPr lang="en-US" smtClean="0"/>
              <a:t>27</a:t>
            </a:fld>
            <a:endParaRPr lang="en-US"/>
          </a:p>
        </p:txBody>
      </p:sp>
    </p:spTree>
    <p:extLst>
      <p:ext uri="{BB962C8B-B14F-4D97-AF65-F5344CB8AC3E}">
        <p14:creationId xmlns:p14="http://schemas.microsoft.com/office/powerpoint/2010/main" val="871461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wrap up with a visual demo. Here</a:t>
            </a:r>
            <a:r>
              <a:rPr lang="en-US" baseline="0" dirty="0" smtClean="0"/>
              <a:t> is Sobel filter running on our MIAOW prototype – detecting some cats at about 4 FPS </a:t>
            </a:r>
            <a:r>
              <a:rPr lang="en-US" baseline="0" dirty="0" smtClean="0">
                <a:sym typeface="Wingdings" panose="05000000000000000000" pitchFamily="2" charset="2"/>
              </a:rPr>
              <a:t> Thanks for listening – I’ll be happy to take any questions.</a:t>
            </a:r>
            <a:endParaRPr lang="en-US" dirty="0"/>
          </a:p>
        </p:txBody>
      </p:sp>
      <p:sp>
        <p:nvSpPr>
          <p:cNvPr id="4" name="Slide Number Placeholder 3"/>
          <p:cNvSpPr>
            <a:spLocks noGrp="1"/>
          </p:cNvSpPr>
          <p:nvPr>
            <p:ph type="sldNum" sz="quarter" idx="10"/>
          </p:nvPr>
        </p:nvSpPr>
        <p:spPr/>
        <p:txBody>
          <a:bodyPr/>
          <a:lstStyle/>
          <a:p>
            <a:fld id="{6D593F26-A096-4B70-B386-6AB67A24775D}" type="slidenum">
              <a:rPr lang="en-US" smtClean="0"/>
              <a:t>28</a:t>
            </a:fld>
            <a:endParaRPr lang="en-US"/>
          </a:p>
        </p:txBody>
      </p:sp>
    </p:spTree>
    <p:extLst>
      <p:ext uri="{BB962C8B-B14F-4D97-AF65-F5344CB8AC3E}">
        <p14:creationId xmlns:p14="http://schemas.microsoft.com/office/powerpoint/2010/main" val="4098695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It should be flexible</a:t>
            </a:r>
            <a:r>
              <a:rPr lang="en-US" baseline="0" dirty="0" smtClean="0"/>
              <a:t> enough to accommodate research studies of various types</a:t>
            </a:r>
            <a:endParaRPr lang="en-US" dirty="0"/>
          </a:p>
        </p:txBody>
      </p:sp>
      <p:sp>
        <p:nvSpPr>
          <p:cNvPr id="4" name="Slide Number Placeholder 3"/>
          <p:cNvSpPr>
            <a:spLocks noGrp="1"/>
          </p:cNvSpPr>
          <p:nvPr>
            <p:ph type="sldNum" sz="quarter" idx="10"/>
          </p:nvPr>
        </p:nvSpPr>
        <p:spPr/>
        <p:txBody>
          <a:bodyPr/>
          <a:lstStyle/>
          <a:p>
            <a:fld id="{6D593F26-A096-4B70-B386-6AB67A24775D}"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871461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593F26-A096-4B70-B386-6AB67A24775D}" type="slidenum">
              <a:rPr lang="en-US" smtClean="0"/>
              <a:t>2</a:t>
            </a:fld>
            <a:endParaRPr lang="en-US"/>
          </a:p>
        </p:txBody>
      </p:sp>
    </p:spTree>
    <p:extLst>
      <p:ext uri="{BB962C8B-B14F-4D97-AF65-F5344CB8AC3E}">
        <p14:creationId xmlns:p14="http://schemas.microsoft.com/office/powerpoint/2010/main" val="759181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Mainly to fetch instructions from instruction cache and feed into </a:t>
            </a:r>
            <a:r>
              <a:rPr lang="en-US" sz="1200" b="0" i="0" u="none" strike="noStrike" kern="1200" dirty="0" err="1" smtClean="0">
                <a:solidFill>
                  <a:schemeClr val="tx1"/>
                </a:solidFill>
                <a:effectLst/>
                <a:latin typeface="+mn-lt"/>
                <a:ea typeface="+mn-ea"/>
                <a:cs typeface="+mn-cs"/>
              </a:rPr>
              <a:t>wavepool</a:t>
            </a:r>
            <a:r>
              <a:rPr lang="en-US" sz="1200" b="0" i="0" u="none" strike="noStrike" kern="1200" dirty="0" smtClean="0">
                <a:solidFill>
                  <a:schemeClr val="tx1"/>
                </a:solidFill>
                <a:effectLst/>
                <a:latin typeface="+mn-lt"/>
                <a:ea typeface="+mn-ea"/>
                <a:cs typeface="+mn-cs"/>
              </a:rPr>
              <a:t> unit. UTD provides PC values and corresponding base addresses for LDS, VGPR and SGPR. Has storage for 40 PC addresses belonging to 40 </a:t>
            </a:r>
            <a:r>
              <a:rPr lang="en-US" sz="1200" b="0" i="0" u="none" strike="noStrike" kern="1200" dirty="0" err="1" smtClean="0">
                <a:solidFill>
                  <a:schemeClr val="tx1"/>
                </a:solidFill>
                <a:effectLst/>
                <a:latin typeface="+mn-lt"/>
                <a:ea typeface="+mn-ea"/>
                <a:cs typeface="+mn-cs"/>
              </a:rPr>
              <a:t>wavefronts</a:t>
            </a:r>
            <a:r>
              <a:rPr lang="en-US" sz="1200" b="0" i="0" u="none" strike="noStrike" kern="1200" dirty="0" smtClean="0">
                <a:solidFill>
                  <a:schemeClr val="tx1"/>
                </a:solidFill>
                <a:effectLst/>
                <a:latin typeface="+mn-lt"/>
                <a:ea typeface="+mn-ea"/>
                <a:cs typeface="+mn-cs"/>
              </a:rPr>
              <a:t> each tracking a thread of instructions. </a:t>
            </a:r>
          </a:p>
          <a:p>
            <a:pPr rtl="0" fontAlgn="base"/>
            <a:r>
              <a:rPr lang="en-US" sz="1200" b="0" i="0" u="none" strike="noStrike" kern="1200" dirty="0" smtClean="0">
                <a:solidFill>
                  <a:schemeClr val="tx1"/>
                </a:solidFill>
                <a:effectLst/>
                <a:latin typeface="+mn-lt"/>
                <a:ea typeface="+mn-ea"/>
                <a:cs typeface="+mn-cs"/>
              </a:rPr>
              <a:t>Fetch controller is responsible for assigning a free </a:t>
            </a:r>
            <a:r>
              <a:rPr lang="en-US" sz="1200" b="0" i="0" u="none" strike="noStrike" kern="1200" dirty="0" err="1" smtClean="0">
                <a:solidFill>
                  <a:schemeClr val="tx1"/>
                </a:solidFill>
                <a:effectLst/>
                <a:latin typeface="+mn-lt"/>
                <a:ea typeface="+mn-ea"/>
                <a:cs typeface="+mn-cs"/>
              </a:rPr>
              <a:t>wavefront</a:t>
            </a:r>
            <a:r>
              <a:rPr lang="en-US" sz="1200" b="0" i="0" u="none" strike="noStrike" kern="1200" dirty="0" smtClean="0">
                <a:solidFill>
                  <a:schemeClr val="tx1"/>
                </a:solidFill>
                <a:effectLst/>
                <a:latin typeface="+mn-lt"/>
                <a:ea typeface="+mn-ea"/>
                <a:cs typeface="+mn-cs"/>
              </a:rPr>
              <a:t> ID for the incoming </a:t>
            </a:r>
            <a:r>
              <a:rPr lang="en-US" sz="1200" b="0" i="0" u="none" strike="noStrike" kern="1200" dirty="0" err="1" smtClean="0">
                <a:solidFill>
                  <a:schemeClr val="tx1"/>
                </a:solidFill>
                <a:effectLst/>
                <a:latin typeface="+mn-lt"/>
                <a:ea typeface="+mn-ea"/>
                <a:cs typeface="+mn-cs"/>
              </a:rPr>
              <a:t>wavefront</a:t>
            </a:r>
            <a:r>
              <a:rPr lang="en-US" sz="1200" b="0" i="0" u="none" strike="noStrike" kern="1200" dirty="0" smtClean="0">
                <a:solidFill>
                  <a:schemeClr val="tx1"/>
                </a:solidFill>
                <a:effectLst/>
                <a:latin typeface="+mn-lt"/>
                <a:ea typeface="+mn-ea"/>
                <a:cs typeface="+mn-cs"/>
              </a:rPr>
              <a:t> PC. </a:t>
            </a:r>
            <a:r>
              <a:rPr lang="en-US" sz="1200" b="0" i="0" u="none" strike="noStrike" kern="1200" dirty="0" err="1" smtClean="0">
                <a:solidFill>
                  <a:schemeClr val="tx1"/>
                </a:solidFill>
                <a:effectLst/>
                <a:latin typeface="+mn-lt"/>
                <a:ea typeface="+mn-ea"/>
                <a:cs typeface="+mn-cs"/>
              </a:rPr>
              <a:t>Wavefront</a:t>
            </a:r>
            <a:r>
              <a:rPr lang="en-US" sz="1200" b="0" i="0" u="none" strike="noStrike" kern="1200" dirty="0" smtClean="0">
                <a:solidFill>
                  <a:schemeClr val="tx1"/>
                </a:solidFill>
                <a:effectLst/>
                <a:latin typeface="+mn-lt"/>
                <a:ea typeface="+mn-ea"/>
                <a:cs typeface="+mn-cs"/>
              </a:rPr>
              <a:t> ID generator keeps track of finished </a:t>
            </a:r>
            <a:r>
              <a:rPr lang="en-US" sz="1200" b="0" i="0" u="none" strike="noStrike" kern="1200" dirty="0" err="1" smtClean="0">
                <a:solidFill>
                  <a:schemeClr val="tx1"/>
                </a:solidFill>
                <a:effectLst/>
                <a:latin typeface="+mn-lt"/>
                <a:ea typeface="+mn-ea"/>
                <a:cs typeface="+mn-cs"/>
              </a:rPr>
              <a:t>wavefronts</a:t>
            </a:r>
            <a:r>
              <a:rPr lang="en-US" sz="1200" b="0" i="0" u="none" strike="noStrike" kern="1200" dirty="0" smtClean="0">
                <a:solidFill>
                  <a:schemeClr val="tx1"/>
                </a:solidFill>
                <a:effectLst/>
                <a:latin typeface="+mn-lt"/>
                <a:ea typeface="+mn-ea"/>
                <a:cs typeface="+mn-cs"/>
              </a:rPr>
              <a:t> by receiving the Done signal from Issue unit and frees up corresponding ID slot. It also informs UTD about that </a:t>
            </a:r>
            <a:r>
              <a:rPr lang="en-US" sz="1200" b="0" i="0" u="none" strike="noStrike" kern="1200" dirty="0" err="1" smtClean="0">
                <a:solidFill>
                  <a:schemeClr val="tx1"/>
                </a:solidFill>
                <a:effectLst/>
                <a:latin typeface="+mn-lt"/>
                <a:ea typeface="+mn-ea"/>
                <a:cs typeface="+mn-cs"/>
              </a:rPr>
              <a:t>wavefront</a:t>
            </a:r>
            <a:r>
              <a:rPr lang="en-US" sz="1200" b="0" i="0" u="none" strike="noStrike" kern="1200" dirty="0" smtClean="0">
                <a:solidFill>
                  <a:schemeClr val="tx1"/>
                </a:solidFill>
                <a:effectLst/>
                <a:latin typeface="+mn-lt"/>
                <a:ea typeface="+mn-ea"/>
                <a:cs typeface="+mn-cs"/>
              </a:rPr>
              <a:t> completion.</a:t>
            </a:r>
          </a:p>
          <a:p>
            <a:pPr rtl="0" fontAlgn="base"/>
            <a:r>
              <a:rPr lang="en-US" sz="1200" b="0" i="0" u="none" strike="noStrike" kern="1200" dirty="0" smtClean="0">
                <a:solidFill>
                  <a:schemeClr val="tx1"/>
                </a:solidFill>
                <a:effectLst/>
                <a:latin typeface="+mn-lt"/>
                <a:ea typeface="+mn-ea"/>
                <a:cs typeface="+mn-cs"/>
              </a:rPr>
              <a:t>Round robin scheduler is responsible for scheduling a PC for instruction fetch from I-Cache. Fetch unit provides the buffer address where the PC is stored.</a:t>
            </a:r>
          </a:p>
          <a:p>
            <a:pPr lvl="1" rtl="0" fontAlgn="base"/>
            <a:r>
              <a:rPr lang="en-US" sz="1200" b="0" i="0" u="none" strike="noStrike" kern="1200" dirty="0" smtClean="0">
                <a:solidFill>
                  <a:schemeClr val="tx1"/>
                </a:solidFill>
                <a:effectLst/>
                <a:latin typeface="+mn-lt"/>
                <a:ea typeface="+mn-ea"/>
                <a:cs typeface="+mn-cs"/>
              </a:rPr>
              <a:t>PC buffers: 40 entries x 32b PC value</a:t>
            </a:r>
          </a:p>
          <a:p>
            <a:pPr lvl="1" rtl="0" fontAlgn="base"/>
            <a:r>
              <a:rPr lang="en-US" sz="1200" b="0" i="0" u="none" strike="noStrike" kern="1200" dirty="0" smtClean="0">
                <a:solidFill>
                  <a:schemeClr val="tx1"/>
                </a:solidFill>
                <a:effectLst/>
                <a:latin typeface="+mn-lt"/>
                <a:ea typeface="+mn-ea"/>
                <a:cs typeface="+mn-cs"/>
              </a:rPr>
              <a:t>Intermediate buffer (b/w Fetch and </a:t>
            </a:r>
            <a:r>
              <a:rPr lang="en-US" sz="1200" b="0" i="0" u="none" strike="noStrike" kern="1200" dirty="0" err="1" smtClean="0">
                <a:solidFill>
                  <a:schemeClr val="tx1"/>
                </a:solidFill>
                <a:effectLst/>
                <a:latin typeface="+mn-lt"/>
                <a:ea typeface="+mn-ea"/>
                <a:cs typeface="+mn-cs"/>
              </a:rPr>
              <a:t>Wavepool</a:t>
            </a:r>
            <a:r>
              <a:rPr lang="en-US" sz="1200" b="0" i="0" u="none" strike="noStrike" kern="1200" dirty="0" smtClean="0">
                <a:solidFill>
                  <a:schemeClr val="tx1"/>
                </a:solidFill>
                <a:effectLst/>
                <a:latin typeface="+mn-lt"/>
                <a:ea typeface="+mn-ea"/>
                <a:cs typeface="+mn-cs"/>
              </a:rPr>
              <a:t>): 40 entries x 32b instruction </a:t>
            </a:r>
          </a:p>
          <a:p>
            <a:pPr rtl="0" fontAlgn="base"/>
            <a:r>
              <a:rPr lang="en-US" sz="1200" b="0" i="0" u="none" strike="noStrike" kern="1200" dirty="0" smtClean="0">
                <a:solidFill>
                  <a:schemeClr val="tx1"/>
                </a:solidFill>
                <a:effectLst/>
                <a:latin typeface="+mn-lt"/>
                <a:ea typeface="+mn-ea"/>
                <a:cs typeface="+mn-cs"/>
              </a:rPr>
              <a:t>I-Cache is a behavioral model and the instruction fetched is buffered in a flop before feeding it further to </a:t>
            </a:r>
            <a:r>
              <a:rPr lang="en-US" sz="1200" b="0" i="0" u="none" strike="noStrike" kern="1200" dirty="0" err="1" smtClean="0">
                <a:solidFill>
                  <a:schemeClr val="tx1"/>
                </a:solidFill>
                <a:effectLst/>
                <a:latin typeface="+mn-lt"/>
                <a:ea typeface="+mn-ea"/>
                <a:cs typeface="+mn-cs"/>
              </a:rPr>
              <a:t>Wavepool</a:t>
            </a:r>
            <a:r>
              <a:rPr lang="en-US" sz="1200" b="0" i="0" u="none" strike="noStrike" kern="1200" dirty="0" smtClean="0">
                <a:solidFill>
                  <a:schemeClr val="tx1"/>
                </a:solidFill>
                <a:effectLst/>
                <a:latin typeface="+mn-lt"/>
                <a:ea typeface="+mn-ea"/>
                <a:cs typeface="+mn-cs"/>
              </a:rPr>
              <a:t> unit.</a:t>
            </a:r>
          </a:p>
          <a:p>
            <a:pPr rtl="0" fontAlgn="base"/>
            <a:r>
              <a:rPr lang="en-US" sz="1200" b="0" i="0" u="none" strike="noStrike" kern="1200" dirty="0" err="1" smtClean="0">
                <a:solidFill>
                  <a:schemeClr val="tx1"/>
                </a:solidFill>
                <a:effectLst/>
                <a:latin typeface="+mn-lt"/>
                <a:ea typeface="+mn-ea"/>
                <a:cs typeface="+mn-cs"/>
              </a:rPr>
              <a:t>Wavepool</a:t>
            </a:r>
            <a:r>
              <a:rPr lang="en-US" sz="1200" b="0" i="0" u="none" strike="noStrike" kern="1200" dirty="0" smtClean="0">
                <a:solidFill>
                  <a:schemeClr val="tx1"/>
                </a:solidFill>
                <a:effectLst/>
                <a:latin typeface="+mn-lt"/>
                <a:ea typeface="+mn-ea"/>
                <a:cs typeface="+mn-cs"/>
              </a:rPr>
              <a:t> controller gets the control signal (WF ID) every time a PC is sent for I-Fetch. The buffered instructions from I-Cache are stored in a per-</a:t>
            </a:r>
            <a:r>
              <a:rPr lang="en-US" sz="1200" b="0" i="0" u="none" strike="noStrike" kern="1200" dirty="0" err="1" smtClean="0">
                <a:solidFill>
                  <a:schemeClr val="tx1"/>
                </a:solidFill>
                <a:effectLst/>
                <a:latin typeface="+mn-lt"/>
                <a:ea typeface="+mn-ea"/>
                <a:cs typeface="+mn-cs"/>
              </a:rPr>
              <a:t>wavefront</a:t>
            </a:r>
            <a:r>
              <a:rPr lang="en-US" sz="1200" b="0" i="0" u="none" strike="noStrike" kern="1200" dirty="0" smtClean="0">
                <a:solidFill>
                  <a:schemeClr val="tx1"/>
                </a:solidFill>
                <a:effectLst/>
                <a:latin typeface="+mn-lt"/>
                <a:ea typeface="+mn-ea"/>
                <a:cs typeface="+mn-cs"/>
              </a:rPr>
              <a:t> queue. This queue has six slots -- a head and a tail pointer monitors the filling of the queue and sending the instructions to Decode stage. The base addresses and register ranges are stored in per-</a:t>
            </a:r>
            <a:r>
              <a:rPr lang="en-US" sz="1200" b="0" i="0" u="none" strike="noStrike" kern="1200" dirty="0" err="1" smtClean="0">
                <a:solidFill>
                  <a:schemeClr val="tx1"/>
                </a:solidFill>
                <a:effectLst/>
                <a:latin typeface="+mn-lt"/>
                <a:ea typeface="+mn-ea"/>
                <a:cs typeface="+mn-cs"/>
              </a:rPr>
              <a:t>wavefront</a:t>
            </a:r>
            <a:r>
              <a:rPr lang="en-US" sz="1200" b="0" i="0" u="none" strike="noStrike" kern="1200" dirty="0" smtClean="0">
                <a:solidFill>
                  <a:schemeClr val="tx1"/>
                </a:solidFill>
                <a:effectLst/>
                <a:latin typeface="+mn-lt"/>
                <a:ea typeface="+mn-ea"/>
                <a:cs typeface="+mn-cs"/>
              </a:rPr>
              <a:t> base register slot. </a:t>
            </a:r>
          </a:p>
          <a:p>
            <a:pPr lvl="1" rtl="0" fontAlgn="base"/>
            <a:r>
              <a:rPr lang="en-US" sz="1200" b="0" i="0" u="none" strike="noStrike" kern="1200" dirty="0" smtClean="0">
                <a:solidFill>
                  <a:schemeClr val="tx1"/>
                </a:solidFill>
                <a:effectLst/>
                <a:latin typeface="+mn-lt"/>
                <a:ea typeface="+mn-ea"/>
                <a:cs typeface="+mn-cs"/>
              </a:rPr>
              <a:t>Base </a:t>
            </a:r>
            <a:r>
              <a:rPr lang="en-US" sz="1200" b="0" i="0" u="none" strike="noStrike" kern="1200" dirty="0" err="1" smtClean="0">
                <a:solidFill>
                  <a:schemeClr val="tx1"/>
                </a:solidFill>
                <a:effectLst/>
                <a:latin typeface="+mn-lt"/>
                <a:ea typeface="+mn-ea"/>
                <a:cs typeface="+mn-cs"/>
              </a:rPr>
              <a:t>Regs</a:t>
            </a:r>
            <a:r>
              <a:rPr lang="en-US" sz="1200" b="0" i="0" u="none" strike="noStrike" kern="1200" dirty="0" smtClean="0">
                <a:solidFill>
                  <a:schemeClr val="tx1"/>
                </a:solidFill>
                <a:effectLst/>
                <a:latin typeface="+mn-lt"/>
                <a:ea typeface="+mn-ea"/>
                <a:cs typeface="+mn-cs"/>
              </a:rPr>
              <a:t>: 40 entries x 35b base </a:t>
            </a:r>
            <a:r>
              <a:rPr lang="en-US" sz="1200" b="0" i="0" u="none" strike="noStrike" kern="1200" dirty="0" err="1" smtClean="0">
                <a:solidFill>
                  <a:schemeClr val="tx1"/>
                </a:solidFill>
                <a:effectLst/>
                <a:latin typeface="+mn-lt"/>
                <a:ea typeface="+mn-ea"/>
                <a:cs typeface="+mn-cs"/>
              </a:rPr>
              <a:t>regs</a:t>
            </a:r>
            <a:r>
              <a:rPr lang="en-US" sz="1200" b="0" i="0" u="none" strike="noStrike" kern="1200" dirty="0" smtClean="0">
                <a:solidFill>
                  <a:schemeClr val="tx1"/>
                </a:solidFill>
                <a:effectLst/>
                <a:latin typeface="+mn-lt"/>
                <a:ea typeface="+mn-ea"/>
                <a:cs typeface="+mn-cs"/>
              </a:rPr>
              <a:t> -- 1 read, 1 write port</a:t>
            </a:r>
          </a:p>
          <a:p>
            <a:pPr lvl="1" rtl="0" fontAlgn="base"/>
            <a:r>
              <a:rPr lang="en-US" sz="1200" b="0" i="0" u="none" strike="noStrike" kern="1200" dirty="0" smtClean="0">
                <a:solidFill>
                  <a:schemeClr val="tx1"/>
                </a:solidFill>
                <a:effectLst/>
                <a:latin typeface="+mn-lt"/>
                <a:ea typeface="+mn-ea"/>
                <a:cs typeface="+mn-cs"/>
              </a:rPr>
              <a:t>WF queue: 40 entries x 6 slots x 64b --  1 read, 1 write port</a:t>
            </a:r>
          </a:p>
          <a:p>
            <a:pPr rtl="0" fontAlgn="base"/>
            <a:r>
              <a:rPr lang="en-US" sz="1200" b="0" i="0" u="none" strike="noStrike" kern="1200" dirty="0" smtClean="0">
                <a:solidFill>
                  <a:schemeClr val="tx1"/>
                </a:solidFill>
                <a:effectLst/>
                <a:latin typeface="+mn-lt"/>
                <a:ea typeface="+mn-ea"/>
                <a:cs typeface="+mn-cs"/>
              </a:rPr>
              <a:t>Scoreboard feeder: This unit is a simple logic unit, which keeps track of issued </a:t>
            </a:r>
            <a:r>
              <a:rPr lang="en-US" sz="1200" b="0" i="0" u="none" strike="noStrike" kern="1200" dirty="0" err="1" smtClean="0">
                <a:solidFill>
                  <a:schemeClr val="tx1"/>
                </a:solidFill>
                <a:effectLst/>
                <a:latin typeface="+mn-lt"/>
                <a:ea typeface="+mn-ea"/>
                <a:cs typeface="+mn-cs"/>
              </a:rPr>
              <a:t>wavefronts</a:t>
            </a:r>
            <a:r>
              <a:rPr lang="en-US" sz="1200" b="0" i="0" u="none" strike="noStrike" kern="1200" dirty="0" smtClean="0">
                <a:solidFill>
                  <a:schemeClr val="tx1"/>
                </a:solidFill>
                <a:effectLst/>
                <a:latin typeface="+mn-lt"/>
                <a:ea typeface="+mn-ea"/>
                <a:cs typeface="+mn-cs"/>
              </a:rPr>
              <a:t> and ones that have finished. It decodes the incoming finish </a:t>
            </a:r>
            <a:r>
              <a:rPr lang="en-US" sz="1200" b="0" i="0" u="none" strike="noStrike" kern="1200" dirty="0" err="1" smtClean="0">
                <a:solidFill>
                  <a:schemeClr val="tx1"/>
                </a:solidFill>
                <a:effectLst/>
                <a:latin typeface="+mn-lt"/>
                <a:ea typeface="+mn-ea"/>
                <a:cs typeface="+mn-cs"/>
              </a:rPr>
              <a:t>siganl</a:t>
            </a:r>
            <a:r>
              <a:rPr lang="en-US" sz="1200" b="0" i="0" u="none" strike="noStrike" kern="1200" dirty="0" smtClean="0">
                <a:solidFill>
                  <a:schemeClr val="tx1"/>
                </a:solidFill>
                <a:effectLst/>
                <a:latin typeface="+mn-lt"/>
                <a:ea typeface="+mn-ea"/>
                <a:cs typeface="+mn-cs"/>
              </a:rPr>
              <a:t> and maps it to corresponding </a:t>
            </a:r>
            <a:r>
              <a:rPr lang="en-US" sz="1200" b="0" i="0" u="none" strike="noStrike" kern="1200" dirty="0" err="1" smtClean="0">
                <a:solidFill>
                  <a:schemeClr val="tx1"/>
                </a:solidFill>
                <a:effectLst/>
                <a:latin typeface="+mn-lt"/>
                <a:ea typeface="+mn-ea"/>
                <a:cs typeface="+mn-cs"/>
              </a:rPr>
              <a:t>wavefront</a:t>
            </a:r>
            <a:r>
              <a:rPr lang="en-US" sz="1200" b="0" i="0" u="none" strike="noStrike" kern="1200" dirty="0" smtClean="0">
                <a:solidFill>
                  <a:schemeClr val="tx1"/>
                </a:solidFill>
                <a:effectLst/>
                <a:latin typeface="+mn-lt"/>
                <a:ea typeface="+mn-ea"/>
                <a:cs typeface="+mn-cs"/>
              </a:rPr>
              <a:t> slot among the 40, so that the pipeline keeps pushing the instructions to next stage.</a:t>
            </a:r>
          </a:p>
          <a:p>
            <a:pPr rtl="0" fontAlgn="base"/>
            <a:r>
              <a:rPr lang="en-US" sz="1200" b="0" i="0" u="none" strike="noStrike" kern="1200" dirty="0" smtClean="0">
                <a:solidFill>
                  <a:schemeClr val="tx1"/>
                </a:solidFill>
                <a:effectLst/>
                <a:latin typeface="+mn-lt"/>
                <a:ea typeface="+mn-ea"/>
                <a:cs typeface="+mn-cs"/>
              </a:rPr>
              <a:t>Design decisions: </a:t>
            </a:r>
          </a:p>
          <a:p>
            <a:pPr lvl="1" rtl="0" fontAlgn="base"/>
            <a:r>
              <a:rPr lang="en-US" sz="1200" b="0" i="0" u="none" strike="noStrike" kern="1200" dirty="0" smtClean="0">
                <a:solidFill>
                  <a:schemeClr val="tx1"/>
                </a:solidFill>
                <a:effectLst/>
                <a:latin typeface="+mn-lt"/>
                <a:ea typeface="+mn-ea"/>
                <a:cs typeface="+mn-cs"/>
              </a:rPr>
              <a:t>Fetch BW was designed to be 1 mainly to optimize the instruction cache hits and single instruction pipeline. I-Cache module is a behavioral module (non-blocking) and thus it helped to not worry about always fetching 16 or 32 instructions per cycles to match a cache line like in AMD’s GCN 1.0.  It also had a lower area impact because of less storage for wider machine without impacting too much of performance as there are always enough instructions from other </a:t>
            </a:r>
            <a:r>
              <a:rPr lang="en-US" sz="1200" b="0" i="0" u="none" strike="noStrike" kern="1200" dirty="0" err="1" smtClean="0">
                <a:solidFill>
                  <a:schemeClr val="tx1"/>
                </a:solidFill>
                <a:effectLst/>
                <a:latin typeface="+mn-lt"/>
                <a:ea typeface="+mn-ea"/>
                <a:cs typeface="+mn-cs"/>
              </a:rPr>
              <a:t>wavefronts</a:t>
            </a:r>
            <a:r>
              <a:rPr lang="en-US" sz="1200" b="0" i="0" u="none" strike="noStrike" kern="1200" dirty="0" smtClean="0">
                <a:solidFill>
                  <a:schemeClr val="tx1"/>
                </a:solidFill>
                <a:effectLst/>
                <a:latin typeface="+mn-lt"/>
                <a:ea typeface="+mn-ea"/>
                <a:cs typeface="+mn-cs"/>
              </a:rPr>
              <a:t> to feed the execution units. However, since all the interfaces are modularized, it is  easy to make MIAOW a superscalar machine. </a:t>
            </a:r>
          </a:p>
          <a:p>
            <a:pPr lvl="1" rtl="0" fontAlgn="base"/>
            <a:r>
              <a:rPr lang="en-US" sz="1200" b="0" i="0" u="none" strike="noStrike" kern="1200" dirty="0" err="1" smtClean="0">
                <a:solidFill>
                  <a:schemeClr val="tx1"/>
                </a:solidFill>
                <a:effectLst/>
                <a:latin typeface="+mn-lt"/>
                <a:ea typeface="+mn-ea"/>
                <a:cs typeface="+mn-cs"/>
              </a:rPr>
              <a:t>Wavepool</a:t>
            </a:r>
            <a:r>
              <a:rPr lang="en-US" sz="1200" b="0" i="0" u="none" strike="noStrike" kern="1200" dirty="0" smtClean="0">
                <a:solidFill>
                  <a:schemeClr val="tx1"/>
                </a:solidFill>
                <a:effectLst/>
                <a:latin typeface="+mn-lt"/>
                <a:ea typeface="+mn-ea"/>
                <a:cs typeface="+mn-cs"/>
              </a:rPr>
              <a:t> queue slots are designed to hold 6 instructions from each </a:t>
            </a:r>
            <a:r>
              <a:rPr lang="en-US" sz="1200" b="0" i="0" u="none" strike="noStrike" kern="1200" dirty="0" err="1" smtClean="0">
                <a:solidFill>
                  <a:schemeClr val="tx1"/>
                </a:solidFill>
                <a:effectLst/>
                <a:latin typeface="+mn-lt"/>
                <a:ea typeface="+mn-ea"/>
                <a:cs typeface="+mn-cs"/>
              </a:rPr>
              <a:t>wavefront</a:t>
            </a:r>
            <a:r>
              <a:rPr lang="en-US" sz="1200" b="0" i="0" u="none" strike="noStrike" kern="1200" dirty="0" smtClean="0">
                <a:solidFill>
                  <a:schemeClr val="tx1"/>
                </a:solidFill>
                <a:effectLst/>
                <a:latin typeface="+mn-lt"/>
                <a:ea typeface="+mn-ea"/>
                <a:cs typeface="+mn-cs"/>
              </a:rPr>
              <a:t>. Design evaluations showed that all 6 slots are filled 50% of the time for AMD APP benchmarks and was a balanced design decision. However, the slots can be increased if the benchmarks have more locality thus filling all the slots most of the time.  This is parametrized  -- Hence, this is a small change to change the register number to required slots and pointing the tail pointer to tail of the queue.</a:t>
            </a:r>
          </a:p>
          <a:p>
            <a:endParaRPr lang="en-US" dirty="0"/>
          </a:p>
        </p:txBody>
      </p:sp>
      <p:sp>
        <p:nvSpPr>
          <p:cNvPr id="4" name="Slide Number Placeholder 3"/>
          <p:cNvSpPr>
            <a:spLocks noGrp="1"/>
          </p:cNvSpPr>
          <p:nvPr>
            <p:ph type="sldNum" sz="quarter" idx="10"/>
          </p:nvPr>
        </p:nvSpPr>
        <p:spPr/>
        <p:txBody>
          <a:bodyPr/>
          <a:lstStyle/>
          <a:p>
            <a:fld id="{6D593F26-A096-4B70-B386-6AB67A24775D}" type="slidenum">
              <a:rPr lang="en-US" smtClean="0"/>
              <a:t>30</a:t>
            </a:fld>
            <a:endParaRPr lang="en-US"/>
          </a:p>
        </p:txBody>
      </p:sp>
    </p:spTree>
    <p:extLst>
      <p:ext uri="{BB962C8B-B14F-4D97-AF65-F5344CB8AC3E}">
        <p14:creationId xmlns:p14="http://schemas.microsoft.com/office/powerpoint/2010/main" val="2999131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All SIMD and SIMF units have a vector </a:t>
            </a:r>
            <a:r>
              <a:rPr lang="en-US" sz="1200" b="0" i="0" u="none" strike="noStrike" kern="1200" dirty="0" err="1" smtClean="0">
                <a:solidFill>
                  <a:schemeClr val="tx1"/>
                </a:solidFill>
                <a:effectLst/>
                <a:latin typeface="+mn-lt"/>
                <a:ea typeface="+mn-ea"/>
                <a:cs typeface="+mn-cs"/>
              </a:rPr>
              <a:t>alu</a:t>
            </a:r>
            <a:r>
              <a:rPr lang="en-US" sz="1200" b="0" i="0" u="none" strike="noStrike" kern="1200" dirty="0" smtClean="0">
                <a:solidFill>
                  <a:schemeClr val="tx1"/>
                </a:solidFill>
                <a:effectLst/>
                <a:latin typeface="+mn-lt"/>
                <a:ea typeface="+mn-ea"/>
                <a:cs typeface="+mn-cs"/>
              </a:rPr>
              <a:t> as part of their execution modules. SIMD has an integer unit and SIMF a floating point unit. </a:t>
            </a:r>
          </a:p>
          <a:p>
            <a:pPr rtl="0" fontAlgn="base"/>
            <a:r>
              <a:rPr lang="en-US" sz="1200" b="0" i="0" u="none" strike="noStrike" kern="1200" dirty="0" smtClean="0">
                <a:solidFill>
                  <a:schemeClr val="tx1"/>
                </a:solidFill>
                <a:effectLst/>
                <a:latin typeface="+mn-lt"/>
                <a:ea typeface="+mn-ea"/>
                <a:cs typeface="+mn-cs"/>
              </a:rPr>
              <a:t>Each execution unit gets an instruction and related information (including the register and memory addresses to operate on) which is flopped. Vector ALU (VALU) controller is a state machine which monitors the VALU which is 16 wide [16 parallel ALUs taking inputs and operating on an opcode]. VALU controller also requests access to corresponding vector and scalar registers for source operands. This request is done for all 16 ALUs. </a:t>
            </a:r>
          </a:p>
          <a:p>
            <a:pPr rtl="0" fontAlgn="base"/>
            <a:r>
              <a:rPr lang="en-US" sz="1200" b="0" i="0" u="none" strike="noStrike" kern="1200" dirty="0" smtClean="0">
                <a:solidFill>
                  <a:schemeClr val="tx1"/>
                </a:solidFill>
                <a:effectLst/>
                <a:latin typeface="+mn-lt"/>
                <a:ea typeface="+mn-ea"/>
                <a:cs typeface="+mn-cs"/>
              </a:rPr>
              <a:t>Once the data arrives, there are source </a:t>
            </a:r>
            <a:r>
              <a:rPr lang="en-US" sz="1200" b="0" i="0" u="none" strike="noStrike" kern="1200" dirty="0" err="1" smtClean="0">
                <a:solidFill>
                  <a:schemeClr val="tx1"/>
                </a:solidFill>
                <a:effectLst/>
                <a:latin typeface="+mn-lt"/>
                <a:ea typeface="+mn-ea"/>
                <a:cs typeface="+mn-cs"/>
              </a:rPr>
              <a:t>muxes</a:t>
            </a:r>
            <a:r>
              <a:rPr lang="en-US" sz="1200" b="0" i="0" u="none" strike="noStrike" kern="1200" dirty="0" smtClean="0">
                <a:solidFill>
                  <a:schemeClr val="tx1"/>
                </a:solidFill>
                <a:effectLst/>
                <a:latin typeface="+mn-lt"/>
                <a:ea typeface="+mn-ea"/>
                <a:cs typeface="+mn-cs"/>
              </a:rPr>
              <a:t> and correct data is delivered to ALU based on the opcode type. The data could be data from SGPR or VGPR or literal value or immediate value. And then this data is fed into shift registers to shift the data and feed it into 16 ALUs. Similar operation is done once the results are produced --it is fed into a  destination shift register and further into a </a:t>
            </a:r>
            <a:r>
              <a:rPr lang="en-US" sz="1200" b="0" i="0" u="none" strike="noStrike" kern="1200" dirty="0" err="1" smtClean="0">
                <a:solidFill>
                  <a:schemeClr val="tx1"/>
                </a:solidFill>
                <a:effectLst/>
                <a:latin typeface="+mn-lt"/>
                <a:ea typeface="+mn-ea"/>
                <a:cs typeface="+mn-cs"/>
              </a:rPr>
              <a:t>Writeback</a:t>
            </a:r>
            <a:r>
              <a:rPr lang="en-US" sz="1200" b="0" i="0" u="none" strike="noStrike" kern="1200" dirty="0" smtClean="0">
                <a:solidFill>
                  <a:schemeClr val="tx1"/>
                </a:solidFill>
                <a:effectLst/>
                <a:latin typeface="+mn-lt"/>
                <a:ea typeface="+mn-ea"/>
                <a:cs typeface="+mn-cs"/>
              </a:rPr>
              <a:t> queue which </a:t>
            </a:r>
          </a:p>
          <a:p>
            <a:pPr lvl="1" rtl="0" fontAlgn="base"/>
            <a:r>
              <a:rPr lang="en-US" sz="1200" b="0" i="0" u="none" strike="noStrike" kern="1200" dirty="0" smtClean="0">
                <a:solidFill>
                  <a:schemeClr val="tx1"/>
                </a:solidFill>
                <a:effectLst/>
                <a:latin typeface="+mn-lt"/>
                <a:ea typeface="+mn-ea"/>
                <a:cs typeface="+mn-cs"/>
              </a:rPr>
              <a:t>WB queue -- 1 entry x 2kb [For all VGPR </a:t>
            </a:r>
            <a:r>
              <a:rPr lang="en-US" sz="1200" b="0" i="0" u="none" strike="noStrike" kern="1200" dirty="0" err="1" smtClean="0">
                <a:solidFill>
                  <a:schemeClr val="tx1"/>
                </a:solidFill>
                <a:effectLst/>
                <a:latin typeface="+mn-lt"/>
                <a:ea typeface="+mn-ea"/>
                <a:cs typeface="+mn-cs"/>
              </a:rPr>
              <a:t>dest</a:t>
            </a:r>
            <a:r>
              <a:rPr lang="en-US" sz="1200" b="0" i="0" u="none" strike="noStrike" kern="1200" dirty="0" smtClean="0">
                <a:solidFill>
                  <a:schemeClr val="tx1"/>
                </a:solidFill>
                <a:effectLst/>
                <a:latin typeface="+mn-lt"/>
                <a:ea typeface="+mn-ea"/>
                <a:cs typeface="+mn-cs"/>
              </a:rPr>
              <a:t> data to be written back] -- 1 r, 1 w port</a:t>
            </a:r>
          </a:p>
          <a:p>
            <a:pPr rtl="0" fontAlgn="base"/>
            <a:r>
              <a:rPr lang="en-US" sz="1200" b="0" i="0" u="none" strike="noStrike" kern="1200" dirty="0" smtClean="0">
                <a:solidFill>
                  <a:schemeClr val="tx1"/>
                </a:solidFill>
                <a:effectLst/>
                <a:latin typeface="+mn-lt"/>
                <a:ea typeface="+mn-ea"/>
                <a:cs typeface="+mn-cs"/>
              </a:rPr>
              <a:t>However, a </a:t>
            </a:r>
            <a:r>
              <a:rPr lang="en-US" sz="1200" b="0" i="0" u="none" strike="noStrike" kern="1200" dirty="0" err="1" smtClean="0">
                <a:solidFill>
                  <a:schemeClr val="tx1"/>
                </a:solidFill>
                <a:effectLst/>
                <a:latin typeface="+mn-lt"/>
                <a:ea typeface="+mn-ea"/>
                <a:cs typeface="+mn-cs"/>
              </a:rPr>
              <a:t>wavefront</a:t>
            </a:r>
            <a:r>
              <a:rPr lang="en-US" sz="1200" b="0" i="0" u="none" strike="noStrike" kern="1200" dirty="0" smtClean="0">
                <a:solidFill>
                  <a:schemeClr val="tx1"/>
                </a:solidFill>
                <a:effectLst/>
                <a:latin typeface="+mn-lt"/>
                <a:ea typeface="+mn-ea"/>
                <a:cs typeface="+mn-cs"/>
              </a:rPr>
              <a:t> takes 4 cycles to execute all 64 threads in a </a:t>
            </a:r>
            <a:r>
              <a:rPr lang="en-US" sz="1200" b="0" i="0" u="none" strike="noStrike" kern="1200" dirty="0" err="1" smtClean="0">
                <a:solidFill>
                  <a:schemeClr val="tx1"/>
                </a:solidFill>
                <a:effectLst/>
                <a:latin typeface="+mn-lt"/>
                <a:ea typeface="+mn-ea"/>
                <a:cs typeface="+mn-cs"/>
              </a:rPr>
              <a:t>wavefront</a:t>
            </a:r>
            <a:r>
              <a:rPr lang="en-US" sz="1200" b="0" i="0" u="none" strike="noStrike" kern="1200" dirty="0" smtClean="0">
                <a:solidFill>
                  <a:schemeClr val="tx1"/>
                </a:solidFill>
                <a:effectLst/>
                <a:latin typeface="+mn-lt"/>
                <a:ea typeface="+mn-ea"/>
                <a:cs typeface="+mn-cs"/>
              </a:rPr>
              <a:t> [16  x 4].</a:t>
            </a:r>
          </a:p>
          <a:p>
            <a:pPr rtl="0" fontAlgn="base"/>
            <a:r>
              <a:rPr lang="en-US" sz="1200" b="0" i="0" u="none" strike="noStrike" kern="1200" dirty="0" smtClean="0">
                <a:solidFill>
                  <a:schemeClr val="tx1"/>
                </a:solidFill>
                <a:effectLst/>
                <a:latin typeface="+mn-lt"/>
                <a:ea typeface="+mn-ea"/>
                <a:cs typeface="+mn-cs"/>
              </a:rPr>
              <a:t>Design Decision: </a:t>
            </a:r>
          </a:p>
          <a:p>
            <a:pPr lvl="1" rtl="0" fontAlgn="base"/>
            <a:r>
              <a:rPr lang="en-US" sz="1200" b="0" i="0" u="none" strike="noStrike" kern="1200" dirty="0" smtClean="0">
                <a:solidFill>
                  <a:schemeClr val="tx1"/>
                </a:solidFill>
                <a:effectLst/>
                <a:latin typeface="+mn-lt"/>
                <a:ea typeface="+mn-ea"/>
                <a:cs typeface="+mn-cs"/>
              </a:rPr>
              <a:t>Number of SIMD and SIMF units was designed to be 4 similar to the GCN </a:t>
            </a:r>
            <a:r>
              <a:rPr lang="en-US" sz="1200" b="0" i="0" u="none" strike="noStrike" kern="1200" dirty="0" err="1" smtClean="0">
                <a:solidFill>
                  <a:schemeClr val="tx1"/>
                </a:solidFill>
                <a:effectLst/>
                <a:latin typeface="+mn-lt"/>
                <a:ea typeface="+mn-ea"/>
                <a:cs typeface="+mn-cs"/>
              </a:rPr>
              <a:t>uArch</a:t>
            </a:r>
            <a:r>
              <a:rPr lang="en-US" sz="1200" b="0" i="0" u="none" strike="noStrike" kern="1200" dirty="0" smtClean="0">
                <a:solidFill>
                  <a:schemeClr val="tx1"/>
                </a:solidFill>
                <a:effectLst/>
                <a:latin typeface="+mn-lt"/>
                <a:ea typeface="+mn-ea"/>
                <a:cs typeface="+mn-cs"/>
              </a:rPr>
              <a:t>. This was designed keeping in mind that apart from simple benchmarks, computationally complex benchmarks could utilize all 4 execution units all time and thus still have enough computation throughput. </a:t>
            </a:r>
          </a:p>
          <a:p>
            <a:pPr lvl="1" rtl="0" fontAlgn="base"/>
            <a:r>
              <a:rPr lang="en-US" sz="1200" b="0" i="0" u="none" strike="noStrike" kern="1200" dirty="0" smtClean="0">
                <a:solidFill>
                  <a:schemeClr val="tx1"/>
                </a:solidFill>
                <a:effectLst/>
                <a:latin typeface="+mn-lt"/>
                <a:ea typeface="+mn-ea"/>
                <a:cs typeface="+mn-cs"/>
              </a:rPr>
              <a:t>The WB slot was chosen to be 1 to reflect the straightforward 1 instruction issue per cycle. Adding more slots could be overkill on the design and impacts area power. Since, all execution units only execute 1 instruction per cycle, and there is a back-pressure signal to issue unit [to make sure not issue dependent instruction until the results are produced], there is no point in holding back (pipelining) the result to avoid register file write congestion [RFA takes care of that]. However, again this is parameterized and it is a small modification to the queue module of the WB queue.</a:t>
            </a:r>
          </a:p>
          <a:p>
            <a:endParaRPr lang="en-US" dirty="0"/>
          </a:p>
        </p:txBody>
      </p:sp>
      <p:sp>
        <p:nvSpPr>
          <p:cNvPr id="4" name="Slide Number Placeholder 3"/>
          <p:cNvSpPr>
            <a:spLocks noGrp="1"/>
          </p:cNvSpPr>
          <p:nvPr>
            <p:ph type="sldNum" sz="quarter" idx="10"/>
          </p:nvPr>
        </p:nvSpPr>
        <p:spPr/>
        <p:txBody>
          <a:bodyPr/>
          <a:lstStyle/>
          <a:p>
            <a:fld id="{6D593F26-A096-4B70-B386-6AB67A24775D}" type="slidenum">
              <a:rPr lang="en-US" smtClean="0"/>
              <a:t>31</a:t>
            </a:fld>
            <a:endParaRPr lang="en-US"/>
          </a:p>
        </p:txBody>
      </p:sp>
    </p:spTree>
    <p:extLst>
      <p:ext uri="{BB962C8B-B14F-4D97-AF65-F5344CB8AC3E}">
        <p14:creationId xmlns:p14="http://schemas.microsoft.com/office/powerpoint/2010/main" val="1506521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The issue unit is the complex unit of all as it needs to keep track of all in-flight instructions and resolve the data dependencies among the instructions. </a:t>
            </a:r>
          </a:p>
          <a:p>
            <a:pPr rtl="0" fontAlgn="base"/>
            <a:r>
              <a:rPr lang="en-US" sz="1200" b="0" i="0" u="none" strike="noStrike" kern="1200" dirty="0" smtClean="0">
                <a:solidFill>
                  <a:schemeClr val="tx1"/>
                </a:solidFill>
                <a:effectLst/>
                <a:latin typeface="+mn-lt"/>
                <a:ea typeface="+mn-ea"/>
                <a:cs typeface="+mn-cs"/>
              </a:rPr>
              <a:t>The decode unit tags a functional unit type with each instruction, opcode and all SGPR/VGPR/LDS access related information. This information is used by the scoreboard to keep track of which registers/memory locations are used by each instruction every cycle. </a:t>
            </a:r>
          </a:p>
          <a:p>
            <a:pPr rtl="0" fontAlgn="base"/>
            <a:r>
              <a:rPr lang="en-US" sz="1200" b="0" i="0" u="none" strike="noStrike" kern="1200" dirty="0" smtClean="0">
                <a:solidFill>
                  <a:schemeClr val="tx1"/>
                </a:solidFill>
                <a:effectLst/>
                <a:latin typeface="+mn-lt"/>
                <a:ea typeface="+mn-ea"/>
                <a:cs typeface="+mn-cs"/>
              </a:rPr>
              <a:t>Valid entry is the unit which keeps track of special control signals like valid, barrier, branch taken, halt etc. which is fed to SALU for control and divergence related decisions.</a:t>
            </a:r>
          </a:p>
          <a:p>
            <a:pPr rtl="0" fontAlgn="base"/>
            <a:r>
              <a:rPr lang="en-US" sz="1200" b="0" i="0" u="none" strike="noStrike" kern="1200" dirty="0" smtClean="0">
                <a:solidFill>
                  <a:schemeClr val="tx1"/>
                </a:solidFill>
                <a:effectLst/>
                <a:latin typeface="+mn-lt"/>
                <a:ea typeface="+mn-ea"/>
                <a:cs typeface="+mn-cs"/>
              </a:rPr>
              <a:t>Scoreboard is the main control piece, which takes in the information of all register addresses, current execution units busy signals, condition control signals and schedules the </a:t>
            </a:r>
            <a:r>
              <a:rPr lang="en-US" sz="1200" b="0" i="0" u="none" strike="noStrike" kern="1200" dirty="0" err="1" smtClean="0">
                <a:solidFill>
                  <a:schemeClr val="tx1"/>
                </a:solidFill>
                <a:effectLst/>
                <a:latin typeface="+mn-lt"/>
                <a:ea typeface="+mn-ea"/>
                <a:cs typeface="+mn-cs"/>
              </a:rPr>
              <a:t>wavefront</a:t>
            </a:r>
            <a:r>
              <a:rPr lang="en-US" sz="1200" b="0" i="0" u="none" strike="noStrike" kern="1200" dirty="0" smtClean="0">
                <a:solidFill>
                  <a:schemeClr val="tx1"/>
                </a:solidFill>
                <a:effectLst/>
                <a:latin typeface="+mn-lt"/>
                <a:ea typeface="+mn-ea"/>
                <a:cs typeface="+mn-cs"/>
              </a:rPr>
              <a:t> to corresponding execution unit or LSU when all the operands or source register data becomes </a:t>
            </a:r>
            <a:r>
              <a:rPr lang="en-US" sz="1200" b="0" i="0" u="none" strike="noStrike" kern="1200" dirty="0" err="1" smtClean="0">
                <a:solidFill>
                  <a:schemeClr val="tx1"/>
                </a:solidFill>
                <a:effectLst/>
                <a:latin typeface="+mn-lt"/>
                <a:ea typeface="+mn-ea"/>
                <a:cs typeface="+mn-cs"/>
              </a:rPr>
              <a:t>availble</a:t>
            </a:r>
            <a:r>
              <a:rPr lang="en-US" sz="1200" b="0" i="0" u="none" strike="noStrike" kern="1200" dirty="0" smtClean="0">
                <a:solidFill>
                  <a:schemeClr val="tx1"/>
                </a:solidFill>
                <a:effectLst/>
                <a:latin typeface="+mn-lt"/>
                <a:ea typeface="+mn-ea"/>
                <a:cs typeface="+mn-cs"/>
              </a:rPr>
              <a:t>.</a:t>
            </a:r>
          </a:p>
          <a:p>
            <a:pPr rtl="0" fontAlgn="base"/>
            <a:r>
              <a:rPr lang="en-US" sz="1200" b="0" i="0" u="none" strike="noStrike" kern="1200" dirty="0" smtClean="0">
                <a:solidFill>
                  <a:schemeClr val="tx1"/>
                </a:solidFill>
                <a:effectLst/>
                <a:latin typeface="+mn-lt"/>
                <a:ea typeface="+mn-ea"/>
                <a:cs typeface="+mn-cs"/>
              </a:rPr>
              <a:t>Each execution unit type and LSU has an arbiter -- This arbiter arbitrates among the ready </a:t>
            </a:r>
            <a:r>
              <a:rPr lang="en-US" sz="1200" b="0" i="0" u="none" strike="noStrike" kern="1200" dirty="0" err="1" smtClean="0">
                <a:solidFill>
                  <a:schemeClr val="tx1"/>
                </a:solidFill>
                <a:effectLst/>
                <a:latin typeface="+mn-lt"/>
                <a:ea typeface="+mn-ea"/>
                <a:cs typeface="+mn-cs"/>
              </a:rPr>
              <a:t>wavefronts</a:t>
            </a:r>
            <a:r>
              <a:rPr lang="en-US" sz="1200" b="0" i="0" u="none" strike="noStrike" kern="1200" dirty="0" smtClean="0">
                <a:solidFill>
                  <a:schemeClr val="tx1"/>
                </a:solidFill>
                <a:effectLst/>
                <a:latin typeface="+mn-lt"/>
                <a:ea typeface="+mn-ea"/>
                <a:cs typeface="+mn-cs"/>
              </a:rPr>
              <a:t> and shifts them in a circular barrel shifter. The instruction info is sent for issue based on the select signal provided by the arbiter.</a:t>
            </a:r>
          </a:p>
          <a:p>
            <a:pPr rtl="0" fontAlgn="base"/>
            <a:r>
              <a:rPr lang="en-US" sz="1200" b="0" i="0" u="none" strike="noStrike" kern="1200" dirty="0" smtClean="0">
                <a:solidFill>
                  <a:schemeClr val="tx1"/>
                </a:solidFill>
                <a:effectLst/>
                <a:latin typeface="+mn-lt"/>
                <a:ea typeface="+mn-ea"/>
                <a:cs typeface="+mn-cs"/>
              </a:rPr>
              <a:t>Design Decision: Issue BW is 1 and it is less flexible and hard to change as increasing the issue ports would also </a:t>
            </a:r>
            <a:r>
              <a:rPr lang="en-US" sz="1200" b="0" i="0" u="none" strike="noStrike" kern="1200" dirty="0" err="1" smtClean="0">
                <a:solidFill>
                  <a:schemeClr val="tx1"/>
                </a:solidFill>
                <a:effectLst/>
                <a:latin typeface="+mn-lt"/>
                <a:ea typeface="+mn-ea"/>
                <a:cs typeface="+mn-cs"/>
              </a:rPr>
              <a:t>complexify</a:t>
            </a:r>
            <a:r>
              <a:rPr lang="en-US" sz="1200" b="0" i="0" u="none" strike="noStrike" kern="1200" dirty="0" smtClean="0">
                <a:solidFill>
                  <a:schemeClr val="tx1"/>
                </a:solidFill>
                <a:effectLst/>
                <a:latin typeface="+mn-lt"/>
                <a:ea typeface="+mn-ea"/>
                <a:cs typeface="+mn-cs"/>
              </a:rPr>
              <a:t> the arbiter logic to keep track of multiple open issue slots of all execution units. Also, to facilitate the multi-instructions issued, the read ports of SGPR/VGPR has to be increased which incurs lot of power/area overhead (</a:t>
            </a:r>
            <a:r>
              <a:rPr lang="en-US" sz="1200" b="0" i="0" u="none" strike="noStrike" kern="1200" dirty="0" err="1" smtClean="0">
                <a:solidFill>
                  <a:schemeClr val="tx1"/>
                </a:solidFill>
                <a:effectLst/>
                <a:latin typeface="+mn-lt"/>
                <a:ea typeface="+mn-ea"/>
                <a:cs typeface="+mn-cs"/>
              </a:rPr>
              <a:t>muxing</a:t>
            </a:r>
            <a:r>
              <a:rPr lang="en-US" sz="1200" b="0" i="0" u="none" strike="noStrike" kern="1200" dirty="0" smtClean="0">
                <a:solidFill>
                  <a:schemeClr val="tx1"/>
                </a:solidFill>
                <a:effectLst/>
                <a:latin typeface="+mn-lt"/>
                <a:ea typeface="+mn-ea"/>
                <a:cs typeface="+mn-cs"/>
              </a:rPr>
              <a:t> and priority encoder/decoder stuff). Scoreboard logic also becomes more complex now to resolve the dependencies among multiple in-flight instructions. The back pressure of 1 fetch/decode instruction every cycles keeps the issue unit busy and enough to feed in all the SIMD/SIMFs.</a:t>
            </a:r>
          </a:p>
          <a:p>
            <a:endParaRPr lang="en-US" dirty="0"/>
          </a:p>
        </p:txBody>
      </p:sp>
      <p:sp>
        <p:nvSpPr>
          <p:cNvPr id="4" name="Slide Number Placeholder 3"/>
          <p:cNvSpPr>
            <a:spLocks noGrp="1"/>
          </p:cNvSpPr>
          <p:nvPr>
            <p:ph type="sldNum" sz="quarter" idx="10"/>
          </p:nvPr>
        </p:nvSpPr>
        <p:spPr/>
        <p:txBody>
          <a:bodyPr/>
          <a:lstStyle/>
          <a:p>
            <a:fld id="{6D593F26-A096-4B70-B386-6AB67A24775D}" type="slidenum">
              <a:rPr lang="en-US" smtClean="0"/>
              <a:t>32</a:t>
            </a:fld>
            <a:endParaRPr lang="en-US"/>
          </a:p>
        </p:txBody>
      </p:sp>
    </p:spTree>
    <p:extLst>
      <p:ext uri="{BB962C8B-B14F-4D97-AF65-F5344CB8AC3E}">
        <p14:creationId xmlns:p14="http://schemas.microsoft.com/office/powerpoint/2010/main" val="3240095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Responsible for all memory related instructions (vector and scalar) and interfaces with the local and global memory.</a:t>
            </a:r>
          </a:p>
          <a:p>
            <a:pPr rtl="0" fontAlgn="base"/>
            <a:r>
              <a:rPr lang="en-US" sz="1200" b="0" i="0" u="none" strike="noStrike" kern="1200" dirty="0" smtClean="0">
                <a:solidFill>
                  <a:schemeClr val="tx1"/>
                </a:solidFill>
                <a:effectLst/>
                <a:latin typeface="+mn-lt"/>
                <a:ea typeface="+mn-ea"/>
                <a:cs typeface="+mn-cs"/>
              </a:rPr>
              <a:t>It has interface to VGPR and SGPR as well which uses the register data to calculate the address. The memory operation opcode, WF-ID, 54b execution mask and destination register addresses are all flopped and is used by Address calculation unit. The memory addresses are calculated based on the instruction encoding and LSU controller enables the write enable signals as well as monitors the register reads/writes.</a:t>
            </a:r>
          </a:p>
          <a:p>
            <a:pPr rtl="0" fontAlgn="base"/>
            <a:r>
              <a:rPr lang="en-US" sz="1200" b="0" i="0" u="none" strike="noStrike" kern="1200" dirty="0" smtClean="0">
                <a:solidFill>
                  <a:schemeClr val="tx1"/>
                </a:solidFill>
                <a:effectLst/>
                <a:latin typeface="+mn-lt"/>
                <a:ea typeface="+mn-ea"/>
                <a:cs typeface="+mn-cs"/>
              </a:rPr>
              <a:t>The </a:t>
            </a:r>
            <a:r>
              <a:rPr lang="en-US" sz="1200" b="0" i="0" u="none" strike="noStrike" kern="1200" dirty="0" err="1" smtClean="0">
                <a:solidFill>
                  <a:schemeClr val="tx1"/>
                </a:solidFill>
                <a:effectLst/>
                <a:latin typeface="+mn-lt"/>
                <a:ea typeface="+mn-ea"/>
                <a:cs typeface="+mn-cs"/>
              </a:rPr>
              <a:t>ld</a:t>
            </a:r>
            <a:r>
              <a:rPr lang="en-US" sz="1200" b="0" i="0" u="none" strike="noStrike" kern="1200" dirty="0" smtClean="0">
                <a:solidFill>
                  <a:schemeClr val="tx1"/>
                </a:solidFill>
                <a:effectLst/>
                <a:latin typeface="+mn-lt"/>
                <a:ea typeface="+mn-ea"/>
                <a:cs typeface="+mn-cs"/>
              </a:rPr>
              <a:t>/</a:t>
            </a:r>
            <a:r>
              <a:rPr lang="en-US" sz="1200" b="0" i="0" u="none" strike="noStrike" kern="1200" dirty="0" err="1" smtClean="0">
                <a:solidFill>
                  <a:schemeClr val="tx1"/>
                </a:solidFill>
                <a:effectLst/>
                <a:latin typeface="+mn-lt"/>
                <a:ea typeface="+mn-ea"/>
                <a:cs typeface="+mn-cs"/>
              </a:rPr>
              <a:t>st</a:t>
            </a:r>
            <a:r>
              <a:rPr lang="en-US" sz="1200" b="0" i="0" u="none" strike="noStrike" kern="1200" dirty="0" smtClean="0">
                <a:solidFill>
                  <a:schemeClr val="tx1"/>
                </a:solidFill>
                <a:effectLst/>
                <a:latin typeface="+mn-lt"/>
                <a:ea typeface="+mn-ea"/>
                <a:cs typeface="+mn-cs"/>
              </a:rPr>
              <a:t> buffer holds the memory address (32b now), and any register indirect address and corresponding store data [8kb or 2kb based on type of encoding]. </a:t>
            </a:r>
          </a:p>
          <a:p>
            <a:pPr rtl="0" fontAlgn="base"/>
            <a:r>
              <a:rPr lang="en-US" sz="1200" b="0" i="0" u="none" strike="noStrike" kern="1200" dirty="0" smtClean="0">
                <a:solidFill>
                  <a:schemeClr val="tx1"/>
                </a:solidFill>
                <a:effectLst/>
                <a:latin typeface="+mn-lt"/>
                <a:ea typeface="+mn-ea"/>
                <a:cs typeface="+mn-cs"/>
              </a:rPr>
              <a:t>Once the memory request is sent, it is updated in the issue instruction table (part of scoreboard mechanism) to keep track of in-flight memory instructions. </a:t>
            </a:r>
          </a:p>
          <a:p>
            <a:endParaRPr lang="en-US" dirty="0"/>
          </a:p>
        </p:txBody>
      </p:sp>
      <p:sp>
        <p:nvSpPr>
          <p:cNvPr id="4" name="Slide Number Placeholder 3"/>
          <p:cNvSpPr>
            <a:spLocks noGrp="1"/>
          </p:cNvSpPr>
          <p:nvPr>
            <p:ph type="sldNum" sz="quarter" idx="10"/>
          </p:nvPr>
        </p:nvSpPr>
        <p:spPr/>
        <p:txBody>
          <a:bodyPr/>
          <a:lstStyle/>
          <a:p>
            <a:fld id="{6D593F26-A096-4B70-B386-6AB67A24775D}" type="slidenum">
              <a:rPr lang="en-US" smtClean="0"/>
              <a:t>33</a:t>
            </a:fld>
            <a:endParaRPr lang="en-US"/>
          </a:p>
        </p:txBody>
      </p:sp>
    </p:spTree>
    <p:extLst>
      <p:ext uri="{BB962C8B-B14F-4D97-AF65-F5344CB8AC3E}">
        <p14:creationId xmlns:p14="http://schemas.microsoft.com/office/powerpoint/2010/main" val="2067845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593F26-A096-4B70-B386-6AB67A24775D}" type="slidenum">
              <a:rPr lang="en-US" smtClean="0"/>
              <a:t>34</a:t>
            </a:fld>
            <a:endParaRPr lang="en-US"/>
          </a:p>
        </p:txBody>
      </p:sp>
    </p:spTree>
    <p:extLst>
      <p:ext uri="{BB962C8B-B14F-4D97-AF65-F5344CB8AC3E}">
        <p14:creationId xmlns:p14="http://schemas.microsoft.com/office/powerpoint/2010/main" val="2815496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smtClean="0"/>
              <a:t>Physical design perspective</a:t>
            </a:r>
            <a:r>
              <a:rPr lang="en-US" baseline="0" dirty="0" smtClean="0"/>
              <a:t> to traditional </a:t>
            </a:r>
            <a:r>
              <a:rPr lang="en-US" baseline="0" dirty="0" err="1" smtClean="0"/>
              <a:t>uarch</a:t>
            </a:r>
            <a:r>
              <a:rPr lang="en-US" baseline="0" dirty="0" smtClean="0"/>
              <a:t> </a:t>
            </a:r>
            <a:endParaRPr lang="en-US" dirty="0" smtClean="0"/>
          </a:p>
          <a:p>
            <a:pPr marL="174708" indent="-174708">
              <a:buFontTx/>
              <a:buChar char="-"/>
            </a:pPr>
            <a:r>
              <a:rPr lang="en-US" dirty="0" smtClean="0"/>
              <a:t>It should be flexible</a:t>
            </a:r>
            <a:r>
              <a:rPr lang="en-US" baseline="0" dirty="0" smtClean="0"/>
              <a:t> enough to accommodate research studies of various types</a:t>
            </a:r>
          </a:p>
          <a:p>
            <a:pPr marL="174708" indent="-174708">
              <a:buFontTx/>
              <a:buChar char="-"/>
            </a:pPr>
            <a:r>
              <a:rPr lang="en-US" baseline="0" dirty="0" smtClean="0"/>
              <a:t>Compare the implementation to simulator studies</a:t>
            </a:r>
          </a:p>
          <a:p>
            <a:pPr marL="174708" indent="-174708">
              <a:buFontTx/>
              <a:buChar char="-"/>
            </a:pPr>
            <a:endParaRPr lang="en-US" dirty="0"/>
          </a:p>
        </p:txBody>
      </p:sp>
      <p:sp>
        <p:nvSpPr>
          <p:cNvPr id="4" name="Slide Number Placeholder 3"/>
          <p:cNvSpPr>
            <a:spLocks noGrp="1"/>
          </p:cNvSpPr>
          <p:nvPr>
            <p:ph type="sldNum" sz="quarter" idx="10"/>
          </p:nvPr>
        </p:nvSpPr>
        <p:spPr/>
        <p:txBody>
          <a:bodyPr/>
          <a:lstStyle/>
          <a:p>
            <a:fld id="{6D593F26-A096-4B70-B386-6AB67A24775D}" type="slidenum">
              <a:rPr lang="en-US" smtClean="0"/>
              <a:t>38</a:t>
            </a:fld>
            <a:endParaRPr lang="en-US"/>
          </a:p>
        </p:txBody>
      </p:sp>
    </p:spTree>
    <p:extLst>
      <p:ext uri="{BB962C8B-B14F-4D97-AF65-F5344CB8AC3E}">
        <p14:creationId xmlns:p14="http://schemas.microsoft.com/office/powerpoint/2010/main" val="871461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593F26-A096-4B70-B386-6AB67A24775D}" type="slidenum">
              <a:rPr lang="en-US" smtClean="0"/>
              <a:t>4</a:t>
            </a:fld>
            <a:endParaRPr lang="en-US"/>
          </a:p>
        </p:txBody>
      </p:sp>
    </p:spTree>
    <p:extLst>
      <p:ext uri="{BB962C8B-B14F-4D97-AF65-F5344CB8AC3E}">
        <p14:creationId xmlns:p14="http://schemas.microsoft.com/office/powerpoint/2010/main" val="428042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593F26-A096-4B70-B386-6AB67A24775D}" type="slidenum">
              <a:rPr lang="en-US" smtClean="0"/>
              <a:t>6</a:t>
            </a:fld>
            <a:endParaRPr lang="en-US"/>
          </a:p>
        </p:txBody>
      </p:sp>
    </p:spTree>
    <p:extLst>
      <p:ext uri="{BB962C8B-B14F-4D97-AF65-F5344CB8AC3E}">
        <p14:creationId xmlns:p14="http://schemas.microsoft.com/office/powerpoint/2010/main" val="1889829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baseline="0" dirty="0" smtClean="0"/>
              <a:t>The instruction selected are based on application profiling , operations in </a:t>
            </a:r>
            <a:r>
              <a:rPr lang="en-US" baseline="0" dirty="0" err="1" smtClean="0"/>
              <a:t>datapath</a:t>
            </a:r>
            <a:r>
              <a:rPr lang="en-US" baseline="0" dirty="0" smtClean="0"/>
              <a:t> and practically implementable by a small design team </a:t>
            </a:r>
          </a:p>
          <a:p>
            <a:pPr marL="174708" indent="-174708">
              <a:buFontTx/>
              <a:buChar char="-"/>
            </a:pPr>
            <a:r>
              <a:rPr lang="en-US" baseline="0" dirty="0" smtClean="0"/>
              <a:t>Program control – predication and branch instructions</a:t>
            </a:r>
          </a:p>
          <a:p>
            <a:pPr marL="174708" indent="-174708">
              <a:buFontTx/>
              <a:buChar char="-"/>
            </a:pPr>
            <a:r>
              <a:rPr lang="en-US" baseline="0" dirty="0" smtClean="0"/>
              <a:t>32 bit data support</a:t>
            </a:r>
          </a:p>
          <a:p>
            <a:pPr marL="174708" indent="-174708">
              <a:buFontTx/>
              <a:buChar char="-"/>
            </a:pPr>
            <a:endParaRPr lang="en-US" baseline="0" dirty="0" smtClean="0"/>
          </a:p>
          <a:p>
            <a:pPr marL="174708" indent="-174708">
              <a:buFontTx/>
              <a:buChar char="-"/>
            </a:pPr>
            <a:endParaRPr lang="en-US" baseline="0" dirty="0" smtClean="0"/>
          </a:p>
          <a:p>
            <a:pPr marL="342900" indent="-342900" algn="l">
              <a:buFont typeface="Arial" pitchFamily="34" charset="0"/>
              <a:buChar char="•"/>
            </a:pPr>
            <a:r>
              <a:rPr lang="en-US" sz="1200" dirty="0" smtClean="0">
                <a:solidFill>
                  <a:schemeClr val="tx1"/>
                </a:solidFill>
              </a:rPr>
              <a:t>95 instructions</a:t>
            </a:r>
          </a:p>
          <a:p>
            <a:pPr algn="l"/>
            <a:endParaRPr lang="en-US" sz="1200" dirty="0" smtClean="0">
              <a:solidFill>
                <a:schemeClr val="tx1"/>
              </a:solidFill>
            </a:endParaRPr>
          </a:p>
          <a:p>
            <a:pPr marL="342900" indent="-342900" algn="l">
              <a:buFont typeface="Arial" pitchFamily="34" charset="0"/>
              <a:buChar char="•"/>
            </a:pPr>
            <a:r>
              <a:rPr lang="en-US" sz="1200" dirty="0" smtClean="0">
                <a:solidFill>
                  <a:schemeClr val="tx1"/>
                </a:solidFill>
              </a:rPr>
              <a:t>             support only</a:t>
            </a:r>
          </a:p>
          <a:p>
            <a:pPr algn="l"/>
            <a:endParaRPr lang="en-US" sz="1200" dirty="0" smtClean="0">
              <a:solidFill>
                <a:schemeClr val="tx1"/>
              </a:solidFill>
            </a:endParaRPr>
          </a:p>
          <a:p>
            <a:pPr marL="342900" indent="-342900" algn="l">
              <a:buFont typeface="Arial" pitchFamily="34" charset="0"/>
              <a:buChar char="•"/>
            </a:pPr>
            <a:r>
              <a:rPr lang="en-US" sz="1200" dirty="0" smtClean="0">
                <a:solidFill>
                  <a:schemeClr val="tx1"/>
                </a:solidFill>
              </a:rPr>
              <a:t>No Graphics support</a:t>
            </a:r>
          </a:p>
          <a:p>
            <a:pPr marL="174708" indent="-174708">
              <a:buFontTx/>
              <a:buChar char="-"/>
            </a:pPr>
            <a:endParaRPr lang="en-US" dirty="0"/>
          </a:p>
        </p:txBody>
      </p:sp>
      <p:sp>
        <p:nvSpPr>
          <p:cNvPr id="4" name="Slide Number Placeholder 3"/>
          <p:cNvSpPr>
            <a:spLocks noGrp="1"/>
          </p:cNvSpPr>
          <p:nvPr>
            <p:ph type="sldNum" sz="quarter" idx="10"/>
          </p:nvPr>
        </p:nvSpPr>
        <p:spPr/>
        <p:txBody>
          <a:bodyPr/>
          <a:lstStyle/>
          <a:p>
            <a:fld id="{6D593F26-A096-4B70-B386-6AB67A24775D}" type="slidenum">
              <a:rPr lang="en-US" smtClean="0"/>
              <a:t>7</a:t>
            </a:fld>
            <a:endParaRPr lang="en-US"/>
          </a:p>
        </p:txBody>
      </p:sp>
    </p:spTree>
    <p:extLst>
      <p:ext uri="{BB962C8B-B14F-4D97-AF65-F5344CB8AC3E}">
        <p14:creationId xmlns:p14="http://schemas.microsoft.com/office/powerpoint/2010/main" val="208091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Avoid</a:t>
            </a:r>
            <a:r>
              <a:rPr lang="en-US" baseline="0" dirty="0" smtClean="0"/>
              <a:t> warp explanations</a:t>
            </a:r>
            <a:endParaRPr lang="en-US" dirty="0"/>
          </a:p>
        </p:txBody>
      </p:sp>
      <p:sp>
        <p:nvSpPr>
          <p:cNvPr id="4" name="Slide Number Placeholder 3"/>
          <p:cNvSpPr>
            <a:spLocks noGrp="1"/>
          </p:cNvSpPr>
          <p:nvPr>
            <p:ph type="sldNum" sz="quarter" idx="10"/>
          </p:nvPr>
        </p:nvSpPr>
        <p:spPr/>
        <p:txBody>
          <a:bodyPr/>
          <a:lstStyle/>
          <a:p>
            <a:fld id="{6D593F26-A096-4B70-B386-6AB67A24775D}" type="slidenum">
              <a:rPr lang="en-US" smtClean="0"/>
              <a:t>8</a:t>
            </a:fld>
            <a:endParaRPr lang="en-US"/>
          </a:p>
        </p:txBody>
      </p:sp>
    </p:spTree>
    <p:extLst>
      <p:ext uri="{BB962C8B-B14F-4D97-AF65-F5344CB8AC3E}">
        <p14:creationId xmlns:p14="http://schemas.microsoft.com/office/powerpoint/2010/main" val="2146077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593F26-A096-4B70-B386-6AB67A24775D}" type="slidenum">
              <a:rPr lang="en-US" smtClean="0"/>
              <a:t>9</a:t>
            </a:fld>
            <a:endParaRPr lang="en-US"/>
          </a:p>
        </p:txBody>
      </p:sp>
    </p:spTree>
    <p:extLst>
      <p:ext uri="{BB962C8B-B14F-4D97-AF65-F5344CB8AC3E}">
        <p14:creationId xmlns:p14="http://schemas.microsoft.com/office/powerpoint/2010/main" val="658188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593F26-A096-4B70-B386-6AB67A24775D}" type="slidenum">
              <a:rPr lang="en-US" smtClean="0"/>
              <a:t>10</a:t>
            </a:fld>
            <a:endParaRPr lang="en-US"/>
          </a:p>
        </p:txBody>
      </p:sp>
    </p:spTree>
    <p:extLst>
      <p:ext uri="{BB962C8B-B14F-4D97-AF65-F5344CB8AC3E}">
        <p14:creationId xmlns:p14="http://schemas.microsoft.com/office/powerpoint/2010/main" val="1277876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smtClean="0"/>
              <a:t>Spectrum of</a:t>
            </a:r>
            <a:r>
              <a:rPr lang="en-US" baseline="0" dirty="0" smtClean="0"/>
              <a:t> Implementation strategizes and tradeoffs MIAOW follows</a:t>
            </a:r>
          </a:p>
          <a:p>
            <a:pPr marL="174708" indent="-174708">
              <a:buFontTx/>
              <a:buChar char="-"/>
            </a:pPr>
            <a:r>
              <a:rPr lang="en-US" dirty="0" smtClean="0"/>
              <a:t>Shaded</a:t>
            </a:r>
            <a:r>
              <a:rPr lang="en-US" baseline="0" dirty="0" smtClean="0"/>
              <a:t> portion indicates Register file and SRAM storage</a:t>
            </a:r>
          </a:p>
          <a:p>
            <a:pPr marL="174708" indent="-174708">
              <a:buFontTx/>
              <a:buChar char="-"/>
            </a:pPr>
            <a:r>
              <a:rPr lang="en-US" baseline="0" dirty="0" smtClean="0"/>
              <a:t>FPGA has resource constraints</a:t>
            </a:r>
            <a:endParaRPr lang="en-US" dirty="0"/>
          </a:p>
        </p:txBody>
      </p:sp>
      <p:sp>
        <p:nvSpPr>
          <p:cNvPr id="4" name="Slide Number Placeholder 3"/>
          <p:cNvSpPr>
            <a:spLocks noGrp="1"/>
          </p:cNvSpPr>
          <p:nvPr>
            <p:ph type="sldNum" sz="quarter" idx="10"/>
          </p:nvPr>
        </p:nvSpPr>
        <p:spPr/>
        <p:txBody>
          <a:bodyPr/>
          <a:lstStyle/>
          <a:p>
            <a:fld id="{6D593F26-A096-4B70-B386-6AB67A24775D}" type="slidenum">
              <a:rPr lang="en-US" smtClean="0"/>
              <a:t>11</a:t>
            </a:fld>
            <a:endParaRPr lang="en-US"/>
          </a:p>
        </p:txBody>
      </p:sp>
    </p:spTree>
    <p:extLst>
      <p:ext uri="{BB962C8B-B14F-4D97-AF65-F5344CB8AC3E}">
        <p14:creationId xmlns:p14="http://schemas.microsoft.com/office/powerpoint/2010/main" val="1513169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altLang="zh-TW" smtClean="0"/>
              <a:t>Click to edit Master title style</a:t>
            </a:r>
            <a:endParaRPr lang="en-US" dirty="0"/>
          </a:p>
        </p:txBody>
      </p:sp>
      <p:sp>
        <p:nvSpPr>
          <p:cNvPr id="3" name="Content Placeholder 2"/>
          <p:cNvSpPr>
            <a:spLocks noGrp="1"/>
          </p:cNvSpPr>
          <p:nvPr>
            <p:ph idx="1"/>
          </p:nvPr>
        </p:nvSpPr>
        <p:spPr>
          <a:xfrm>
            <a:off x="457200" y="1524002"/>
            <a:ext cx="8229600" cy="4602163"/>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Date Placeholder 3"/>
          <p:cNvSpPr>
            <a:spLocks noGrp="1"/>
          </p:cNvSpPr>
          <p:nvPr>
            <p:ph type="dt" sz="half" idx="10"/>
          </p:nvPr>
        </p:nvSpPr>
        <p:spPr/>
        <p:txBody>
          <a:bodyPr/>
          <a:lstStyle>
            <a:lvl1pPr>
              <a:defRPr/>
            </a:lvl1pPr>
          </a:lstStyle>
          <a:p>
            <a:fld id="{4E1999F6-4371-B148-B1F3-92A69776E836}" type="datetime1">
              <a:rPr lang="en-US" smtClean="0"/>
              <a:pPr/>
              <a:t>1/15/16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DE8EC90-9026-46D1-ACB6-62CC0B2DA8F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42127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p:txBody>
          <a:bodyPr/>
          <a:lstStyle>
            <a:lvl1pPr>
              <a:defRPr/>
            </a:lvl1pPr>
          </a:lstStyle>
          <a:p>
            <a:fld id="{D7EFB5BF-9953-DB43-A543-E2530FE4C9FC}" type="datetime1">
              <a:rPr lang="en-US" smtClean="0"/>
              <a:pPr/>
              <a:t>1/15/16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DE8EC90-9026-46D1-ACB6-62CC0B2DA8F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384035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7"/>
            <a:ext cx="7772400" cy="1470025"/>
          </a:xfrm>
        </p:spPr>
        <p:txBody>
          <a:bodyPr/>
          <a:lstStyle/>
          <a:p>
            <a:r>
              <a:rPr lang="en-US" altLang="zh-TW" smtClean="0"/>
              <a:t>Click to edit Master title style</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Click to edit Master subtitle style</a:t>
            </a:r>
            <a:endParaRPr lang="zh-TW" altLang="en-US"/>
          </a:p>
        </p:txBody>
      </p:sp>
      <p:sp>
        <p:nvSpPr>
          <p:cNvPr id="4" name="日期版面配置區 3"/>
          <p:cNvSpPr>
            <a:spLocks noGrp="1"/>
          </p:cNvSpPr>
          <p:nvPr>
            <p:ph type="dt" sz="half" idx="10"/>
          </p:nvPr>
        </p:nvSpPr>
        <p:spPr/>
        <p:txBody>
          <a:bodyPr/>
          <a:lstStyle/>
          <a:p>
            <a:fld id="{2B3950CD-5E2B-C949-8F65-7C6AC9980170}" type="datetime1">
              <a:rPr lang="en-US" smtClean="0"/>
              <a:pPr/>
              <a:t>1/15/16</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lvl1pPr>
              <a:defRPr sz="1600">
                <a:solidFill>
                  <a:schemeClr val="tx1"/>
                </a:solidFill>
                <a:latin typeface="+mn-lt"/>
              </a:defRPr>
            </a:lvl1pPr>
          </a:lstStyle>
          <a:p>
            <a:fld id="{9DE8EC90-9026-46D1-ACB6-62CC0B2DA8F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195200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Click to edit Master text styles</a:t>
            </a:r>
          </a:p>
        </p:txBody>
      </p:sp>
      <p:sp>
        <p:nvSpPr>
          <p:cNvPr id="4" name="Date Placeholder 3"/>
          <p:cNvSpPr>
            <a:spLocks noGrp="1"/>
          </p:cNvSpPr>
          <p:nvPr>
            <p:ph type="dt" sz="half" idx="10"/>
          </p:nvPr>
        </p:nvSpPr>
        <p:spPr/>
        <p:txBody>
          <a:bodyPr/>
          <a:lstStyle>
            <a:lvl1pPr>
              <a:defRPr/>
            </a:lvl1pPr>
          </a:lstStyle>
          <a:p>
            <a:fld id="{45FF58B8-5D3C-3A41-B3E3-FD48EB89A05C}" type="datetime1">
              <a:rPr lang="en-US" smtClean="0"/>
              <a:pPr/>
              <a:t>1/15/16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DE8EC90-9026-46D1-ACB6-62CC0B2DA8F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467938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Date Placeholder 3"/>
          <p:cNvSpPr>
            <a:spLocks noGrp="1"/>
          </p:cNvSpPr>
          <p:nvPr>
            <p:ph type="dt" sz="half" idx="10"/>
          </p:nvPr>
        </p:nvSpPr>
        <p:spPr/>
        <p:txBody>
          <a:bodyPr/>
          <a:lstStyle>
            <a:lvl1pPr>
              <a:defRPr/>
            </a:lvl1pPr>
          </a:lstStyle>
          <a:p>
            <a:fld id="{5ACFC9A5-6E55-0541-B756-DB10A08D0DDD}" type="datetime1">
              <a:rPr lang="en-US" smtClean="0"/>
              <a:pPr/>
              <a:t>1/15/16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DE8EC90-9026-46D1-ACB6-62CC0B2DA8F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440438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Date Placeholder 3"/>
          <p:cNvSpPr>
            <a:spLocks noGrp="1"/>
          </p:cNvSpPr>
          <p:nvPr>
            <p:ph type="dt" sz="half" idx="10"/>
          </p:nvPr>
        </p:nvSpPr>
        <p:spPr/>
        <p:txBody>
          <a:bodyPr/>
          <a:lstStyle>
            <a:lvl1pPr>
              <a:defRPr/>
            </a:lvl1pPr>
          </a:lstStyle>
          <a:p>
            <a:fld id="{BC4AD9C6-77B5-7641-B8EA-8F158C402CE9}" type="datetime1">
              <a:rPr lang="en-US" smtClean="0"/>
              <a:pPr/>
              <a:t>1/15/16</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9DE8EC90-9026-46D1-ACB6-62CC0B2DA8F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266195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altLang="zh-TW"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D9E1B5B-65F3-094E-A359-424D04BB5DF4}" type="datetime1">
              <a:rPr lang="en-US" smtClean="0"/>
              <a:pPr/>
              <a:t>1/15/16</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sz="1600">
                <a:solidFill>
                  <a:schemeClr val="tx1"/>
                </a:solidFill>
                <a:latin typeface="+mn-lt"/>
              </a:defRPr>
            </a:lvl1pPr>
          </a:lstStyle>
          <a:p>
            <a:fld id="{9DE8EC90-9026-46D1-ACB6-62CC0B2DA8F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33630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9107431-BE87-EB45-AA6F-9CF112AD9AAC}" type="datetime1">
              <a:rPr lang="en-US" smtClean="0"/>
              <a:pPr/>
              <a:t>1/15/16</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sz="1600">
                <a:solidFill>
                  <a:schemeClr val="tx1"/>
                </a:solidFill>
                <a:latin typeface="+mn-lt"/>
              </a:defRPr>
            </a:lvl1pPr>
          </a:lstStyle>
          <a:p>
            <a:fld id="{9DE8EC90-9026-46D1-ACB6-62CC0B2DA8F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282604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Date Placeholder 3"/>
          <p:cNvSpPr>
            <a:spLocks noGrp="1"/>
          </p:cNvSpPr>
          <p:nvPr>
            <p:ph type="dt" sz="half" idx="10"/>
          </p:nvPr>
        </p:nvSpPr>
        <p:spPr/>
        <p:txBody>
          <a:bodyPr/>
          <a:lstStyle>
            <a:lvl1pPr>
              <a:defRPr/>
            </a:lvl1pPr>
          </a:lstStyle>
          <a:p>
            <a:fld id="{9BE756C8-1DB5-F345-849D-FEF7536E1FC0}" type="datetime1">
              <a:rPr lang="en-US" smtClean="0"/>
              <a:pPr/>
              <a:t>1/15/16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DE8EC90-9026-46D1-ACB6-62CC0B2DA8F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729616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TW"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Date Placeholder 3"/>
          <p:cNvSpPr>
            <a:spLocks noGrp="1"/>
          </p:cNvSpPr>
          <p:nvPr>
            <p:ph type="dt" sz="half" idx="10"/>
          </p:nvPr>
        </p:nvSpPr>
        <p:spPr/>
        <p:txBody>
          <a:bodyPr/>
          <a:lstStyle>
            <a:lvl1pPr>
              <a:defRPr/>
            </a:lvl1pPr>
          </a:lstStyle>
          <a:p>
            <a:fld id="{2556E37C-2024-C344-BDD1-6DDD3D2F651B}" type="datetime1">
              <a:rPr lang="en-US" smtClean="0"/>
              <a:pPr/>
              <a:t>1/15/16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DE8EC90-9026-46D1-ACB6-62CC0B2DA8F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36486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p:txBody>
          <a:bodyPr/>
          <a:lstStyle>
            <a:lvl1pPr>
              <a:defRPr/>
            </a:lvl1pPr>
          </a:lstStyle>
          <a:p>
            <a:fld id="{72EE285F-908F-E540-9BCD-6545B6419616}" type="datetime1">
              <a:rPr lang="en-US" smtClean="0"/>
              <a:pPr/>
              <a:t>1/15/16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DE8EC90-9026-46D1-ACB6-62CC0B2DA8F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686074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2286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endParaRPr lang="en-US" altLang="zh-TW" dirty="0" smtClean="0"/>
          </a:p>
        </p:txBody>
      </p:sp>
      <p:sp>
        <p:nvSpPr>
          <p:cNvPr id="1028" name="Text Placeholder 2"/>
          <p:cNvSpPr>
            <a:spLocks noGrp="1"/>
          </p:cNvSpPr>
          <p:nvPr>
            <p:ph type="body" idx="1"/>
          </p:nvPr>
        </p:nvSpPr>
        <p:spPr bwMode="auto">
          <a:xfrm>
            <a:off x="457200" y="1371601"/>
            <a:ext cx="8229600" cy="4754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altLang="zh-TW" dirty="0" smtClean="0"/>
          </a:p>
        </p:txBody>
      </p:sp>
      <p:sp>
        <p:nvSpPr>
          <p:cNvPr id="4" name="Date Placeholder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143D41F6-9D07-4D42-B031-5102E4103C9C}" type="datetime1">
              <a:rPr lang="en-US" smtClean="0"/>
              <a:pPr/>
              <a:t>1/15/16</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tx1"/>
                </a:solidFill>
                <a:latin typeface="+mn-lt"/>
              </a:defRPr>
            </a:lvl1pPr>
          </a:lstStyle>
          <a:p>
            <a:fld id="{9DE8EC90-9026-46D1-ACB6-62CC0B2DA8FA}" type="slidenum">
              <a:rPr lang="en-US" smtClean="0">
                <a:solidFill>
                  <a:prstClr val="black"/>
                </a:solidFill>
              </a:rPr>
              <a:pPr/>
              <a:t>‹#›</a:t>
            </a:fld>
            <a:endParaRPr lang="en-US" dirty="0">
              <a:solidFill>
                <a:prstClr val="black"/>
              </a:solidFill>
            </a:endParaRPr>
          </a:p>
        </p:txBody>
      </p:sp>
      <p:pic>
        <p:nvPicPr>
          <p:cNvPr id="3074" name="Picture 2" descr="http://umark.wisc.edu/brand/templates-and-downloads/downloads/web/uwcrest_web_sm.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4274" y="76200"/>
            <a:ext cx="359606" cy="563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780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rgbClr val="990000"/>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rgbClr val="990000"/>
          </a:solidFill>
          <a:latin typeface="Calibri" charset="0"/>
          <a:ea typeface="ＭＳ Ｐゴシック" charset="-128"/>
          <a:cs typeface="ＭＳ Ｐゴシック" charset="-128"/>
        </a:defRPr>
      </a:lvl2pPr>
      <a:lvl3pPr algn="ctr" rtl="0" eaLnBrk="1" fontAlgn="base" hangingPunct="1">
        <a:spcBef>
          <a:spcPct val="0"/>
        </a:spcBef>
        <a:spcAft>
          <a:spcPct val="0"/>
        </a:spcAft>
        <a:defRPr sz="4400">
          <a:solidFill>
            <a:srgbClr val="990000"/>
          </a:solidFill>
          <a:latin typeface="Calibri" charset="0"/>
          <a:ea typeface="ＭＳ Ｐゴシック" charset="-128"/>
          <a:cs typeface="ＭＳ Ｐゴシック" charset="-128"/>
        </a:defRPr>
      </a:lvl3pPr>
      <a:lvl4pPr algn="ctr" rtl="0" eaLnBrk="1" fontAlgn="base" hangingPunct="1">
        <a:spcBef>
          <a:spcPct val="0"/>
        </a:spcBef>
        <a:spcAft>
          <a:spcPct val="0"/>
        </a:spcAft>
        <a:defRPr sz="4400">
          <a:solidFill>
            <a:srgbClr val="990000"/>
          </a:solidFill>
          <a:latin typeface="Calibri" charset="0"/>
          <a:ea typeface="ＭＳ Ｐゴシック" charset="-128"/>
          <a:cs typeface="ＭＳ Ｐゴシック" charset="-128"/>
        </a:defRPr>
      </a:lvl4pPr>
      <a:lvl5pPr algn="ctr" rtl="0" eaLnBrk="1" fontAlgn="base" hangingPunct="1">
        <a:spcBef>
          <a:spcPct val="0"/>
        </a:spcBef>
        <a:spcAft>
          <a:spcPct val="0"/>
        </a:spcAft>
        <a:defRPr sz="4400">
          <a:solidFill>
            <a:srgbClr val="990000"/>
          </a:solidFill>
          <a:latin typeface="Calibri" charset="0"/>
          <a:ea typeface="ＭＳ Ｐゴシック" charset="-128"/>
          <a:cs typeface="ＭＳ Ｐゴシック" charset="-128"/>
        </a:defRPr>
      </a:lvl5pPr>
      <a:lvl6pPr marL="457200" algn="ctr" rtl="0" eaLnBrk="1" fontAlgn="base" hangingPunct="1">
        <a:spcBef>
          <a:spcPct val="0"/>
        </a:spcBef>
        <a:spcAft>
          <a:spcPct val="0"/>
        </a:spcAft>
        <a:defRPr sz="4400">
          <a:solidFill>
            <a:srgbClr val="990000"/>
          </a:solidFill>
          <a:latin typeface="Calibri" charset="0"/>
        </a:defRPr>
      </a:lvl6pPr>
      <a:lvl7pPr marL="914400" algn="ctr" rtl="0" eaLnBrk="1" fontAlgn="base" hangingPunct="1">
        <a:spcBef>
          <a:spcPct val="0"/>
        </a:spcBef>
        <a:spcAft>
          <a:spcPct val="0"/>
        </a:spcAft>
        <a:defRPr sz="4400">
          <a:solidFill>
            <a:srgbClr val="990000"/>
          </a:solidFill>
          <a:latin typeface="Calibri" charset="0"/>
        </a:defRPr>
      </a:lvl7pPr>
      <a:lvl8pPr marL="1371600" algn="ctr" rtl="0" eaLnBrk="1" fontAlgn="base" hangingPunct="1">
        <a:spcBef>
          <a:spcPct val="0"/>
        </a:spcBef>
        <a:spcAft>
          <a:spcPct val="0"/>
        </a:spcAft>
        <a:defRPr sz="4400">
          <a:solidFill>
            <a:srgbClr val="990000"/>
          </a:solidFill>
          <a:latin typeface="Calibri" charset="0"/>
        </a:defRPr>
      </a:lvl8pPr>
      <a:lvl9pPr marL="1828800" algn="ctr" rtl="0" eaLnBrk="1" fontAlgn="base" hangingPunct="1">
        <a:spcBef>
          <a:spcPct val="0"/>
        </a:spcBef>
        <a:spcAft>
          <a:spcPct val="0"/>
        </a:spcAft>
        <a:defRPr sz="4400">
          <a:solidFill>
            <a:srgbClr val="990000"/>
          </a:solidFill>
          <a:latin typeface="Calibri" charset="0"/>
        </a:defRPr>
      </a:lvl9pPr>
    </p:titleStyle>
    <p:bodyStyle>
      <a:lvl1pPr marL="342900" indent="-342900" algn="l" rtl="0" eaLnBrk="1" fontAlgn="base" hangingPunct="1">
        <a:spcBef>
          <a:spcPct val="20000"/>
        </a:spcBef>
        <a:spcAft>
          <a:spcPct val="0"/>
        </a:spcAft>
        <a:buFont typeface="Arial" charset="0"/>
        <a:buChar char="•"/>
        <a:defRPr sz="3000" kern="1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Font typeface="Arial" charset="0"/>
        <a:buChar char="–"/>
        <a:defRPr sz="2600" kern="1200">
          <a:solidFill>
            <a:schemeClr val="tx1"/>
          </a:solidFill>
          <a:latin typeface="+mn-lt"/>
          <a:ea typeface="ＭＳ Ｐゴシック"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5.emf"/><Relationship Id="rId5" Type="http://schemas.openxmlformats.org/officeDocument/2006/relationships/image" Target="../media/image16.emf"/><Relationship Id="rId6" Type="http://schemas.openxmlformats.org/officeDocument/2006/relationships/image" Target="../media/image17.emf"/><Relationship Id="rId7" Type="http://schemas.openxmlformats.org/officeDocument/2006/relationships/image" Target="../media/image18.emf"/><Relationship Id="rId1" Type="http://schemas.openxmlformats.org/officeDocument/2006/relationships/tags" Target="../tags/tag1.xml"/><Relationship Id="rId2"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chart" Target="../charts/chart1.xml"/><Relationship Id="rId1" Type="http://schemas.openxmlformats.org/officeDocument/2006/relationships/tags" Target="../tags/tag2.xml"/><Relationship Id="rId2"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g"/><Relationship Id="rId5"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s>
</file>

<file path=ppt/slides/_rels/slide38.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1.xml"/><Relationship Id="rId3" Type="http://schemas.openxmlformats.org/officeDocument/2006/relationships/notesSlide" Target="../notesSlides/notesSlide2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2.emf"/><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2.emf"/><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a:xfrm>
            <a:off x="981613" y="4343400"/>
            <a:ext cx="7319469" cy="2209800"/>
          </a:xfrm>
        </p:spPr>
        <p:txBody>
          <a:bodyPr/>
          <a:lstStyle/>
          <a:p>
            <a:r>
              <a:rPr lang="en-US" sz="1800" dirty="0" err="1">
                <a:solidFill>
                  <a:schemeClr val="tx1"/>
                </a:solidFill>
              </a:rPr>
              <a:t>Raghuraman</a:t>
            </a:r>
            <a:r>
              <a:rPr lang="en-US" sz="1800" dirty="0">
                <a:solidFill>
                  <a:schemeClr val="tx1"/>
                </a:solidFill>
              </a:rPr>
              <a:t> </a:t>
            </a:r>
            <a:r>
              <a:rPr lang="en-US" sz="1800" dirty="0" err="1">
                <a:solidFill>
                  <a:schemeClr val="tx1"/>
                </a:solidFill>
              </a:rPr>
              <a:t>Balasubramanian</a:t>
            </a:r>
            <a:r>
              <a:rPr lang="en-US" sz="1800" dirty="0">
                <a:solidFill>
                  <a:schemeClr val="tx1"/>
                </a:solidFill>
              </a:rPr>
              <a:t>, Vinay </a:t>
            </a:r>
            <a:r>
              <a:rPr lang="en-US" sz="1800" dirty="0" err="1">
                <a:solidFill>
                  <a:schemeClr val="tx1"/>
                </a:solidFill>
              </a:rPr>
              <a:t>Gangadhar</a:t>
            </a:r>
            <a:r>
              <a:rPr lang="en-US" sz="1800" dirty="0">
                <a:solidFill>
                  <a:schemeClr val="tx1"/>
                </a:solidFill>
              </a:rPr>
              <a:t>, </a:t>
            </a:r>
            <a:r>
              <a:rPr lang="en-US" sz="1800" dirty="0" err="1">
                <a:solidFill>
                  <a:schemeClr val="tx1"/>
                </a:solidFill>
              </a:rPr>
              <a:t>Ziliang</a:t>
            </a:r>
            <a:r>
              <a:rPr lang="en-US" sz="1800" dirty="0">
                <a:solidFill>
                  <a:schemeClr val="tx1"/>
                </a:solidFill>
              </a:rPr>
              <a:t> </a:t>
            </a:r>
            <a:r>
              <a:rPr lang="en-US" sz="1800" dirty="0" err="1">
                <a:solidFill>
                  <a:schemeClr val="tx1"/>
                </a:solidFill>
              </a:rPr>
              <a:t>Guo</a:t>
            </a:r>
            <a:r>
              <a:rPr lang="en-US" sz="1800" dirty="0">
                <a:solidFill>
                  <a:schemeClr val="tx1"/>
                </a:solidFill>
              </a:rPr>
              <a:t>, Chen-Han Ho, </a:t>
            </a:r>
            <a:r>
              <a:rPr lang="en-US" sz="1800" dirty="0" err="1">
                <a:solidFill>
                  <a:schemeClr val="tx1"/>
                </a:solidFill>
              </a:rPr>
              <a:t>Cherin</a:t>
            </a:r>
            <a:r>
              <a:rPr lang="en-US" sz="1800" dirty="0">
                <a:solidFill>
                  <a:schemeClr val="tx1"/>
                </a:solidFill>
              </a:rPr>
              <a:t> Joseph, </a:t>
            </a:r>
            <a:r>
              <a:rPr lang="en-US" sz="1800" dirty="0" err="1">
                <a:solidFill>
                  <a:schemeClr val="tx1"/>
                </a:solidFill>
              </a:rPr>
              <a:t>Jaikrishnan</a:t>
            </a:r>
            <a:r>
              <a:rPr lang="en-US" sz="1800" dirty="0">
                <a:solidFill>
                  <a:schemeClr val="tx1"/>
                </a:solidFill>
              </a:rPr>
              <a:t> Menon</a:t>
            </a:r>
            <a:r>
              <a:rPr lang="en-US" sz="1800" b="1" dirty="0">
                <a:solidFill>
                  <a:schemeClr val="tx1"/>
                </a:solidFill>
              </a:rPr>
              <a:t>, Mario Paulo </a:t>
            </a:r>
            <a:r>
              <a:rPr lang="en-US" sz="1800" b="1" dirty="0" err="1" smtClean="0">
                <a:solidFill>
                  <a:schemeClr val="tx1"/>
                </a:solidFill>
              </a:rPr>
              <a:t>Drumond</a:t>
            </a:r>
            <a:r>
              <a:rPr lang="en-US" sz="1800" b="1" dirty="0" smtClean="0">
                <a:solidFill>
                  <a:schemeClr val="tx1"/>
                </a:solidFill>
              </a:rPr>
              <a:t>*</a:t>
            </a:r>
            <a:r>
              <a:rPr lang="en-US" sz="1800" dirty="0" smtClean="0">
                <a:solidFill>
                  <a:schemeClr val="tx1"/>
                </a:solidFill>
              </a:rPr>
              <a:t>, </a:t>
            </a:r>
            <a:r>
              <a:rPr lang="en-US" sz="1800" dirty="0">
                <a:solidFill>
                  <a:schemeClr val="tx1"/>
                </a:solidFill>
              </a:rPr>
              <a:t>Robin Paul, </a:t>
            </a:r>
            <a:r>
              <a:rPr lang="en-US" sz="1800" dirty="0" err="1">
                <a:solidFill>
                  <a:schemeClr val="tx1"/>
                </a:solidFill>
              </a:rPr>
              <a:t>Sharath</a:t>
            </a:r>
            <a:r>
              <a:rPr lang="en-US" sz="1800" dirty="0">
                <a:solidFill>
                  <a:schemeClr val="tx1"/>
                </a:solidFill>
              </a:rPr>
              <a:t> Prasad, </a:t>
            </a:r>
            <a:r>
              <a:rPr lang="en-US" sz="1800" dirty="0" err="1">
                <a:solidFill>
                  <a:schemeClr val="tx1"/>
                </a:solidFill>
              </a:rPr>
              <a:t>Pradip</a:t>
            </a:r>
            <a:r>
              <a:rPr lang="en-US" sz="1800" dirty="0">
                <a:solidFill>
                  <a:schemeClr val="tx1"/>
                </a:solidFill>
              </a:rPr>
              <a:t> </a:t>
            </a:r>
            <a:r>
              <a:rPr lang="en-US" sz="1800" dirty="0" err="1">
                <a:solidFill>
                  <a:schemeClr val="tx1"/>
                </a:solidFill>
              </a:rPr>
              <a:t>Valathol</a:t>
            </a:r>
            <a:r>
              <a:rPr lang="en-US" sz="1800" dirty="0">
                <a:solidFill>
                  <a:schemeClr val="tx1"/>
                </a:solidFill>
              </a:rPr>
              <a:t>, and </a:t>
            </a:r>
            <a:r>
              <a:rPr lang="en-US" sz="1800" dirty="0" err="1">
                <a:solidFill>
                  <a:schemeClr val="tx1"/>
                </a:solidFill>
              </a:rPr>
              <a:t>Karthikeyan</a:t>
            </a:r>
            <a:r>
              <a:rPr lang="en-US" sz="1800" dirty="0">
                <a:solidFill>
                  <a:schemeClr val="tx1"/>
                </a:solidFill>
              </a:rPr>
              <a:t> </a:t>
            </a:r>
            <a:r>
              <a:rPr lang="en-US" sz="1800" dirty="0" err="1">
                <a:solidFill>
                  <a:schemeClr val="tx1"/>
                </a:solidFill>
              </a:rPr>
              <a:t>Sankaralingam</a:t>
            </a:r>
            <a:endParaRPr lang="en-US" sz="2000" dirty="0" smtClean="0">
              <a:solidFill>
                <a:schemeClr val="tx1"/>
              </a:solidFill>
            </a:endParaRPr>
          </a:p>
          <a:p>
            <a:r>
              <a:rPr lang="en-US" sz="2000" b="1" dirty="0" smtClean="0">
                <a:solidFill>
                  <a:schemeClr val="tx1"/>
                </a:solidFill>
              </a:rPr>
              <a:t>Vertical Research Group</a:t>
            </a:r>
          </a:p>
          <a:p>
            <a:r>
              <a:rPr lang="en-US" sz="2000" b="1" dirty="0" smtClean="0">
                <a:solidFill>
                  <a:schemeClr val="tx1"/>
                </a:solidFill>
              </a:rPr>
              <a:t>University of Wisconsin </a:t>
            </a:r>
            <a:r>
              <a:rPr lang="en-US" sz="2000" b="1" dirty="0" smtClean="0">
                <a:solidFill>
                  <a:schemeClr val="tx1"/>
                </a:solidFill>
              </a:rPr>
              <a:t>– Madison, US</a:t>
            </a:r>
          </a:p>
          <a:p>
            <a:r>
              <a:rPr lang="en-US" sz="2000" b="1" dirty="0">
                <a:solidFill>
                  <a:schemeClr val="tx1"/>
                </a:solidFill>
              </a:rPr>
              <a:t>*</a:t>
            </a:r>
            <a:r>
              <a:rPr lang="en-US" sz="2000" b="1" dirty="0" err="1">
                <a:solidFill>
                  <a:schemeClr val="tx1"/>
                </a:solidFill>
              </a:rPr>
              <a:t>École</a:t>
            </a:r>
            <a:r>
              <a:rPr lang="en-US" sz="2000" b="1" dirty="0">
                <a:solidFill>
                  <a:schemeClr val="tx1"/>
                </a:solidFill>
              </a:rPr>
              <a:t> </a:t>
            </a:r>
            <a:r>
              <a:rPr lang="en-US" sz="2000" b="1" dirty="0" err="1">
                <a:solidFill>
                  <a:schemeClr val="tx1"/>
                </a:solidFill>
              </a:rPr>
              <a:t>polytechnique</a:t>
            </a:r>
            <a:r>
              <a:rPr lang="en-US" sz="2000" b="1" dirty="0">
                <a:solidFill>
                  <a:schemeClr val="tx1"/>
                </a:solidFill>
              </a:rPr>
              <a:t> </a:t>
            </a:r>
            <a:r>
              <a:rPr lang="en-US" sz="2000" b="1" dirty="0" err="1">
                <a:solidFill>
                  <a:schemeClr val="tx1"/>
                </a:solidFill>
              </a:rPr>
              <a:t>fédérale</a:t>
            </a:r>
            <a:r>
              <a:rPr lang="en-US" sz="2000" b="1" dirty="0">
                <a:solidFill>
                  <a:schemeClr val="tx1"/>
                </a:solidFill>
              </a:rPr>
              <a:t> de </a:t>
            </a:r>
            <a:r>
              <a:rPr lang="en-US" sz="2000" b="1" dirty="0" smtClean="0">
                <a:solidFill>
                  <a:schemeClr val="tx1"/>
                </a:solidFill>
              </a:rPr>
              <a:t>Lausanne, Switzerland</a:t>
            </a:r>
            <a:endParaRPr lang="en-US" sz="2000" b="1" dirty="0" smtClean="0">
              <a:solidFill>
                <a:schemeClr val="tx1"/>
              </a:solidFill>
            </a:endParaRPr>
          </a:p>
          <a:p>
            <a:endParaRPr lang="en-US" sz="2000" dirty="0" smtClean="0">
              <a:solidFill>
                <a:schemeClr val="tx1"/>
              </a:solidFill>
            </a:endParaRPr>
          </a:p>
          <a:p>
            <a:endParaRPr lang="en-US" sz="2000" dirty="0">
              <a:solidFill>
                <a:schemeClr val="tx1"/>
              </a:solidFill>
            </a:endParaRPr>
          </a:p>
          <a:p>
            <a:r>
              <a:rPr lang="en-US" sz="2000" dirty="0">
                <a:solidFill>
                  <a:schemeClr val="tx1"/>
                </a:solidFill>
              </a:rPr>
              <a:t/>
            </a:r>
            <a:br>
              <a:rPr lang="en-US" sz="2000" dirty="0">
                <a:solidFill>
                  <a:schemeClr val="tx1"/>
                </a:solidFill>
              </a:rPr>
            </a:br>
            <a:endParaRPr lang="en-US" sz="2000" dirty="0">
              <a:solidFill>
                <a:schemeClr val="tx1"/>
              </a:solidFill>
              <a:latin typeface="Times"/>
              <a:cs typeface="Times"/>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37658"/>
            <a:ext cx="1528762" cy="620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09600" y="729333"/>
            <a:ext cx="8186908" cy="2596108"/>
          </a:xfrm>
        </p:spPr>
        <p:txBody>
          <a:bodyPr/>
          <a:lstStyle/>
          <a:p>
            <a:r>
              <a:rPr lang="en-US" dirty="0"/>
              <a:t>Enabling GPGPU Low-Level Hardware Explorations with MIAOW: An Open-Source RTL Implementation of a GPGPU </a:t>
            </a:r>
            <a:endParaRPr lang="en-US" b="1" dirty="0">
              <a:solidFill>
                <a:schemeClr val="tx1"/>
              </a:solidFill>
              <a:latin typeface="Times" pitchFamily="18" charset="0"/>
            </a:endParaRPr>
          </a:p>
        </p:txBody>
      </p:sp>
      <p:sp>
        <p:nvSpPr>
          <p:cNvPr id="7" name="Rectangle 6"/>
          <p:cNvSpPr/>
          <p:nvPr/>
        </p:nvSpPr>
        <p:spPr>
          <a:xfrm>
            <a:off x="1357105" y="3325441"/>
            <a:ext cx="6691897" cy="1015663"/>
          </a:xfrm>
          <a:prstGeom prst="rect">
            <a:avLst/>
          </a:prstGeom>
        </p:spPr>
        <p:txBody>
          <a:bodyPr wrap="none">
            <a:spAutoFit/>
          </a:bodyPr>
          <a:lstStyle/>
          <a:p>
            <a:r>
              <a:rPr lang="en-US" sz="6000" b="1" dirty="0"/>
              <a:t>www.miaowgpu.org</a:t>
            </a:r>
          </a:p>
        </p:txBody>
      </p:sp>
      <p:pic>
        <p:nvPicPr>
          <p:cNvPr id="6" name="Picture 13" descr="EPFL_LOG_RVB-96"/>
          <p:cNvPicPr>
            <a:picLocks noChangeAspect="1" noChangeArrowheads="1"/>
          </p:cNvPicPr>
          <p:nvPr/>
        </p:nvPicPr>
        <p:blipFill>
          <a:blip r:embed="rId4"/>
          <a:srcRect/>
          <a:stretch>
            <a:fillRect/>
          </a:stretch>
        </p:blipFill>
        <p:spPr bwMode="auto">
          <a:xfrm>
            <a:off x="7869865" y="0"/>
            <a:ext cx="1274135" cy="615038"/>
          </a:xfrm>
          <a:prstGeom prst="rect">
            <a:avLst/>
          </a:prstGeom>
          <a:noFill/>
          <a:ln w="9525">
            <a:noFill/>
            <a:miter lim="800000"/>
            <a:headEnd/>
            <a:tailEnd/>
          </a:ln>
        </p:spPr>
      </p:pic>
    </p:spTree>
    <p:extLst>
      <p:ext uri="{BB962C8B-B14F-4D97-AF65-F5344CB8AC3E}">
        <p14:creationId xmlns:p14="http://schemas.microsoft.com/office/powerpoint/2010/main" val="3246954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Execution units</a:t>
            </a:r>
            <a:endParaRPr lang="en-US" dirty="0"/>
          </a:p>
        </p:txBody>
      </p:sp>
      <p:sp>
        <p:nvSpPr>
          <p:cNvPr id="8" name="Content Placeholder 7"/>
          <p:cNvSpPr>
            <a:spLocks noGrp="1"/>
          </p:cNvSpPr>
          <p:nvPr>
            <p:ph sz="half" idx="2"/>
          </p:nvPr>
        </p:nvSpPr>
        <p:spPr>
          <a:xfrm>
            <a:off x="4800600" y="1600202"/>
            <a:ext cx="4114800" cy="4525963"/>
          </a:xfrm>
        </p:spPr>
        <p:txBody>
          <a:bodyPr/>
          <a:lstStyle/>
          <a:p>
            <a:pPr marL="0" indent="0">
              <a:buNone/>
            </a:pPr>
            <a:r>
              <a:rPr lang="en-US" dirty="0" smtClean="0"/>
              <a:t>Load-store-unit (LSU)</a:t>
            </a:r>
          </a:p>
          <a:p>
            <a:pPr lvl="1"/>
            <a:r>
              <a:rPr lang="en-US" dirty="0" smtClean="0"/>
              <a:t>Handles all memory instr.</a:t>
            </a:r>
          </a:p>
          <a:p>
            <a:pPr lvl="1"/>
            <a:r>
              <a:rPr lang="en-US" dirty="0" smtClean="0"/>
              <a:t>In active development</a:t>
            </a:r>
          </a:p>
          <a:p>
            <a:pPr marL="0" indent="0">
              <a:buNone/>
            </a:pPr>
            <a:r>
              <a:rPr lang="en-US" dirty="0" smtClean="0"/>
              <a:t>Vector ALU</a:t>
            </a:r>
          </a:p>
          <a:p>
            <a:pPr lvl="1"/>
            <a:r>
              <a:rPr lang="en-US" dirty="0" smtClean="0"/>
              <a:t>16-wide vector ALUs</a:t>
            </a:r>
          </a:p>
          <a:p>
            <a:pPr lvl="1"/>
            <a:r>
              <a:rPr lang="en-US" dirty="0" smtClean="0"/>
              <a:t>Integer and floating point</a:t>
            </a:r>
          </a:p>
          <a:p>
            <a:pPr lvl="1"/>
            <a:r>
              <a:rPr lang="en-US" dirty="0" smtClean="0"/>
              <a:t>4 cycles per instruction</a:t>
            </a:r>
          </a:p>
          <a:p>
            <a:pPr marL="0" indent="0">
              <a:buNone/>
            </a:pPr>
            <a:r>
              <a:rPr lang="en-US" dirty="0" smtClean="0"/>
              <a:t>Scalar ALU</a:t>
            </a:r>
          </a:p>
          <a:p>
            <a:pPr lvl="1"/>
            <a:r>
              <a:rPr lang="en-US" dirty="0" smtClean="0"/>
              <a:t>Handles scalar instr.</a:t>
            </a:r>
            <a:endParaRPr lang="en-US" dirty="0"/>
          </a:p>
        </p:txBody>
      </p:sp>
      <p:sp>
        <p:nvSpPr>
          <p:cNvPr id="4" name="Slide Number Placeholder 3"/>
          <p:cNvSpPr>
            <a:spLocks noGrp="1"/>
          </p:cNvSpPr>
          <p:nvPr>
            <p:ph type="sldNum" sz="quarter" idx="12"/>
          </p:nvPr>
        </p:nvSpPr>
        <p:spPr/>
        <p:txBody>
          <a:bodyPr/>
          <a:lstStyle/>
          <a:p>
            <a:fld id="{9DE8EC90-9026-46D1-ACB6-62CC0B2DA8FA}" type="slidenum">
              <a:rPr lang="en-US" smtClean="0">
                <a:solidFill>
                  <a:prstClr val="black"/>
                </a:solidFill>
              </a:rPr>
              <a:pPr/>
              <a:t>10</a:t>
            </a:fld>
            <a:endParaRPr lang="en-US">
              <a:solidFill>
                <a:prstClr val="black"/>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 y="1219200"/>
            <a:ext cx="4533900" cy="5181600"/>
          </a:xfrm>
          <a:prstGeom prst="rect">
            <a:avLst/>
          </a:prstGeom>
        </p:spPr>
      </p:pic>
    </p:spTree>
    <p:extLst>
      <p:ext uri="{BB962C8B-B14F-4D97-AF65-F5344CB8AC3E}">
        <p14:creationId xmlns:p14="http://schemas.microsoft.com/office/powerpoint/2010/main" val="507177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sz="4000" dirty="0" smtClean="0">
                <a:solidFill>
                  <a:srgbClr val="C00000"/>
                </a:solidFill>
              </a:rPr>
              <a:t>MIAOW Implementations</a:t>
            </a:r>
            <a:endParaRPr lang="en-US" sz="4000" dirty="0">
              <a:solidFill>
                <a:srgbClr val="C00000"/>
              </a:solidFill>
            </a:endParaRPr>
          </a:p>
        </p:txBody>
      </p:sp>
      <p:sp>
        <p:nvSpPr>
          <p:cNvPr id="4" name="Slide Number Placeholder 3"/>
          <p:cNvSpPr>
            <a:spLocks noGrp="1"/>
          </p:cNvSpPr>
          <p:nvPr>
            <p:ph type="sldNum" sz="quarter" idx="12"/>
          </p:nvPr>
        </p:nvSpPr>
        <p:spPr/>
        <p:txBody>
          <a:bodyPr/>
          <a:lstStyle/>
          <a:p>
            <a:fld id="{9DE8EC90-9026-46D1-ACB6-62CC0B2DA8FA}" type="slidenum">
              <a:rPr lang="en-US" smtClean="0">
                <a:solidFill>
                  <a:prstClr val="black"/>
                </a:solidFill>
              </a:rPr>
              <a:pPr/>
              <a:t>11</a:t>
            </a:fld>
            <a:endParaRPr lang="en-US">
              <a:solidFill>
                <a:prstClr val="black"/>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4584" y="762000"/>
            <a:ext cx="1955800" cy="58674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506" y="790706"/>
            <a:ext cx="1936663" cy="580998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4800" y="762000"/>
            <a:ext cx="1955800" cy="58674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7603" y="6086475"/>
            <a:ext cx="4876800" cy="812800"/>
          </a:xfrm>
          <a:prstGeom prst="rect">
            <a:avLst/>
          </a:prstGeom>
        </p:spPr>
      </p:pic>
    </p:spTree>
    <p:custDataLst>
      <p:tags r:id="rId1"/>
    </p:custDataLst>
    <p:extLst>
      <p:ext uri="{BB962C8B-B14F-4D97-AF65-F5344CB8AC3E}">
        <p14:creationId xmlns:p14="http://schemas.microsoft.com/office/powerpoint/2010/main" val="888241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Overview</a:t>
            </a:r>
            <a:endParaRPr lang="en-US" dirty="0"/>
          </a:p>
        </p:txBody>
      </p:sp>
      <p:sp>
        <p:nvSpPr>
          <p:cNvPr id="6" name="Content Placeholder 5"/>
          <p:cNvSpPr>
            <a:spLocks noGrp="1"/>
          </p:cNvSpPr>
          <p:nvPr>
            <p:ph idx="1"/>
          </p:nvPr>
        </p:nvSpPr>
        <p:spPr/>
        <p:txBody>
          <a:bodyPr/>
          <a:lstStyle/>
          <a:p>
            <a:r>
              <a:rPr lang="en-US" dirty="0" smtClean="0">
                <a:solidFill>
                  <a:schemeClr val="bg1">
                    <a:lumMod val="85000"/>
                  </a:schemeClr>
                </a:solidFill>
              </a:rPr>
              <a:t>Introduction</a:t>
            </a:r>
          </a:p>
          <a:p>
            <a:r>
              <a:rPr lang="en-US" dirty="0" smtClean="0">
                <a:solidFill>
                  <a:schemeClr val="bg1">
                    <a:lumMod val="85000"/>
                  </a:schemeClr>
                </a:solidFill>
              </a:rPr>
              <a:t>MIAOW Technical Overview</a:t>
            </a:r>
          </a:p>
          <a:p>
            <a:r>
              <a:rPr lang="en-US" dirty="0" smtClean="0"/>
              <a:t>Is MIAOW realistic?</a:t>
            </a:r>
            <a:endParaRPr lang="en-US" dirty="0" smtClean="0"/>
          </a:p>
          <a:p>
            <a:r>
              <a:rPr lang="en-US" dirty="0" smtClean="0"/>
              <a:t>Is MIAOW useful?</a:t>
            </a:r>
            <a:endParaRPr lang="en-US" dirty="0" smtClean="0"/>
          </a:p>
          <a:p>
            <a:r>
              <a:rPr lang="en-US" dirty="0" smtClean="0"/>
              <a:t>Development and Lessons Learned</a:t>
            </a:r>
            <a:endParaRPr lang="en-US" dirty="0"/>
          </a:p>
        </p:txBody>
      </p:sp>
      <p:sp>
        <p:nvSpPr>
          <p:cNvPr id="4" name="Slide Number Placeholder 3"/>
          <p:cNvSpPr>
            <a:spLocks noGrp="1"/>
          </p:cNvSpPr>
          <p:nvPr>
            <p:ph type="sldNum" sz="quarter" idx="12"/>
          </p:nvPr>
        </p:nvSpPr>
        <p:spPr/>
        <p:txBody>
          <a:bodyPr/>
          <a:lstStyle/>
          <a:p>
            <a:fld id="{9DE8EC90-9026-46D1-ACB6-62CC0B2DA8F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8615739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 word on realism</a:t>
            </a:r>
            <a:endParaRPr lang="en-US" dirty="0"/>
          </a:p>
        </p:txBody>
      </p:sp>
      <p:sp>
        <p:nvSpPr>
          <p:cNvPr id="6" name="Content Placeholder 5"/>
          <p:cNvSpPr>
            <a:spLocks noGrp="1"/>
          </p:cNvSpPr>
          <p:nvPr>
            <p:ph idx="1"/>
          </p:nvPr>
        </p:nvSpPr>
        <p:spPr>
          <a:xfrm>
            <a:off x="228600" y="1524002"/>
            <a:ext cx="8763000" cy="4602163"/>
          </a:xfrm>
        </p:spPr>
        <p:txBody>
          <a:bodyPr/>
          <a:lstStyle/>
          <a:p>
            <a:pPr marL="0" indent="0">
              <a:buNone/>
            </a:pPr>
            <a:endParaRPr lang="en-US" dirty="0" smtClean="0"/>
          </a:p>
          <a:p>
            <a:pPr marL="0" indent="0">
              <a:buNone/>
            </a:pPr>
            <a:r>
              <a:rPr lang="en-US" dirty="0" smtClean="0"/>
              <a:t>Area</a:t>
            </a:r>
            <a:r>
              <a:rPr lang="en-US" dirty="0"/>
              <a:t>, Frequency, Performance, Power </a:t>
            </a:r>
            <a:r>
              <a:rPr lang="en-US" dirty="0" smtClean="0"/>
              <a:t>goals are relaxed</a:t>
            </a:r>
          </a:p>
          <a:p>
            <a:pPr lvl="1"/>
            <a:r>
              <a:rPr lang="en-US" dirty="0" smtClean="0"/>
              <a:t>We are not trying to compete with AMD or NVIDIA</a:t>
            </a:r>
          </a:p>
          <a:p>
            <a:pPr lvl="1"/>
            <a:endParaRPr lang="en-US" dirty="0"/>
          </a:p>
          <a:p>
            <a:pPr marL="0" indent="0">
              <a:buNone/>
            </a:pPr>
            <a:r>
              <a:rPr lang="en-US" dirty="0" smtClean="0"/>
              <a:t>MIAOW should represent trade-offs faced by GPUs</a:t>
            </a:r>
          </a:p>
          <a:p>
            <a:pPr lvl="1"/>
            <a:r>
              <a:rPr lang="en-US" dirty="0" smtClean="0"/>
              <a:t>Ideally, researchers would observe similar trends in both</a:t>
            </a:r>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9DE8EC90-9026-46D1-ACB6-62CC0B2DA8F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128222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a:xfrm>
            <a:off x="381000" y="1524002"/>
            <a:ext cx="8458200" cy="4602163"/>
          </a:xfrm>
        </p:spPr>
        <p:txBody>
          <a:bodyPr/>
          <a:lstStyle/>
          <a:p>
            <a:endParaRPr lang="en-US" dirty="0" smtClean="0"/>
          </a:p>
          <a:p>
            <a:pPr marL="0" indent="0">
              <a:buNone/>
            </a:pPr>
            <a:r>
              <a:rPr lang="en-US" dirty="0" smtClean="0"/>
              <a:t>Area and Power from Synopsis synthesis</a:t>
            </a:r>
          </a:p>
          <a:p>
            <a:pPr lvl="1"/>
            <a:r>
              <a:rPr lang="en-US" dirty="0" smtClean="0"/>
              <a:t>Using single-ported SRAM register file</a:t>
            </a:r>
          </a:p>
          <a:p>
            <a:pPr lvl="1"/>
            <a:r>
              <a:rPr lang="en-US" dirty="0" smtClean="0"/>
              <a:t>All synthesis using 32nm low-power models</a:t>
            </a:r>
          </a:p>
          <a:p>
            <a:pPr lvl="1"/>
            <a:endParaRPr lang="en-US" dirty="0"/>
          </a:p>
          <a:p>
            <a:pPr marL="0" indent="0">
              <a:buNone/>
            </a:pPr>
            <a:r>
              <a:rPr lang="en-US" dirty="0" smtClean="0"/>
              <a:t>Performance from Multi2sim OpenCL benchmarks</a:t>
            </a:r>
          </a:p>
          <a:p>
            <a:pPr lvl="1"/>
            <a:r>
              <a:rPr lang="en-US" dirty="0" smtClean="0"/>
              <a:t>Compared number of execution cycles</a:t>
            </a:r>
          </a:p>
          <a:p>
            <a:pPr lvl="1"/>
            <a:endParaRPr lang="en-US" dirty="0"/>
          </a:p>
        </p:txBody>
      </p:sp>
      <p:sp>
        <p:nvSpPr>
          <p:cNvPr id="4" name="Slide Number Placeholder 3"/>
          <p:cNvSpPr>
            <a:spLocks noGrp="1"/>
          </p:cNvSpPr>
          <p:nvPr>
            <p:ph type="sldNum" sz="quarter" idx="12"/>
          </p:nvPr>
        </p:nvSpPr>
        <p:spPr/>
        <p:txBody>
          <a:bodyPr/>
          <a:lstStyle/>
          <a:p>
            <a:fld id="{9DE8EC90-9026-46D1-ACB6-62CC0B2DA8F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330009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76200"/>
            <a:ext cx="8229600" cy="990600"/>
          </a:xfrm>
        </p:spPr>
        <p:txBody>
          <a:bodyPr/>
          <a:lstStyle/>
          <a:p>
            <a:r>
              <a:rPr lang="en-US" dirty="0" smtClean="0"/>
              <a:t>Performance Comparison</a:t>
            </a:r>
            <a:endParaRPr lang="en-US" dirty="0"/>
          </a:p>
        </p:txBody>
      </p:sp>
      <p:sp>
        <p:nvSpPr>
          <p:cNvPr id="4" name="Slide Number Placeholder 3"/>
          <p:cNvSpPr>
            <a:spLocks noGrp="1"/>
          </p:cNvSpPr>
          <p:nvPr>
            <p:ph type="sldNum" sz="quarter" idx="12"/>
          </p:nvPr>
        </p:nvSpPr>
        <p:spPr/>
        <p:txBody>
          <a:bodyPr/>
          <a:lstStyle/>
          <a:p>
            <a:fld id="{9DE8EC90-9026-46D1-ACB6-62CC0B2DA8FA}" type="slidenum">
              <a:rPr lang="en-US" smtClean="0">
                <a:solidFill>
                  <a:prstClr val="black"/>
                </a:solidFill>
              </a:rPr>
              <a:pPr/>
              <a:t>15</a:t>
            </a:fld>
            <a:endParaRPr lang="en-US">
              <a:solidFill>
                <a:prstClr val="black"/>
              </a:solidFill>
            </a:endParaRPr>
          </a:p>
        </p:txBody>
      </p:sp>
      <p:graphicFrame>
        <p:nvGraphicFramePr>
          <p:cNvPr id="8" name="Chart 7"/>
          <p:cNvGraphicFramePr>
            <a:graphicFrameLocks/>
          </p:cNvGraphicFramePr>
          <p:nvPr>
            <p:extLst>
              <p:ext uri="{D42A27DB-BD31-4B8C-83A1-F6EECF244321}">
                <p14:modId xmlns:p14="http://schemas.microsoft.com/office/powerpoint/2010/main" val="13416478"/>
              </p:ext>
            </p:extLst>
          </p:nvPr>
        </p:nvGraphicFramePr>
        <p:xfrm>
          <a:off x="457200" y="1066800"/>
          <a:ext cx="8210550" cy="55626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1579511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Power</a:t>
            </a:r>
            <a:endParaRPr lang="en-US" dirty="0"/>
          </a:p>
        </p:txBody>
      </p:sp>
      <p:sp>
        <p:nvSpPr>
          <p:cNvPr id="4" name="Slide Number Placeholder 3"/>
          <p:cNvSpPr>
            <a:spLocks noGrp="1"/>
          </p:cNvSpPr>
          <p:nvPr>
            <p:ph type="sldNum" sz="quarter" idx="12"/>
          </p:nvPr>
        </p:nvSpPr>
        <p:spPr/>
        <p:txBody>
          <a:bodyPr/>
          <a:lstStyle/>
          <a:p>
            <a:fld id="{9DE8EC90-9026-46D1-ACB6-62CC0B2DA8FA}" type="slidenum">
              <a:rPr lang="en-US" smtClean="0">
                <a:solidFill>
                  <a:prstClr val="black"/>
                </a:solidFill>
              </a:rPr>
              <a:pPr/>
              <a:t>16</a:t>
            </a:fld>
            <a:endParaRPr lang="en-US">
              <a:solidFill>
                <a:prstClr val="black"/>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735" y="1859280"/>
            <a:ext cx="5848530" cy="461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598614" y="1143000"/>
            <a:ext cx="4518801" cy="1077218"/>
          </a:xfrm>
          <a:prstGeom prst="rect">
            <a:avLst/>
          </a:prstGeom>
          <a:noFill/>
        </p:spPr>
        <p:txBody>
          <a:bodyPr wrap="none" rtlCol="0">
            <a:spAutoFit/>
          </a:bodyPr>
          <a:lstStyle/>
          <a:p>
            <a:r>
              <a:rPr lang="en-US" sz="3200" dirty="0" smtClean="0"/>
              <a:t>Tahiti CU power</a:t>
            </a:r>
            <a:r>
              <a:rPr lang="en-US" sz="3200" baseline="30000" dirty="0" smtClean="0"/>
              <a:t>*</a:t>
            </a:r>
            <a:r>
              <a:rPr lang="en-US" sz="3200" dirty="0" smtClean="0"/>
              <a:t>:  0.52 W</a:t>
            </a:r>
          </a:p>
          <a:p>
            <a:r>
              <a:rPr lang="en-US" sz="3200" dirty="0" smtClean="0"/>
              <a:t>MIAOW CU Power: 1.1 W</a:t>
            </a:r>
            <a:endParaRPr lang="en-US" sz="3200" baseline="30000" dirty="0"/>
          </a:p>
        </p:txBody>
      </p:sp>
      <p:sp>
        <p:nvSpPr>
          <p:cNvPr id="6" name="TextBox 5"/>
          <p:cNvSpPr txBox="1"/>
          <p:nvPr/>
        </p:nvSpPr>
        <p:spPr>
          <a:xfrm>
            <a:off x="11289" y="6564868"/>
            <a:ext cx="4362989" cy="369332"/>
          </a:xfrm>
          <a:prstGeom prst="rect">
            <a:avLst/>
          </a:prstGeom>
          <a:noFill/>
        </p:spPr>
        <p:txBody>
          <a:bodyPr wrap="none" rtlCol="0">
            <a:spAutoFit/>
          </a:bodyPr>
          <a:lstStyle/>
          <a:p>
            <a:r>
              <a:rPr lang="en-US" i="1" dirty="0" smtClean="0"/>
              <a:t>* Ballpark estimate from TDP and occupancy</a:t>
            </a:r>
            <a:endParaRPr lang="en-US" i="1" dirty="0"/>
          </a:p>
        </p:txBody>
      </p:sp>
    </p:spTree>
    <p:extLst>
      <p:ext uri="{BB962C8B-B14F-4D97-AF65-F5344CB8AC3E}">
        <p14:creationId xmlns:p14="http://schemas.microsoft.com/office/powerpoint/2010/main" val="35453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dirty="0" smtClean="0"/>
              <a:t>Area Comparison</a:t>
            </a:r>
            <a:endParaRPr lang="en-US" dirty="0"/>
          </a:p>
        </p:txBody>
      </p:sp>
      <p:sp>
        <p:nvSpPr>
          <p:cNvPr id="4" name="Slide Number Placeholder 3"/>
          <p:cNvSpPr>
            <a:spLocks noGrp="1"/>
          </p:cNvSpPr>
          <p:nvPr>
            <p:ph type="sldNum" sz="quarter" idx="12"/>
          </p:nvPr>
        </p:nvSpPr>
        <p:spPr/>
        <p:txBody>
          <a:bodyPr/>
          <a:lstStyle/>
          <a:p>
            <a:fld id="{9DE8EC90-9026-46D1-ACB6-62CC0B2DA8FA}" type="slidenum">
              <a:rPr lang="en-US" smtClean="0">
                <a:solidFill>
                  <a:prstClr val="black"/>
                </a:solidFill>
              </a:rPr>
              <a:pPr/>
              <a:t>17</a:t>
            </a:fld>
            <a:endParaRPr lang="en-US">
              <a:solidFill>
                <a:prstClr val="black"/>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0554" y="1752600"/>
            <a:ext cx="5580846" cy="4614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70505" y="838200"/>
            <a:ext cx="6002990" cy="1077218"/>
          </a:xfrm>
          <a:prstGeom prst="rect">
            <a:avLst/>
          </a:prstGeom>
          <a:noFill/>
        </p:spPr>
        <p:txBody>
          <a:bodyPr wrap="none" rtlCol="0">
            <a:spAutoFit/>
          </a:bodyPr>
          <a:lstStyle/>
          <a:p>
            <a:r>
              <a:rPr lang="en-US" sz="3200" dirty="0" smtClean="0"/>
              <a:t>Tahiti CU area</a:t>
            </a:r>
            <a:r>
              <a:rPr lang="en-US" sz="3200" baseline="30000" dirty="0" smtClean="0"/>
              <a:t>*</a:t>
            </a:r>
            <a:r>
              <a:rPr lang="en-US" sz="3200" dirty="0" smtClean="0"/>
              <a:t>: 5.02 mm</a:t>
            </a:r>
            <a:r>
              <a:rPr lang="en-US" sz="3200" baseline="30000" dirty="0" smtClean="0"/>
              <a:t>2  </a:t>
            </a:r>
            <a:r>
              <a:rPr lang="en-US" sz="3200" dirty="0" smtClean="0"/>
              <a:t>@ 28nm</a:t>
            </a:r>
          </a:p>
          <a:p>
            <a:r>
              <a:rPr lang="en-US" sz="3200" dirty="0" smtClean="0"/>
              <a:t>MIAOW CU area: 9.1 mm</a:t>
            </a:r>
            <a:r>
              <a:rPr lang="en-US" sz="3200" baseline="30000" dirty="0" smtClean="0"/>
              <a:t>2</a:t>
            </a:r>
            <a:r>
              <a:rPr lang="en-US" sz="3200" dirty="0" smtClean="0"/>
              <a:t> @ 32nm</a:t>
            </a:r>
            <a:endParaRPr lang="en-US" sz="3200" baseline="30000" dirty="0" smtClean="0"/>
          </a:p>
        </p:txBody>
      </p:sp>
      <p:sp>
        <p:nvSpPr>
          <p:cNvPr id="7" name="TextBox 6"/>
          <p:cNvSpPr txBox="1"/>
          <p:nvPr/>
        </p:nvSpPr>
        <p:spPr>
          <a:xfrm>
            <a:off x="11289" y="6564868"/>
            <a:ext cx="7227491" cy="369332"/>
          </a:xfrm>
          <a:prstGeom prst="rect">
            <a:avLst/>
          </a:prstGeom>
          <a:noFill/>
        </p:spPr>
        <p:txBody>
          <a:bodyPr wrap="none" rtlCol="0">
            <a:spAutoFit/>
          </a:bodyPr>
          <a:lstStyle/>
          <a:p>
            <a:r>
              <a:rPr lang="en-US" i="1" dirty="0" smtClean="0"/>
              <a:t>*Estimate from die-photo analysis and block diagrams from wccftech.com</a:t>
            </a:r>
            <a:endParaRPr lang="en-US" i="1" dirty="0"/>
          </a:p>
        </p:txBody>
      </p:sp>
    </p:spTree>
    <p:extLst>
      <p:ext uri="{BB962C8B-B14F-4D97-AF65-F5344CB8AC3E}">
        <p14:creationId xmlns:p14="http://schemas.microsoft.com/office/powerpoint/2010/main" val="1354225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Overview</a:t>
            </a:r>
            <a:endParaRPr lang="en-US" dirty="0"/>
          </a:p>
        </p:txBody>
      </p:sp>
      <p:sp>
        <p:nvSpPr>
          <p:cNvPr id="6" name="Content Placeholder 5"/>
          <p:cNvSpPr>
            <a:spLocks noGrp="1"/>
          </p:cNvSpPr>
          <p:nvPr>
            <p:ph idx="1"/>
          </p:nvPr>
        </p:nvSpPr>
        <p:spPr/>
        <p:txBody>
          <a:bodyPr/>
          <a:lstStyle/>
          <a:p>
            <a:r>
              <a:rPr lang="en-US" dirty="0" smtClean="0">
                <a:solidFill>
                  <a:schemeClr val="bg1">
                    <a:lumMod val="85000"/>
                  </a:schemeClr>
                </a:solidFill>
              </a:rPr>
              <a:t>Introduction</a:t>
            </a:r>
          </a:p>
          <a:p>
            <a:r>
              <a:rPr lang="en-US" dirty="0" smtClean="0">
                <a:solidFill>
                  <a:schemeClr val="bg1">
                    <a:lumMod val="85000"/>
                  </a:schemeClr>
                </a:solidFill>
              </a:rPr>
              <a:t>MIAOW Technical Overview</a:t>
            </a:r>
          </a:p>
          <a:p>
            <a:r>
              <a:rPr lang="en-US" dirty="0">
                <a:solidFill>
                  <a:schemeClr val="bg1">
                    <a:lumMod val="85000"/>
                  </a:schemeClr>
                </a:solidFill>
              </a:rPr>
              <a:t>Is MIAOW realistic?</a:t>
            </a:r>
          </a:p>
          <a:p>
            <a:r>
              <a:rPr lang="en-US" dirty="0"/>
              <a:t>Is MIAOW useful?</a:t>
            </a:r>
          </a:p>
          <a:p>
            <a:r>
              <a:rPr lang="en-US" dirty="0" smtClean="0"/>
              <a:t>Development </a:t>
            </a:r>
            <a:r>
              <a:rPr lang="en-US" dirty="0" smtClean="0"/>
              <a:t>and Lessons Learned</a:t>
            </a:r>
            <a:endParaRPr lang="en-US" dirty="0"/>
          </a:p>
        </p:txBody>
      </p:sp>
      <p:sp>
        <p:nvSpPr>
          <p:cNvPr id="4" name="Slide Number Placeholder 3"/>
          <p:cNvSpPr>
            <a:spLocks noGrp="1"/>
          </p:cNvSpPr>
          <p:nvPr>
            <p:ph type="sldNum" sz="quarter" idx="12"/>
          </p:nvPr>
        </p:nvSpPr>
        <p:spPr/>
        <p:txBody>
          <a:bodyPr/>
          <a:lstStyle/>
          <a:p>
            <a:fld id="{9DE8EC90-9026-46D1-ACB6-62CC0B2DA8FA}"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83995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Compatibility</a:t>
            </a:r>
            <a:endParaRPr lang="en-US" dirty="0"/>
          </a:p>
        </p:txBody>
      </p:sp>
      <p:sp>
        <p:nvSpPr>
          <p:cNvPr id="3" name="Content Placeholder 2"/>
          <p:cNvSpPr>
            <a:spLocks noGrp="1"/>
          </p:cNvSpPr>
          <p:nvPr>
            <p:ph idx="1"/>
          </p:nvPr>
        </p:nvSpPr>
        <p:spPr/>
        <p:txBody>
          <a:bodyPr/>
          <a:lstStyle/>
          <a:p>
            <a:r>
              <a:rPr lang="en-US" sz="3200" dirty="0"/>
              <a:t>Runs unmodified </a:t>
            </a:r>
            <a:r>
              <a:rPr lang="en-US" sz="3200" dirty="0" err="1"/>
              <a:t>OpenCL</a:t>
            </a:r>
            <a:r>
              <a:rPr lang="en-US" sz="3200" dirty="0"/>
              <a:t> programs</a:t>
            </a:r>
          </a:p>
          <a:p>
            <a:endParaRPr lang="en-US" dirty="0" smtClean="0"/>
          </a:p>
          <a:p>
            <a:r>
              <a:rPr lang="en-US" dirty="0" smtClean="0"/>
              <a:t>All                          </a:t>
            </a:r>
            <a:r>
              <a:rPr lang="en-US" dirty="0" err="1" smtClean="0"/>
              <a:t>OpenCL</a:t>
            </a:r>
            <a:r>
              <a:rPr lang="en-US" dirty="0" smtClean="0"/>
              <a:t> benchmarks</a:t>
            </a:r>
          </a:p>
          <a:p>
            <a:endParaRPr lang="en-US" dirty="0"/>
          </a:p>
          <a:p>
            <a:r>
              <a:rPr lang="en-US" dirty="0" smtClean="0"/>
              <a:t>Many </a:t>
            </a:r>
            <a:r>
              <a:rPr lang="en-US" dirty="0" err="1" smtClean="0"/>
              <a:t>Rodinia</a:t>
            </a:r>
            <a:r>
              <a:rPr lang="en-US" dirty="0" smtClean="0"/>
              <a:t> benchmarks</a:t>
            </a:r>
          </a:p>
          <a:p>
            <a:endParaRPr lang="en-US" dirty="0"/>
          </a:p>
          <a:p>
            <a:r>
              <a:rPr lang="en-US" dirty="0" smtClean="0"/>
              <a:t>Easily extendable to add additional instructions</a:t>
            </a:r>
            <a:endParaRPr lang="en-US" dirty="0"/>
          </a:p>
        </p:txBody>
      </p:sp>
      <p:sp>
        <p:nvSpPr>
          <p:cNvPr id="4" name="Slide Number Placeholder 3"/>
          <p:cNvSpPr>
            <a:spLocks noGrp="1"/>
          </p:cNvSpPr>
          <p:nvPr>
            <p:ph type="sldNum" sz="quarter" idx="12"/>
          </p:nvPr>
        </p:nvSpPr>
        <p:spPr/>
        <p:txBody>
          <a:bodyPr/>
          <a:lstStyle/>
          <a:p>
            <a:fld id="{9DE8EC90-9026-46D1-ACB6-62CC0B2DA8FA}" type="slidenum">
              <a:rPr lang="en-US" smtClean="0">
                <a:solidFill>
                  <a:prstClr val="black"/>
                </a:solidFill>
              </a:rPr>
              <a:pPr/>
              <a:t>19</a:t>
            </a:fld>
            <a:endParaRPr lang="en-US">
              <a:solidFill>
                <a:prstClr val="black"/>
              </a:solidFill>
            </a:endParaRP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438400"/>
            <a:ext cx="1990725"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1391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Heterogeneous Computing </a:t>
            </a:r>
            <a:r>
              <a:rPr lang="en-US" dirty="0"/>
              <a:t>E</a:t>
            </a:r>
            <a:r>
              <a:rPr lang="en-US" dirty="0" smtClean="0"/>
              <a:t>ra</a:t>
            </a:r>
            <a:endParaRPr lang="en-US" dirty="0"/>
          </a:p>
        </p:txBody>
      </p:sp>
      <p:sp>
        <p:nvSpPr>
          <p:cNvPr id="6" name="Content Placeholder 5"/>
          <p:cNvSpPr>
            <a:spLocks noGrp="1"/>
          </p:cNvSpPr>
          <p:nvPr>
            <p:ph idx="1"/>
          </p:nvPr>
        </p:nvSpPr>
        <p:spPr>
          <a:xfrm>
            <a:off x="304800" y="1524002"/>
            <a:ext cx="8534400" cy="4602163"/>
          </a:xfrm>
        </p:spPr>
        <p:txBody>
          <a:bodyPr/>
          <a:lstStyle/>
          <a:p>
            <a:pPr marL="0" indent="0" algn="ctr">
              <a:buNone/>
            </a:pPr>
            <a:r>
              <a:rPr lang="en-US" sz="3200" dirty="0" smtClean="0">
                <a:sym typeface="Wingdings"/>
              </a:rPr>
              <a:t>Explosion in data + end of Dennard scaling </a:t>
            </a:r>
          </a:p>
          <a:p>
            <a:pPr marL="0" indent="0" algn="ctr">
              <a:buNone/>
            </a:pPr>
            <a:r>
              <a:rPr lang="en-US" sz="3200" dirty="0" smtClean="0">
                <a:sym typeface="Wingdings"/>
              </a:rPr>
              <a:t>=</a:t>
            </a:r>
            <a:r>
              <a:rPr lang="en-US" sz="3200" dirty="0" smtClean="0">
                <a:sym typeface="Wingdings"/>
              </a:rPr>
              <a:t> </a:t>
            </a:r>
            <a:r>
              <a:rPr lang="en-US" sz="3200" dirty="0" smtClean="0">
                <a:sym typeface="Wingdings"/>
              </a:rPr>
              <a:t>h</a:t>
            </a:r>
            <a:r>
              <a:rPr lang="en-US" sz="3200" dirty="0" smtClean="0">
                <a:sym typeface="Wingdings"/>
              </a:rPr>
              <a:t>eterogeneous computing</a:t>
            </a:r>
          </a:p>
        </p:txBody>
      </p:sp>
      <p:sp>
        <p:nvSpPr>
          <p:cNvPr id="4" name="Slide Number Placeholder 3"/>
          <p:cNvSpPr>
            <a:spLocks noGrp="1"/>
          </p:cNvSpPr>
          <p:nvPr>
            <p:ph type="sldNum" sz="quarter" idx="12"/>
          </p:nvPr>
        </p:nvSpPr>
        <p:spPr/>
        <p:txBody>
          <a:bodyPr/>
          <a:lstStyle/>
          <a:p>
            <a:fld id="{9DE8EC90-9026-46D1-ACB6-62CC0B2DA8FA}" type="slidenum">
              <a:rPr lang="en-US" smtClean="0">
                <a:solidFill>
                  <a:prstClr val="black"/>
                </a:solidFill>
              </a:rPr>
              <a:pPr/>
              <a:t>2</a:t>
            </a:fld>
            <a:endParaRPr lang="en-US">
              <a:solidFill>
                <a:prstClr val="black"/>
              </a:solidFill>
            </a:endParaRPr>
          </a:p>
        </p:txBody>
      </p:sp>
      <p:sp>
        <p:nvSpPr>
          <p:cNvPr id="7" name="Rounded Rectangle 6"/>
          <p:cNvSpPr/>
          <p:nvPr/>
        </p:nvSpPr>
        <p:spPr>
          <a:xfrm>
            <a:off x="0" y="5754321"/>
            <a:ext cx="9144000" cy="76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GPUs are the most successful accelerator to date</a:t>
            </a:r>
            <a:endParaRPr lang="en-US" sz="28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51247">
            <a:off x="6210460" y="2939568"/>
            <a:ext cx="2657279" cy="177102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3312" y="3864075"/>
            <a:ext cx="2448475" cy="150009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95972">
            <a:off x="122239" y="3159262"/>
            <a:ext cx="2681952" cy="1508598"/>
          </a:xfrm>
          <a:prstGeom prst="rect">
            <a:avLst/>
          </a:prstGeom>
        </p:spPr>
      </p:pic>
    </p:spTree>
    <p:extLst>
      <p:ext uri="{BB962C8B-B14F-4D97-AF65-F5344CB8AC3E}">
        <p14:creationId xmlns:p14="http://schemas.microsoft.com/office/powerpoint/2010/main" val="1554795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MIAOW as a Research tool</a:t>
            </a:r>
            <a:endParaRPr lang="en-US" dirty="0"/>
          </a:p>
        </p:txBody>
      </p:sp>
      <p:sp>
        <p:nvSpPr>
          <p:cNvPr id="3" name="Content Placeholder 2"/>
          <p:cNvSpPr>
            <a:spLocks noGrp="1"/>
          </p:cNvSpPr>
          <p:nvPr>
            <p:ph idx="1"/>
          </p:nvPr>
        </p:nvSpPr>
        <p:spPr>
          <a:xfrm>
            <a:off x="228600" y="1524002"/>
            <a:ext cx="8686800" cy="4602163"/>
          </a:xfrm>
        </p:spPr>
        <p:txBody>
          <a:bodyPr/>
          <a:lstStyle/>
          <a:p>
            <a:endParaRPr lang="en-US" b="1" dirty="0" smtClean="0"/>
          </a:p>
          <a:p>
            <a:r>
              <a:rPr lang="en-US" b="1" dirty="0" smtClean="0"/>
              <a:t>Physical Design Perspective of traditional research: </a:t>
            </a:r>
          </a:p>
          <a:p>
            <a:pPr lvl="1"/>
            <a:r>
              <a:rPr lang="en-US" dirty="0" smtClean="0"/>
              <a:t>Thread block compaction</a:t>
            </a:r>
          </a:p>
          <a:p>
            <a:pPr lvl="1"/>
            <a:r>
              <a:rPr lang="en-US" dirty="0" err="1" smtClean="0"/>
              <a:t>iGPU</a:t>
            </a:r>
            <a:endParaRPr lang="en-US" dirty="0" smtClean="0"/>
          </a:p>
          <a:p>
            <a:r>
              <a:rPr lang="en-US" b="1" dirty="0" smtClean="0"/>
              <a:t>New research: </a:t>
            </a:r>
          </a:p>
          <a:p>
            <a:pPr lvl="1"/>
            <a:r>
              <a:rPr lang="en-US" dirty="0" smtClean="0"/>
              <a:t>Sampling DMR on GPUs</a:t>
            </a:r>
          </a:p>
          <a:p>
            <a:pPr lvl="1"/>
            <a:r>
              <a:rPr lang="en-US" dirty="0" smtClean="0"/>
              <a:t>Timing Speculation</a:t>
            </a:r>
          </a:p>
          <a:p>
            <a:pPr lvl="1"/>
            <a:endParaRPr lang="en-US" dirty="0" smtClean="0"/>
          </a:p>
          <a:p>
            <a:pPr marL="0" indent="0">
              <a:buNone/>
            </a:pPr>
            <a:r>
              <a:rPr lang="en-US" dirty="0" smtClean="0"/>
              <a:t>Timing Speculation today, more on the paper</a:t>
            </a:r>
            <a:endParaRPr lang="en-US" dirty="0"/>
          </a:p>
        </p:txBody>
      </p:sp>
      <p:sp>
        <p:nvSpPr>
          <p:cNvPr id="4" name="Slide Number Placeholder 3"/>
          <p:cNvSpPr>
            <a:spLocks noGrp="1"/>
          </p:cNvSpPr>
          <p:nvPr>
            <p:ph type="sldNum" sz="quarter" idx="12"/>
          </p:nvPr>
        </p:nvSpPr>
        <p:spPr/>
        <p:txBody>
          <a:bodyPr/>
          <a:lstStyle/>
          <a:p>
            <a:fld id="{9DE8EC90-9026-46D1-ACB6-62CC0B2DA8FA}"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0862001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Timing speculation</a:t>
            </a:r>
            <a:endParaRPr lang="en-US" dirty="0"/>
          </a:p>
        </p:txBody>
      </p:sp>
      <p:sp>
        <p:nvSpPr>
          <p:cNvPr id="6" name="Content Placeholder 5"/>
          <p:cNvSpPr>
            <a:spLocks noGrp="1"/>
          </p:cNvSpPr>
          <p:nvPr>
            <p:ph idx="1"/>
          </p:nvPr>
        </p:nvSpPr>
        <p:spPr>
          <a:xfrm>
            <a:off x="114300" y="1554956"/>
            <a:ext cx="8915400" cy="4602163"/>
          </a:xfrm>
        </p:spPr>
        <p:txBody>
          <a:bodyPr/>
          <a:lstStyle/>
          <a:p>
            <a:pPr marL="0" indent="0">
              <a:buNone/>
            </a:pPr>
            <a:r>
              <a:rPr lang="en-US" dirty="0" smtClean="0"/>
              <a:t>Run circuits at lower-than-nominal voltage levels</a:t>
            </a:r>
          </a:p>
          <a:p>
            <a:pPr lvl="1"/>
            <a:r>
              <a:rPr lang="en-US" dirty="0" smtClean="0"/>
              <a:t>Achieve power reductions</a:t>
            </a:r>
          </a:p>
          <a:p>
            <a:pPr lvl="1"/>
            <a:r>
              <a:rPr lang="en-US" dirty="0" smtClean="0"/>
              <a:t>Requires errors tolerance</a:t>
            </a:r>
          </a:p>
          <a:p>
            <a:endParaRPr lang="en-US" dirty="0" smtClean="0"/>
          </a:p>
          <a:p>
            <a:pPr marL="0" indent="0">
              <a:buNone/>
            </a:pPr>
            <a:r>
              <a:rPr lang="en-US" dirty="0" smtClean="0"/>
              <a:t>M</a:t>
            </a:r>
            <a:r>
              <a:rPr lang="en-US" dirty="0" smtClean="0"/>
              <a:t>easured the error rate in MIAOW</a:t>
            </a:r>
          </a:p>
          <a:p>
            <a:pPr lvl="1"/>
            <a:r>
              <a:rPr lang="en-US" dirty="0"/>
              <a:t>D</a:t>
            </a:r>
            <a:r>
              <a:rPr lang="en-US" dirty="0" smtClean="0"/>
              <a:t>elay-aware gate level simulation at different clocks</a:t>
            </a:r>
          </a:p>
          <a:p>
            <a:pPr lvl="1"/>
            <a:r>
              <a:rPr lang="en-US" dirty="0" smtClean="0"/>
              <a:t>SPICE model maps relationship between </a:t>
            </a:r>
            <a:r>
              <a:rPr lang="en-US" dirty="0" err="1" smtClean="0"/>
              <a:t>V</a:t>
            </a:r>
            <a:r>
              <a:rPr lang="en-US" baseline="-25000" dirty="0" err="1" smtClean="0"/>
              <a:t>dd</a:t>
            </a:r>
            <a:r>
              <a:rPr lang="en-US" dirty="0" smtClean="0"/>
              <a:t> and logic delay</a:t>
            </a:r>
            <a:endParaRPr lang="en-US" dirty="0"/>
          </a:p>
        </p:txBody>
      </p:sp>
      <p:sp>
        <p:nvSpPr>
          <p:cNvPr id="4" name="Slide Number Placeholder 3"/>
          <p:cNvSpPr>
            <a:spLocks noGrp="1"/>
          </p:cNvSpPr>
          <p:nvPr>
            <p:ph type="sldNum" sz="quarter" idx="12"/>
          </p:nvPr>
        </p:nvSpPr>
        <p:spPr/>
        <p:txBody>
          <a:bodyPr/>
          <a:lstStyle/>
          <a:p>
            <a:fld id="{9DE8EC90-9026-46D1-ACB6-62CC0B2DA8FA}"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91505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 speculation results</a:t>
            </a:r>
            <a:endParaRPr lang="en-US" dirty="0"/>
          </a:p>
        </p:txBody>
      </p:sp>
      <p:sp>
        <p:nvSpPr>
          <p:cNvPr id="4" name="Slide Number Placeholder 3"/>
          <p:cNvSpPr>
            <a:spLocks noGrp="1"/>
          </p:cNvSpPr>
          <p:nvPr>
            <p:ph type="sldNum" sz="quarter" idx="12"/>
          </p:nvPr>
        </p:nvSpPr>
        <p:spPr/>
        <p:txBody>
          <a:bodyPr/>
          <a:lstStyle/>
          <a:p>
            <a:fld id="{9DE8EC90-9026-46D1-ACB6-62CC0B2DA8FA}" type="slidenum">
              <a:rPr lang="en-US" smtClean="0">
                <a:solidFill>
                  <a:prstClr val="black"/>
                </a:solidFill>
              </a:rPr>
              <a:pPr/>
              <a:t>22</a:t>
            </a:fld>
            <a:endParaRPr lang="en-US">
              <a:solidFill>
                <a:prstClr val="black"/>
              </a:solidFill>
            </a:endParaRPr>
          </a:p>
        </p:txBody>
      </p:sp>
      <p:sp>
        <p:nvSpPr>
          <p:cNvPr id="7" name="Rounded Rectangle 6"/>
          <p:cNvSpPr/>
          <p:nvPr/>
        </p:nvSpPr>
        <p:spPr>
          <a:xfrm>
            <a:off x="0" y="5754321"/>
            <a:ext cx="9144000" cy="76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6% error rate @ 115 mV reduction</a:t>
            </a:r>
            <a:endParaRPr lang="en-US" sz="2800" dirty="0"/>
          </a:p>
        </p:txBody>
      </p:sp>
      <p:pic>
        <p:nvPicPr>
          <p:cNvPr id="8" name="Picture 7"/>
          <p:cNvPicPr>
            <a:picLocks noChangeAspect="1"/>
          </p:cNvPicPr>
          <p:nvPr/>
        </p:nvPicPr>
        <p:blipFill>
          <a:blip r:embed="rId3"/>
          <a:stretch>
            <a:fillRect/>
          </a:stretch>
        </p:blipFill>
        <p:spPr>
          <a:xfrm>
            <a:off x="144621" y="1066800"/>
            <a:ext cx="8558128" cy="4572000"/>
          </a:xfrm>
          <a:prstGeom prst="rect">
            <a:avLst/>
          </a:prstGeom>
        </p:spPr>
      </p:pic>
    </p:spTree>
    <p:extLst>
      <p:ext uri="{BB962C8B-B14F-4D97-AF65-F5344CB8AC3E}">
        <p14:creationId xmlns:p14="http://schemas.microsoft.com/office/powerpoint/2010/main" val="11554700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Overview</a:t>
            </a:r>
            <a:endParaRPr lang="en-US" dirty="0"/>
          </a:p>
        </p:txBody>
      </p:sp>
      <p:sp>
        <p:nvSpPr>
          <p:cNvPr id="6" name="Content Placeholder 5"/>
          <p:cNvSpPr>
            <a:spLocks noGrp="1"/>
          </p:cNvSpPr>
          <p:nvPr>
            <p:ph idx="1"/>
          </p:nvPr>
        </p:nvSpPr>
        <p:spPr/>
        <p:txBody>
          <a:bodyPr/>
          <a:lstStyle/>
          <a:p>
            <a:r>
              <a:rPr lang="en-US" dirty="0" smtClean="0">
                <a:solidFill>
                  <a:schemeClr val="bg1">
                    <a:lumMod val="85000"/>
                  </a:schemeClr>
                </a:solidFill>
              </a:rPr>
              <a:t>Introduction</a:t>
            </a:r>
          </a:p>
          <a:p>
            <a:r>
              <a:rPr lang="en-US" dirty="0" smtClean="0">
                <a:solidFill>
                  <a:schemeClr val="bg1">
                    <a:lumMod val="85000"/>
                  </a:schemeClr>
                </a:solidFill>
              </a:rPr>
              <a:t>MIAOW Technical Overview</a:t>
            </a:r>
          </a:p>
          <a:p>
            <a:r>
              <a:rPr lang="en-US" dirty="0">
                <a:solidFill>
                  <a:schemeClr val="bg1">
                    <a:lumMod val="85000"/>
                  </a:schemeClr>
                </a:solidFill>
              </a:rPr>
              <a:t>Is MIAOW realistic?</a:t>
            </a:r>
          </a:p>
          <a:p>
            <a:r>
              <a:rPr lang="en-US" dirty="0">
                <a:solidFill>
                  <a:schemeClr val="bg1">
                    <a:lumMod val="85000"/>
                  </a:schemeClr>
                </a:solidFill>
              </a:rPr>
              <a:t>Is MIAOW useful?</a:t>
            </a:r>
          </a:p>
          <a:p>
            <a:r>
              <a:rPr lang="en-US" dirty="0" smtClean="0"/>
              <a:t>Development </a:t>
            </a:r>
            <a:r>
              <a:rPr lang="en-US" dirty="0" smtClean="0"/>
              <a:t>and Lessons Learned</a:t>
            </a:r>
            <a:endParaRPr lang="en-US" dirty="0"/>
          </a:p>
        </p:txBody>
      </p:sp>
      <p:sp>
        <p:nvSpPr>
          <p:cNvPr id="4" name="Slide Number Placeholder 3"/>
          <p:cNvSpPr>
            <a:spLocks noGrp="1"/>
          </p:cNvSpPr>
          <p:nvPr>
            <p:ph type="sldNum" sz="quarter" idx="12"/>
          </p:nvPr>
        </p:nvSpPr>
        <p:spPr/>
        <p:txBody>
          <a:bodyPr/>
          <a:lstStyle/>
          <a:p>
            <a:fld id="{9DE8EC90-9026-46D1-ACB6-62CC0B2DA8F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1024833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Design Team</a:t>
            </a:r>
            <a:endParaRPr lang="en-US" dirty="0"/>
          </a:p>
        </p:txBody>
      </p:sp>
      <p:sp>
        <p:nvSpPr>
          <p:cNvPr id="6" name="Content Placeholder 5"/>
          <p:cNvSpPr>
            <a:spLocks noGrp="1"/>
          </p:cNvSpPr>
          <p:nvPr>
            <p:ph idx="1"/>
          </p:nvPr>
        </p:nvSpPr>
        <p:spPr/>
        <p:txBody>
          <a:bodyPr/>
          <a:lstStyle/>
          <a:p>
            <a:pPr marL="0" indent="0">
              <a:buNone/>
            </a:pPr>
            <a:r>
              <a:rPr lang="en-US" dirty="0" smtClean="0"/>
              <a:t>First phase: small initial design team (12 months)</a:t>
            </a:r>
          </a:p>
          <a:p>
            <a:pPr lvl="1"/>
            <a:r>
              <a:rPr lang="en-US" dirty="0" smtClean="0"/>
              <a:t>5-person HDL team</a:t>
            </a:r>
          </a:p>
          <a:p>
            <a:pPr lvl="1"/>
            <a:r>
              <a:rPr lang="en-US" dirty="0" smtClean="0"/>
              <a:t>1-person software team</a:t>
            </a:r>
          </a:p>
          <a:p>
            <a:pPr lvl="1"/>
            <a:r>
              <a:rPr lang="en-US" dirty="0" smtClean="0"/>
              <a:t>1-person physical design team</a:t>
            </a:r>
          </a:p>
          <a:p>
            <a:pPr marL="0" indent="0">
              <a:buNone/>
            </a:pPr>
            <a:r>
              <a:rPr lang="en-US" dirty="0" smtClean="0"/>
              <a:t>Second phase:</a:t>
            </a:r>
          </a:p>
          <a:p>
            <a:pPr lvl="1"/>
            <a:r>
              <a:rPr lang="en-US" dirty="0" smtClean="0"/>
              <a:t>Added FPGA expert</a:t>
            </a:r>
          </a:p>
          <a:p>
            <a:pPr lvl="1"/>
            <a:r>
              <a:rPr lang="en-US" dirty="0" smtClean="0"/>
              <a:t>3 undergrads extended the design</a:t>
            </a:r>
          </a:p>
          <a:p>
            <a:endParaRPr lang="en-US" dirty="0"/>
          </a:p>
          <a:p>
            <a:pPr lvl="1"/>
            <a:endParaRPr lang="en-US" dirty="0"/>
          </a:p>
        </p:txBody>
      </p:sp>
      <p:sp>
        <p:nvSpPr>
          <p:cNvPr id="4" name="Slide Number Placeholder 3"/>
          <p:cNvSpPr>
            <a:spLocks noGrp="1"/>
          </p:cNvSpPr>
          <p:nvPr>
            <p:ph type="sldNum" sz="quarter" idx="12"/>
          </p:nvPr>
        </p:nvSpPr>
        <p:spPr/>
        <p:txBody>
          <a:bodyPr/>
          <a:lstStyle/>
          <a:p>
            <a:fld id="{9DE8EC90-9026-46D1-ACB6-62CC0B2DA8FA}" type="slidenum">
              <a:rPr lang="en-US" smtClean="0">
                <a:solidFill>
                  <a:prstClr val="black"/>
                </a:solidFill>
              </a:rPr>
              <a:pPr/>
              <a:t>24</a:t>
            </a:fld>
            <a:endParaRPr lang="en-US">
              <a:solidFill>
                <a:prstClr val="black"/>
              </a:solidFill>
            </a:endParaRPr>
          </a:p>
        </p:txBody>
      </p:sp>
      <p:sp>
        <p:nvSpPr>
          <p:cNvPr id="7" name="Rounded Rectangle 6"/>
          <p:cNvSpPr/>
          <p:nvPr/>
        </p:nvSpPr>
        <p:spPr>
          <a:xfrm>
            <a:off x="0" y="5754321"/>
            <a:ext cx="9144000" cy="76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36 months total development</a:t>
            </a:r>
            <a:endParaRPr lang="en-US" sz="2800" dirty="0"/>
          </a:p>
        </p:txBody>
      </p:sp>
    </p:spTree>
    <p:extLst>
      <p:ext uri="{BB962C8B-B14F-4D97-AF65-F5344CB8AC3E}">
        <p14:creationId xmlns:p14="http://schemas.microsoft.com/office/powerpoint/2010/main" val="768902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Lessons </a:t>
            </a:r>
            <a:r>
              <a:rPr lang="en-US" dirty="0"/>
              <a:t>L</a:t>
            </a:r>
            <a:r>
              <a:rPr lang="en-US" dirty="0" smtClean="0"/>
              <a:t>earned</a:t>
            </a:r>
            <a:endParaRPr lang="en-US" dirty="0"/>
          </a:p>
        </p:txBody>
      </p:sp>
      <p:sp>
        <p:nvSpPr>
          <p:cNvPr id="6" name="Content Placeholder 5"/>
          <p:cNvSpPr>
            <a:spLocks noGrp="1"/>
          </p:cNvSpPr>
          <p:nvPr>
            <p:ph idx="1"/>
          </p:nvPr>
        </p:nvSpPr>
        <p:spPr>
          <a:xfrm>
            <a:off x="381000" y="1524002"/>
            <a:ext cx="8382000" cy="4602163"/>
          </a:xfrm>
        </p:spPr>
        <p:txBody>
          <a:bodyPr/>
          <a:lstStyle/>
          <a:p>
            <a:pPr marL="0" indent="0">
              <a:buNone/>
            </a:pPr>
            <a:r>
              <a:rPr lang="en-US" dirty="0" smtClean="0"/>
              <a:t>It was surprising this was doable!</a:t>
            </a:r>
          </a:p>
          <a:p>
            <a:pPr lvl="1"/>
            <a:r>
              <a:rPr lang="en-US" dirty="0" smtClean="0"/>
              <a:t>Microarchitecture design, </a:t>
            </a:r>
            <a:r>
              <a:rPr lang="en-US" dirty="0" smtClean="0"/>
              <a:t>HDL, </a:t>
            </a:r>
            <a:r>
              <a:rPr lang="en-US" dirty="0" smtClean="0"/>
              <a:t>verification </a:t>
            </a:r>
            <a:r>
              <a:rPr lang="en-US" dirty="0" smtClean="0"/>
              <a:t>not tedious</a:t>
            </a:r>
          </a:p>
          <a:p>
            <a:pPr lvl="1"/>
            <a:r>
              <a:rPr lang="en-US" dirty="0" smtClean="0"/>
              <a:t>Less tedious than working with simulators</a:t>
            </a:r>
            <a:endParaRPr lang="en-US" dirty="0" smtClean="0"/>
          </a:p>
          <a:p>
            <a:pPr marL="0" indent="0">
              <a:buNone/>
            </a:pPr>
            <a:r>
              <a:rPr lang="en-US" dirty="0" smtClean="0"/>
              <a:t>The devil is in the details</a:t>
            </a:r>
          </a:p>
          <a:p>
            <a:pPr lvl="1"/>
            <a:r>
              <a:rPr lang="en-US" dirty="0" smtClean="0"/>
              <a:t>The more you verify, the harder it is to debug</a:t>
            </a:r>
          </a:p>
          <a:p>
            <a:pPr lvl="1"/>
            <a:r>
              <a:rPr lang="en-US" dirty="0" smtClean="0"/>
              <a:t>Late design changes are very painful to implement</a:t>
            </a:r>
            <a:endParaRPr lang="en-US" dirty="0" smtClean="0"/>
          </a:p>
          <a:p>
            <a:pPr marL="0" indent="0">
              <a:buNone/>
            </a:pPr>
            <a:r>
              <a:rPr lang="en-US" dirty="0" smtClean="0"/>
              <a:t>Software toolchain being available was </a:t>
            </a:r>
            <a:r>
              <a:rPr lang="en-US" dirty="0" smtClean="0"/>
              <a:t>great</a:t>
            </a:r>
            <a:endParaRPr lang="en-US" dirty="0" smtClean="0"/>
          </a:p>
          <a:p>
            <a:pPr marL="0" indent="0">
              <a:buNone/>
            </a:pPr>
            <a:r>
              <a:rPr lang="en-US" dirty="0" smtClean="0"/>
              <a:t>FPGA tools are still quite tedious to use</a:t>
            </a:r>
            <a:endParaRPr lang="en-US" dirty="0"/>
          </a:p>
        </p:txBody>
      </p:sp>
      <p:sp>
        <p:nvSpPr>
          <p:cNvPr id="4" name="Slide Number Placeholder 3"/>
          <p:cNvSpPr>
            <a:spLocks noGrp="1"/>
          </p:cNvSpPr>
          <p:nvPr>
            <p:ph type="sldNum" sz="quarter" idx="12"/>
          </p:nvPr>
        </p:nvSpPr>
        <p:spPr/>
        <p:txBody>
          <a:bodyPr/>
          <a:lstStyle/>
          <a:p>
            <a:fld id="{9DE8EC90-9026-46D1-ACB6-62CC0B2DA8FA}"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654027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MIAOW is open source!</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We want the community to come help us</a:t>
            </a:r>
          </a:p>
          <a:p>
            <a:pPr lvl="1"/>
            <a:r>
              <a:rPr lang="en-US" dirty="0" smtClean="0"/>
              <a:t>Help build critical mass on OSH</a:t>
            </a:r>
          </a:p>
          <a:p>
            <a:pPr lvl="1"/>
            <a:endParaRPr lang="en-US" dirty="0"/>
          </a:p>
          <a:p>
            <a:pPr marL="0" indent="0">
              <a:buNone/>
            </a:pPr>
            <a:r>
              <a:rPr lang="en-US" dirty="0" smtClean="0"/>
              <a:t>Many ways to make MIAOW better</a:t>
            </a:r>
          </a:p>
          <a:p>
            <a:pPr lvl="1"/>
            <a:r>
              <a:rPr lang="en-US" dirty="0" smtClean="0"/>
              <a:t>Physical design</a:t>
            </a:r>
          </a:p>
          <a:p>
            <a:pPr lvl="1"/>
            <a:r>
              <a:rPr lang="en-US" dirty="0" smtClean="0"/>
              <a:t>End-to-end open source software stack</a:t>
            </a:r>
          </a:p>
          <a:p>
            <a:pPr lvl="1"/>
            <a:r>
              <a:rPr lang="en-US" dirty="0" smtClean="0"/>
              <a:t>Many things to optimize</a:t>
            </a:r>
          </a:p>
          <a:p>
            <a:pPr lvl="1"/>
            <a:endParaRPr lang="en-US" dirty="0" smtClean="0"/>
          </a:p>
          <a:p>
            <a:pPr lvl="1"/>
            <a:endParaRPr lang="en-US" dirty="0"/>
          </a:p>
          <a:p>
            <a:endParaRPr lang="en-US" dirty="0"/>
          </a:p>
        </p:txBody>
      </p:sp>
      <p:sp>
        <p:nvSpPr>
          <p:cNvPr id="4" name="Slide Number Placeholder 3"/>
          <p:cNvSpPr>
            <a:spLocks noGrp="1"/>
          </p:cNvSpPr>
          <p:nvPr>
            <p:ph type="sldNum" sz="quarter" idx="12"/>
          </p:nvPr>
        </p:nvSpPr>
        <p:spPr/>
        <p:txBody>
          <a:bodyPr/>
          <a:lstStyle/>
          <a:p>
            <a:fld id="{9DE8EC90-9026-46D1-ACB6-62CC0B2DA8FA}"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2360209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endParaRPr lang="en-US" dirty="0" smtClean="0"/>
          </a:p>
          <a:p>
            <a:pPr marL="0" indent="0">
              <a:buNone/>
            </a:pPr>
            <a:r>
              <a:rPr lang="en-US" dirty="0" smtClean="0"/>
              <a:t>MIAOW is transformative for GPU research</a:t>
            </a:r>
          </a:p>
          <a:p>
            <a:pPr lvl="1"/>
            <a:r>
              <a:rPr lang="en-US" dirty="0"/>
              <a:t>D</a:t>
            </a:r>
            <a:r>
              <a:rPr lang="en-US" dirty="0" smtClean="0"/>
              <a:t>etailed model for GPGPU microarchitecture</a:t>
            </a:r>
          </a:p>
          <a:p>
            <a:pPr marL="0" indent="0">
              <a:buNone/>
            </a:pPr>
            <a:endParaRPr lang="en-US" dirty="0" smtClean="0"/>
          </a:p>
          <a:p>
            <a:pPr marL="0" indent="0">
              <a:buNone/>
            </a:pPr>
            <a:r>
              <a:rPr lang="en-US" dirty="0" smtClean="0"/>
              <a:t>MIAOW </a:t>
            </a:r>
            <a:r>
              <a:rPr lang="en-US" dirty="0" smtClean="0"/>
              <a:t>is a big step for Open Source hardware</a:t>
            </a:r>
          </a:p>
          <a:p>
            <a:pPr lvl="1"/>
            <a:r>
              <a:rPr lang="en-US" dirty="0" smtClean="0"/>
              <a:t>Towards first </a:t>
            </a:r>
            <a:r>
              <a:rPr lang="en-US" dirty="0" smtClean="0">
                <a:sym typeface="Wingdings" pitchFamily="2" charset="2"/>
              </a:rPr>
              <a:t>Open Source silicon GPU chip</a:t>
            </a:r>
            <a:endParaRPr lang="en-US" dirty="0">
              <a:sym typeface="Wingdings" pitchFamily="2" charset="2"/>
            </a:endParaRPr>
          </a:p>
        </p:txBody>
      </p:sp>
      <p:sp>
        <p:nvSpPr>
          <p:cNvPr id="4" name="Slide Number Placeholder 3"/>
          <p:cNvSpPr>
            <a:spLocks noGrp="1"/>
          </p:cNvSpPr>
          <p:nvPr>
            <p:ph type="sldNum" sz="quarter" idx="12"/>
          </p:nvPr>
        </p:nvSpPr>
        <p:spPr/>
        <p:txBody>
          <a:bodyPr/>
          <a:lstStyle/>
          <a:p>
            <a:fld id="{9DE8EC90-9026-46D1-ACB6-62CC0B2DA8FA}" type="slidenum">
              <a:rPr lang="en-US" smtClean="0"/>
              <a:pPr/>
              <a:t>27</a:t>
            </a:fld>
            <a:endParaRPr lang="en-US" dirty="0"/>
          </a:p>
        </p:txBody>
      </p:sp>
    </p:spTree>
    <p:extLst>
      <p:ext uri="{BB962C8B-B14F-4D97-AF65-F5344CB8AC3E}">
        <p14:creationId xmlns:p14="http://schemas.microsoft.com/office/powerpoint/2010/main" val="3163613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229600" cy="1524000"/>
          </a:xfrm>
        </p:spPr>
        <p:txBody>
          <a:bodyPr/>
          <a:lstStyle/>
          <a:p>
            <a:r>
              <a:rPr lang="en-US" b="1" dirty="0" err="1" smtClean="0">
                <a:solidFill>
                  <a:schemeClr val="accent2"/>
                </a:solidFill>
              </a:rPr>
              <a:t>www.miaowgpu.org</a:t>
            </a:r>
            <a:endParaRPr lang="en-US" b="1" dirty="0">
              <a:solidFill>
                <a:schemeClr val="accent2"/>
              </a:solidFill>
            </a:endParaRPr>
          </a:p>
        </p:txBody>
      </p:sp>
      <p:sp>
        <p:nvSpPr>
          <p:cNvPr id="4" name="Slide Number Placeholder 3"/>
          <p:cNvSpPr>
            <a:spLocks noGrp="1"/>
          </p:cNvSpPr>
          <p:nvPr>
            <p:ph type="sldNum" sz="quarter" idx="12"/>
          </p:nvPr>
        </p:nvSpPr>
        <p:spPr/>
        <p:txBody>
          <a:bodyPr/>
          <a:lstStyle/>
          <a:p>
            <a:fld id="{9DE8EC90-9026-46D1-ACB6-62CC0B2DA8FA}" type="slidenum">
              <a:rPr lang="en-US" smtClean="0">
                <a:solidFill>
                  <a:prstClr val="black"/>
                </a:solidFill>
              </a:rPr>
              <a:pPr/>
              <a:t>28</a:t>
            </a:fld>
            <a:endParaRPr lang="en-US">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15" y="1981200"/>
            <a:ext cx="4495800"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9715" y="1981200"/>
            <a:ext cx="4444999" cy="250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533400" y="4604319"/>
            <a:ext cx="8305800" cy="156788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3.9 FPS on FPGA @ 50 MHz</a:t>
            </a:r>
            <a:br>
              <a:rPr lang="en-US" sz="4400" b="1" dirty="0" smtClean="0"/>
            </a:br>
            <a:r>
              <a:rPr lang="en-US" sz="4400" b="1" dirty="0" smtClean="0"/>
              <a:t>23 FPS in simulation @ 222 MHz</a:t>
            </a:r>
            <a:endParaRPr lang="en-US" sz="4400" b="1" dirty="0"/>
          </a:p>
        </p:txBody>
      </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7619" y="6225365"/>
            <a:ext cx="1528762" cy="620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8633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DE8EC90-9026-46D1-ACB6-62CC0B2DA8FA}" type="slidenum">
              <a:rPr lang="en-US" smtClean="0">
                <a:solidFill>
                  <a:prstClr val="black"/>
                </a:solidFill>
              </a:rPr>
              <a:pPr/>
              <a:t>29</a:t>
            </a:fld>
            <a:endParaRPr lang="en-US">
              <a:solidFill>
                <a:prstClr val="black"/>
              </a:solidFill>
            </a:endParaRPr>
          </a:p>
        </p:txBody>
      </p:sp>
      <p:sp>
        <p:nvSpPr>
          <p:cNvPr id="42" name="Title 1"/>
          <p:cNvSpPr txBox="1">
            <a:spLocks/>
          </p:cNvSpPr>
          <p:nvPr/>
        </p:nvSpPr>
        <p:spPr bwMode="auto">
          <a:xfrm>
            <a:off x="447982" y="2362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rgbClr val="990000"/>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rgbClr val="990000"/>
                </a:solidFill>
                <a:latin typeface="Calibri" charset="0"/>
                <a:ea typeface="ＭＳ Ｐゴシック" charset="-128"/>
                <a:cs typeface="ＭＳ Ｐゴシック" charset="-128"/>
              </a:defRPr>
            </a:lvl2pPr>
            <a:lvl3pPr algn="ctr" rtl="0" eaLnBrk="1" fontAlgn="base" hangingPunct="1">
              <a:spcBef>
                <a:spcPct val="0"/>
              </a:spcBef>
              <a:spcAft>
                <a:spcPct val="0"/>
              </a:spcAft>
              <a:defRPr sz="4400">
                <a:solidFill>
                  <a:srgbClr val="990000"/>
                </a:solidFill>
                <a:latin typeface="Calibri" charset="0"/>
                <a:ea typeface="ＭＳ Ｐゴシック" charset="-128"/>
                <a:cs typeface="ＭＳ Ｐゴシック" charset="-128"/>
              </a:defRPr>
            </a:lvl3pPr>
            <a:lvl4pPr algn="ctr" rtl="0" eaLnBrk="1" fontAlgn="base" hangingPunct="1">
              <a:spcBef>
                <a:spcPct val="0"/>
              </a:spcBef>
              <a:spcAft>
                <a:spcPct val="0"/>
              </a:spcAft>
              <a:defRPr sz="4400">
                <a:solidFill>
                  <a:srgbClr val="990000"/>
                </a:solidFill>
                <a:latin typeface="Calibri" charset="0"/>
                <a:ea typeface="ＭＳ Ｐゴシック" charset="-128"/>
                <a:cs typeface="ＭＳ Ｐゴシック" charset="-128"/>
              </a:defRPr>
            </a:lvl4pPr>
            <a:lvl5pPr algn="ctr" rtl="0" eaLnBrk="1" fontAlgn="base" hangingPunct="1">
              <a:spcBef>
                <a:spcPct val="0"/>
              </a:spcBef>
              <a:spcAft>
                <a:spcPct val="0"/>
              </a:spcAft>
              <a:defRPr sz="4400">
                <a:solidFill>
                  <a:srgbClr val="990000"/>
                </a:solidFill>
                <a:latin typeface="Calibri" charset="0"/>
                <a:ea typeface="ＭＳ Ｐゴシック" charset="-128"/>
                <a:cs typeface="ＭＳ Ｐゴシック" charset="-128"/>
              </a:defRPr>
            </a:lvl5pPr>
            <a:lvl6pPr marL="457200" algn="ctr" rtl="0" eaLnBrk="1" fontAlgn="base" hangingPunct="1">
              <a:spcBef>
                <a:spcPct val="0"/>
              </a:spcBef>
              <a:spcAft>
                <a:spcPct val="0"/>
              </a:spcAft>
              <a:defRPr sz="4400">
                <a:solidFill>
                  <a:srgbClr val="990000"/>
                </a:solidFill>
                <a:latin typeface="Calibri" charset="0"/>
              </a:defRPr>
            </a:lvl6pPr>
            <a:lvl7pPr marL="914400" algn="ctr" rtl="0" eaLnBrk="1" fontAlgn="base" hangingPunct="1">
              <a:spcBef>
                <a:spcPct val="0"/>
              </a:spcBef>
              <a:spcAft>
                <a:spcPct val="0"/>
              </a:spcAft>
              <a:defRPr sz="4400">
                <a:solidFill>
                  <a:srgbClr val="990000"/>
                </a:solidFill>
                <a:latin typeface="Calibri" charset="0"/>
              </a:defRPr>
            </a:lvl7pPr>
            <a:lvl8pPr marL="1371600" algn="ctr" rtl="0" eaLnBrk="1" fontAlgn="base" hangingPunct="1">
              <a:spcBef>
                <a:spcPct val="0"/>
              </a:spcBef>
              <a:spcAft>
                <a:spcPct val="0"/>
              </a:spcAft>
              <a:defRPr sz="4400">
                <a:solidFill>
                  <a:srgbClr val="990000"/>
                </a:solidFill>
                <a:latin typeface="Calibri" charset="0"/>
              </a:defRPr>
            </a:lvl8pPr>
            <a:lvl9pPr marL="1828800" algn="ctr" rtl="0" eaLnBrk="1" fontAlgn="base" hangingPunct="1">
              <a:spcBef>
                <a:spcPct val="0"/>
              </a:spcBef>
              <a:spcAft>
                <a:spcPct val="0"/>
              </a:spcAft>
              <a:defRPr sz="4400">
                <a:solidFill>
                  <a:srgbClr val="990000"/>
                </a:solidFill>
                <a:latin typeface="Calibri" charset="0"/>
              </a:defRPr>
            </a:lvl9pPr>
          </a:lstStyle>
          <a:p>
            <a:r>
              <a:rPr lang="en-US" dirty="0" smtClean="0">
                <a:solidFill>
                  <a:prstClr val="black"/>
                </a:solidFill>
              </a:rPr>
              <a:t>Back Up Slides</a:t>
            </a:r>
            <a:endParaRPr lang="en-US" dirty="0">
              <a:solidFill>
                <a:prstClr val="black"/>
              </a:solidFill>
            </a:endParaRPr>
          </a:p>
        </p:txBody>
      </p:sp>
    </p:spTree>
    <p:extLst>
      <p:ext uri="{BB962C8B-B14F-4D97-AF65-F5344CB8AC3E}">
        <p14:creationId xmlns:p14="http://schemas.microsoft.com/office/powerpoint/2010/main" val="3443417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a:t>
            </a:r>
            <a:r>
              <a:rPr lang="en-US" dirty="0" smtClean="0"/>
              <a:t>research</a:t>
            </a:r>
            <a:endParaRPr lang="en-US" dirty="0"/>
          </a:p>
        </p:txBody>
      </p:sp>
      <p:sp>
        <p:nvSpPr>
          <p:cNvPr id="3" name="Content Placeholder 2"/>
          <p:cNvSpPr>
            <a:spLocks noGrp="1"/>
          </p:cNvSpPr>
          <p:nvPr>
            <p:ph idx="1"/>
          </p:nvPr>
        </p:nvSpPr>
        <p:spPr/>
        <p:txBody>
          <a:bodyPr/>
          <a:lstStyle/>
          <a:p>
            <a:pPr marL="0" indent="0">
              <a:buNone/>
            </a:pPr>
            <a:r>
              <a:rPr lang="en-US" dirty="0" smtClean="0">
                <a:sym typeface="Wingdings"/>
              </a:rPr>
              <a:t>Its exciting to do research on GPUs right now</a:t>
            </a:r>
            <a:endParaRPr lang="en-US" dirty="0">
              <a:sym typeface="Wingdings"/>
            </a:endParaRPr>
          </a:p>
          <a:p>
            <a:pPr lvl="1"/>
            <a:r>
              <a:rPr lang="en-US" dirty="0" smtClean="0">
                <a:sym typeface="Wingdings"/>
              </a:rPr>
              <a:t>Many new applications</a:t>
            </a:r>
            <a:endParaRPr lang="en-US" dirty="0" smtClean="0"/>
          </a:p>
          <a:p>
            <a:pPr marL="0" indent="0">
              <a:buNone/>
            </a:pPr>
            <a:r>
              <a:rPr lang="en-US" dirty="0" smtClean="0"/>
              <a:t>But how do we model GPUs?</a:t>
            </a:r>
          </a:p>
          <a:p>
            <a:pPr lvl="1"/>
            <a:r>
              <a:rPr lang="en-US" dirty="0" smtClean="0"/>
              <a:t>Today: mainly on software simulators</a:t>
            </a:r>
            <a:endParaRPr lang="en-US" dirty="0" smtClean="0"/>
          </a:p>
          <a:p>
            <a:pPr marL="0" indent="0">
              <a:buNone/>
            </a:pPr>
            <a:r>
              <a:rPr lang="en-US" dirty="0" smtClean="0"/>
              <a:t>What </a:t>
            </a:r>
            <a:r>
              <a:rPr lang="en-US" dirty="0" smtClean="0"/>
              <a:t>can simulators tell us?</a:t>
            </a:r>
            <a:endParaRPr lang="en-US" dirty="0" smtClean="0"/>
          </a:p>
          <a:p>
            <a:pPr lvl="1"/>
            <a:r>
              <a:rPr lang="en-US" dirty="0" smtClean="0"/>
              <a:t>Where is the critical path?</a:t>
            </a:r>
          </a:p>
          <a:p>
            <a:pPr lvl="1"/>
            <a:r>
              <a:rPr lang="en-US" dirty="0" smtClean="0"/>
              <a:t>Area? Power?</a:t>
            </a:r>
          </a:p>
          <a:p>
            <a:pPr lvl="1"/>
            <a:r>
              <a:rPr lang="en-US" dirty="0" smtClean="0"/>
              <a:t>Can we relax circuit constraints?</a:t>
            </a:r>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DE8EC90-9026-46D1-ACB6-62CC0B2DA8FA}" type="slidenum">
              <a:rPr lang="en-US" smtClean="0">
                <a:solidFill>
                  <a:prstClr val="black"/>
                </a:solidFill>
              </a:rPr>
              <a:pPr/>
              <a:t>3</a:t>
            </a:fld>
            <a:endParaRPr lang="en-US">
              <a:solidFill>
                <a:prstClr val="black"/>
              </a:solidFill>
            </a:endParaRPr>
          </a:p>
        </p:txBody>
      </p:sp>
      <p:sp>
        <p:nvSpPr>
          <p:cNvPr id="5" name="Rounded Rectangle 4"/>
          <p:cNvSpPr/>
          <p:nvPr/>
        </p:nvSpPr>
        <p:spPr>
          <a:xfrm>
            <a:off x="0" y="5754321"/>
            <a:ext cx="9144000" cy="76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Need more detailed models moving forward</a:t>
            </a:r>
            <a:endParaRPr lang="en-US" sz="2800" dirty="0"/>
          </a:p>
        </p:txBody>
      </p:sp>
    </p:spTree>
    <p:extLst>
      <p:ext uri="{BB962C8B-B14F-4D97-AF65-F5344CB8AC3E}">
        <p14:creationId xmlns:p14="http://schemas.microsoft.com/office/powerpoint/2010/main" val="12155372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Fetch &amp; </a:t>
            </a:r>
            <a:r>
              <a:rPr lang="en-US" dirty="0" err="1" smtClean="0"/>
              <a:t>Wavepool</a:t>
            </a:r>
            <a:endParaRPr lang="en-US" dirty="0"/>
          </a:p>
        </p:txBody>
      </p:sp>
      <p:sp>
        <p:nvSpPr>
          <p:cNvPr id="4" name="Slide Number Placeholder 3"/>
          <p:cNvSpPr>
            <a:spLocks noGrp="1"/>
          </p:cNvSpPr>
          <p:nvPr>
            <p:ph type="sldNum" sz="quarter" idx="12"/>
          </p:nvPr>
        </p:nvSpPr>
        <p:spPr/>
        <p:txBody>
          <a:bodyPr/>
          <a:lstStyle/>
          <a:p>
            <a:fld id="{9DE8EC90-9026-46D1-ACB6-62CC0B2DA8FA}" type="slidenum">
              <a:rPr lang="en-US" smtClean="0">
                <a:solidFill>
                  <a:prstClr val="black"/>
                </a:solidFill>
              </a:rPr>
              <a:pPr/>
              <a:t>30</a:t>
            </a:fld>
            <a:endParaRPr lang="en-US">
              <a:solidFill>
                <a:prstClr val="black"/>
              </a:solidFill>
            </a:endParaRPr>
          </a:p>
        </p:txBody>
      </p:sp>
      <p:pic>
        <p:nvPicPr>
          <p:cNvPr id="7" name="Picture 6" descr="uarch2-fetc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303" y="1044731"/>
            <a:ext cx="8549395" cy="5660869"/>
          </a:xfrm>
          <a:prstGeom prst="rect">
            <a:avLst/>
          </a:prstGeom>
        </p:spPr>
      </p:pic>
    </p:spTree>
    <p:extLst>
      <p:ext uri="{BB962C8B-B14F-4D97-AF65-F5344CB8AC3E}">
        <p14:creationId xmlns:p14="http://schemas.microsoft.com/office/powerpoint/2010/main" val="3861139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Vector ALU/FPU</a:t>
            </a:r>
            <a:endParaRPr lang="en-US" dirty="0"/>
          </a:p>
        </p:txBody>
      </p:sp>
      <p:sp>
        <p:nvSpPr>
          <p:cNvPr id="4" name="Slide Number Placeholder 3"/>
          <p:cNvSpPr>
            <a:spLocks noGrp="1"/>
          </p:cNvSpPr>
          <p:nvPr>
            <p:ph type="sldNum" sz="quarter" idx="12"/>
          </p:nvPr>
        </p:nvSpPr>
        <p:spPr/>
        <p:txBody>
          <a:bodyPr/>
          <a:lstStyle/>
          <a:p>
            <a:fld id="{9DE8EC90-9026-46D1-ACB6-62CC0B2DA8FA}" type="slidenum">
              <a:rPr lang="en-US" smtClean="0">
                <a:solidFill>
                  <a:prstClr val="black"/>
                </a:solidFill>
              </a:rPr>
              <a:pPr/>
              <a:t>31</a:t>
            </a:fld>
            <a:endParaRPr lang="en-US">
              <a:solidFill>
                <a:prstClr val="black"/>
              </a:solidFill>
            </a:endParaRPr>
          </a:p>
        </p:txBody>
      </p:sp>
      <p:pic>
        <p:nvPicPr>
          <p:cNvPr id="2" name="Picture 1" descr="uarch2-valu.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914400"/>
            <a:ext cx="8382000" cy="5486400"/>
          </a:xfrm>
          <a:prstGeom prst="rect">
            <a:avLst/>
          </a:prstGeom>
        </p:spPr>
      </p:pic>
    </p:spTree>
    <p:extLst>
      <p:ext uri="{BB962C8B-B14F-4D97-AF65-F5344CB8AC3E}">
        <p14:creationId xmlns:p14="http://schemas.microsoft.com/office/powerpoint/2010/main" val="635596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Issue</a:t>
            </a:r>
            <a:endParaRPr lang="en-US" dirty="0"/>
          </a:p>
        </p:txBody>
      </p:sp>
      <p:sp>
        <p:nvSpPr>
          <p:cNvPr id="4" name="Slide Number Placeholder 3"/>
          <p:cNvSpPr>
            <a:spLocks noGrp="1"/>
          </p:cNvSpPr>
          <p:nvPr>
            <p:ph type="sldNum" sz="quarter" idx="12"/>
          </p:nvPr>
        </p:nvSpPr>
        <p:spPr/>
        <p:txBody>
          <a:bodyPr/>
          <a:lstStyle/>
          <a:p>
            <a:fld id="{9DE8EC90-9026-46D1-ACB6-62CC0B2DA8FA}" type="slidenum">
              <a:rPr lang="en-US" smtClean="0">
                <a:solidFill>
                  <a:prstClr val="black"/>
                </a:solidFill>
              </a:rPr>
              <a:pPr/>
              <a:t>32</a:t>
            </a:fld>
            <a:endParaRPr lang="en-US">
              <a:solidFill>
                <a:prstClr val="black"/>
              </a:solidFill>
            </a:endParaRPr>
          </a:p>
        </p:txBody>
      </p:sp>
      <p:pic>
        <p:nvPicPr>
          <p:cNvPr id="2" name="Picture 1" descr="uarch2-issu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71600"/>
            <a:ext cx="9073699" cy="4191000"/>
          </a:xfrm>
          <a:prstGeom prst="rect">
            <a:avLst/>
          </a:prstGeom>
        </p:spPr>
      </p:pic>
    </p:spTree>
    <p:extLst>
      <p:ext uri="{BB962C8B-B14F-4D97-AF65-F5344CB8AC3E}">
        <p14:creationId xmlns:p14="http://schemas.microsoft.com/office/powerpoint/2010/main" val="2105070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Load/Store Unit</a:t>
            </a:r>
            <a:endParaRPr lang="en-US" dirty="0"/>
          </a:p>
        </p:txBody>
      </p:sp>
      <p:sp>
        <p:nvSpPr>
          <p:cNvPr id="4" name="Slide Number Placeholder 3"/>
          <p:cNvSpPr>
            <a:spLocks noGrp="1"/>
          </p:cNvSpPr>
          <p:nvPr>
            <p:ph type="sldNum" sz="quarter" idx="12"/>
          </p:nvPr>
        </p:nvSpPr>
        <p:spPr/>
        <p:txBody>
          <a:bodyPr/>
          <a:lstStyle/>
          <a:p>
            <a:fld id="{9DE8EC90-9026-46D1-ACB6-62CC0B2DA8FA}" type="slidenum">
              <a:rPr lang="en-US" smtClean="0">
                <a:solidFill>
                  <a:prstClr val="black"/>
                </a:solidFill>
              </a:rPr>
              <a:pPr/>
              <a:t>33</a:t>
            </a:fld>
            <a:endParaRPr lang="en-US">
              <a:solidFill>
                <a:prstClr val="black"/>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039404"/>
            <a:ext cx="9372600" cy="4294596"/>
          </a:xfrm>
          <a:prstGeom prst="rect">
            <a:avLst/>
          </a:prstGeom>
        </p:spPr>
      </p:pic>
    </p:spTree>
    <p:extLst>
      <p:ext uri="{BB962C8B-B14F-4D97-AF65-F5344CB8AC3E}">
        <p14:creationId xmlns:p14="http://schemas.microsoft.com/office/powerpoint/2010/main" val="1583521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C00000"/>
                </a:solidFill>
              </a:rPr>
              <a:t>Virtex7-based </a:t>
            </a:r>
            <a:r>
              <a:rPr lang="en-US" dirty="0">
                <a:solidFill>
                  <a:srgbClr val="C00000"/>
                </a:solidFill>
              </a:rPr>
              <a:t>FPGA – </a:t>
            </a:r>
            <a:r>
              <a:rPr lang="en-US" dirty="0" err="1">
                <a:solidFill>
                  <a:srgbClr val="C00000"/>
                </a:solidFill>
              </a:rPr>
              <a:t>Neko</a:t>
            </a:r>
            <a:r>
              <a:rPr lang="en-US" dirty="0">
                <a:solidFill>
                  <a:srgbClr val="C00000"/>
                </a:solidFill>
              </a:rPr>
              <a:t> </a:t>
            </a:r>
          </a:p>
        </p:txBody>
      </p:sp>
      <p:sp>
        <p:nvSpPr>
          <p:cNvPr id="6" name="Content Placeholder 5"/>
          <p:cNvSpPr>
            <a:spLocks noGrp="1"/>
          </p:cNvSpPr>
          <p:nvPr>
            <p:ph idx="1"/>
          </p:nvPr>
        </p:nvSpPr>
        <p:spPr/>
        <p:txBody>
          <a:bodyPr/>
          <a:lstStyle/>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DE8EC90-9026-46D1-ACB6-62CC0B2DA8FA}" type="slidenum">
              <a:rPr lang="en-US" smtClean="0">
                <a:solidFill>
                  <a:prstClr val="black"/>
                </a:solidFill>
              </a:rPr>
              <a:pPr/>
              <a:t>34</a:t>
            </a:fld>
            <a:endParaRPr lang="en-US">
              <a:solidFill>
                <a:prstClr val="black"/>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1143000"/>
            <a:ext cx="5486400" cy="5469344"/>
          </a:xfrm>
          <a:prstGeom prst="rect">
            <a:avLst/>
          </a:prstGeom>
        </p:spPr>
      </p:pic>
      <p:sp>
        <p:nvSpPr>
          <p:cNvPr id="12" name="TextBox 11"/>
          <p:cNvSpPr txBox="1"/>
          <p:nvPr/>
        </p:nvSpPr>
        <p:spPr>
          <a:xfrm>
            <a:off x="533400" y="1676400"/>
            <a:ext cx="2590800" cy="2862322"/>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1 CU design</a:t>
            </a:r>
          </a:p>
          <a:p>
            <a:pPr marL="457200" indent="-457200">
              <a:buFont typeface="Arial" panose="020B0604020202020204" pitchFamily="34" charset="0"/>
              <a:buChar char="•"/>
            </a:pPr>
            <a:r>
              <a:rPr lang="en-US" sz="3200" dirty="0" smtClean="0"/>
              <a:t>50 MHz</a:t>
            </a:r>
          </a:p>
          <a:p>
            <a:pPr marL="457200" indent="-457200">
              <a:buFont typeface="Arial" panose="020B0604020202020204" pitchFamily="34" charset="0"/>
              <a:buChar char="•"/>
            </a:pPr>
            <a:r>
              <a:rPr lang="en-US" sz="3200" dirty="0" smtClean="0"/>
              <a:t>Utilization:</a:t>
            </a:r>
            <a:endParaRPr lang="en-US" sz="3200" dirty="0"/>
          </a:p>
          <a:p>
            <a:pPr lvl="1"/>
            <a:r>
              <a:rPr lang="en-US" sz="2400" dirty="0"/>
              <a:t>LUTs </a:t>
            </a:r>
            <a:r>
              <a:rPr lang="en-US" sz="2400" dirty="0" smtClean="0"/>
              <a:t>133K Registers: 100K</a:t>
            </a:r>
            <a:endParaRPr lang="en-US" sz="1600" dirty="0" smtClean="0"/>
          </a:p>
          <a:p>
            <a:pPr marL="342900" indent="-342900">
              <a:buFont typeface="Arial" panose="020B0604020202020204" pitchFamily="34" charset="0"/>
              <a:buChar char="•"/>
            </a:pPr>
            <a:endParaRPr lang="en-US" sz="3600" dirty="0" smtClean="0"/>
          </a:p>
        </p:txBody>
      </p:sp>
    </p:spTree>
    <p:extLst>
      <p:ext uri="{BB962C8B-B14F-4D97-AF65-F5344CB8AC3E}">
        <p14:creationId xmlns:p14="http://schemas.microsoft.com/office/powerpoint/2010/main" val="1359576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DE8EC90-9026-46D1-ACB6-62CC0B2DA8FA}" type="slidenum">
              <a:rPr lang="en-US" smtClean="0">
                <a:solidFill>
                  <a:prstClr val="black"/>
                </a:solidFill>
              </a:rPr>
              <a:pPr/>
              <a:t>35</a:t>
            </a:fld>
            <a:endParaRPr lang="en-US">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 y="1066800"/>
            <a:ext cx="9067800" cy="4345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9088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Flexibility</a:t>
            </a:r>
            <a:endParaRPr lang="en-US" dirty="0"/>
          </a:p>
        </p:txBody>
      </p:sp>
      <p:sp>
        <p:nvSpPr>
          <p:cNvPr id="4" name="Slide Number Placeholder 3"/>
          <p:cNvSpPr>
            <a:spLocks noGrp="1"/>
          </p:cNvSpPr>
          <p:nvPr>
            <p:ph type="sldNum" sz="quarter" idx="12"/>
          </p:nvPr>
        </p:nvSpPr>
        <p:spPr/>
        <p:txBody>
          <a:bodyPr/>
          <a:lstStyle/>
          <a:p>
            <a:fld id="{9DE8EC90-9026-46D1-ACB6-62CC0B2DA8FA}" type="slidenum">
              <a:rPr lang="en-US" smtClean="0">
                <a:solidFill>
                  <a:prstClr val="black"/>
                </a:solidFill>
              </a:rPr>
              <a:pPr/>
              <a:t>36</a:t>
            </a:fld>
            <a:endParaRPr lang="en-US">
              <a:solidFill>
                <a:prstClr val="black"/>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76" y="1600200"/>
            <a:ext cx="9144000" cy="4052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3619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Verification</a:t>
            </a:r>
            <a:endParaRPr lang="en-US" dirty="0"/>
          </a:p>
        </p:txBody>
      </p:sp>
      <p:sp>
        <p:nvSpPr>
          <p:cNvPr id="4" name="Slide Number Placeholder 3"/>
          <p:cNvSpPr>
            <a:spLocks noGrp="1"/>
          </p:cNvSpPr>
          <p:nvPr>
            <p:ph type="sldNum" sz="quarter" idx="12"/>
          </p:nvPr>
        </p:nvSpPr>
        <p:spPr/>
        <p:txBody>
          <a:bodyPr/>
          <a:lstStyle/>
          <a:p>
            <a:fld id="{9DE8EC90-9026-46D1-ACB6-62CC0B2DA8FA}" type="slidenum">
              <a:rPr lang="en-US" smtClean="0">
                <a:solidFill>
                  <a:prstClr val="black"/>
                </a:solidFill>
              </a:rPr>
              <a:pPr/>
              <a:t>37</a:t>
            </a:fld>
            <a:endParaRPr lang="en-US">
              <a:solidFill>
                <a:prstClr val="black"/>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9144000" cy="432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6278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 a Research Tool</a:t>
            </a:r>
            <a:endParaRPr lang="en-US" dirty="0"/>
          </a:p>
        </p:txBody>
      </p:sp>
      <p:sp>
        <p:nvSpPr>
          <p:cNvPr id="7" name="Content Placeholder 6"/>
          <p:cNvSpPr>
            <a:spLocks noGrp="1"/>
          </p:cNvSpPr>
          <p:nvPr>
            <p:ph idx="1"/>
          </p:nvPr>
        </p:nvSpPr>
        <p:spPr>
          <a:xfrm>
            <a:off x="478466" y="1524002"/>
            <a:ext cx="8229600" cy="4602163"/>
          </a:xfrm>
        </p:spPr>
        <p:txBody>
          <a:bodyPr/>
          <a:lstStyle/>
          <a:p>
            <a:endParaRPr lang="en-US"/>
          </a:p>
        </p:txBody>
      </p:sp>
      <p:sp>
        <p:nvSpPr>
          <p:cNvPr id="4" name="Slide Number Placeholder 3"/>
          <p:cNvSpPr>
            <a:spLocks noGrp="1"/>
          </p:cNvSpPr>
          <p:nvPr>
            <p:ph type="sldNum" sz="quarter" idx="12"/>
          </p:nvPr>
        </p:nvSpPr>
        <p:spPr/>
        <p:txBody>
          <a:bodyPr/>
          <a:lstStyle/>
          <a:p>
            <a:fld id="{9DE8EC90-9026-46D1-ACB6-62CC0B2DA8FA}" type="slidenum">
              <a:rPr lang="en-US" smtClean="0">
                <a:solidFill>
                  <a:prstClr val="black"/>
                </a:solidFill>
              </a:rPr>
              <a:pPr/>
              <a:t>38</a:t>
            </a:fld>
            <a:endParaRPr lang="en-US">
              <a:solidFill>
                <a:prstClr val="black"/>
              </a:solidFill>
            </a:endParaRPr>
          </a:p>
        </p:txBody>
      </p:sp>
      <p:sp>
        <p:nvSpPr>
          <p:cNvPr id="9" name="Rectangle 8"/>
          <p:cNvSpPr/>
          <p:nvPr/>
        </p:nvSpPr>
        <p:spPr>
          <a:xfrm>
            <a:off x="8955010" y="7143751"/>
            <a:ext cx="954041" cy="280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848706969"/>
              </p:ext>
            </p:extLst>
          </p:nvPr>
        </p:nvGraphicFramePr>
        <p:xfrm>
          <a:off x="536938" y="1381760"/>
          <a:ext cx="8153400" cy="1285240"/>
        </p:xfrm>
        <a:graphic>
          <a:graphicData uri="http://schemas.openxmlformats.org/drawingml/2006/table">
            <a:tbl>
              <a:tblPr firstRow="1" bandRow="1">
                <a:tableStyleId>{74C1A8A3-306A-4EB7-A6B1-4F7E0EB9C5D6}</a:tableStyleId>
              </a:tblPr>
              <a:tblGrid>
                <a:gridCol w="1830354"/>
                <a:gridCol w="2745534"/>
                <a:gridCol w="3577512"/>
              </a:tblGrid>
              <a:tr h="370840">
                <a:tc>
                  <a:txBody>
                    <a:bodyPr/>
                    <a:lstStyle/>
                    <a:p>
                      <a:pPr algn="ctr"/>
                      <a:r>
                        <a:rPr lang="en-US" dirty="0" smtClean="0"/>
                        <a:t>Direction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Research</a:t>
                      </a:r>
                      <a:r>
                        <a:rPr lang="en-US" baseline="0" dirty="0" smtClean="0"/>
                        <a:t> Idea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MIAOW enabled findings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Traditional</a:t>
                      </a:r>
                      <a:r>
                        <a:rPr lang="en-US" baseline="0" dirty="0" smtClean="0"/>
                        <a:t> µarch</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Thread-block compaction (TBC)</a:t>
                      </a:r>
                    </a:p>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lnSpc>
                          <a:spcPct val="100000"/>
                        </a:lnSpc>
                        <a:buFont typeface="Arial" pitchFamily="34" charset="0"/>
                        <a:buChar char="•"/>
                      </a:pPr>
                      <a:r>
                        <a:rPr lang="en-US" dirty="0" smtClean="0"/>
                        <a:t>Implemented TBC in RTL</a:t>
                      </a:r>
                    </a:p>
                    <a:p>
                      <a:pPr marL="285750" indent="-285750" algn="l">
                        <a:lnSpc>
                          <a:spcPct val="100000"/>
                        </a:lnSpc>
                        <a:buFont typeface="Arial" pitchFamily="34" charset="0"/>
                        <a:buChar char="•"/>
                      </a:pPr>
                      <a:r>
                        <a:rPr lang="en-US" dirty="0" smtClean="0"/>
                        <a:t>Significant design</a:t>
                      </a:r>
                      <a:r>
                        <a:rPr lang="en-US" baseline="0" dirty="0" smtClean="0"/>
                        <a:t> complexity</a:t>
                      </a:r>
                      <a:endParaRPr lang="en-US" dirty="0" smtClean="0"/>
                    </a:p>
                    <a:p>
                      <a:pPr marL="285750" indent="-285750" algn="l">
                        <a:lnSpc>
                          <a:spcPct val="100000"/>
                        </a:lnSpc>
                        <a:buFont typeface="Arial" pitchFamily="34" charset="0"/>
                        <a:buChar char="•"/>
                      </a:pPr>
                      <a:r>
                        <a:rPr lang="en-US" dirty="0" smtClean="0"/>
                        <a:t>Increase in Critical</a:t>
                      </a:r>
                      <a:r>
                        <a:rPr lang="en-US" baseline="0" dirty="0" smtClean="0"/>
                        <a:t> Path length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11470203"/>
              </p:ext>
            </p:extLst>
          </p:nvPr>
        </p:nvGraphicFramePr>
        <p:xfrm>
          <a:off x="536938" y="4724400"/>
          <a:ext cx="8153400" cy="914400"/>
        </p:xfrm>
        <a:graphic>
          <a:graphicData uri="http://schemas.openxmlformats.org/drawingml/2006/table">
            <a:tbl>
              <a:tblPr firstRow="1" bandRow="1">
                <a:tableStyleId>{74C1A8A3-306A-4EB7-A6B1-4F7E0EB9C5D6}</a:tableStyleId>
              </a:tblPr>
              <a:tblGrid>
                <a:gridCol w="1830354"/>
                <a:gridCol w="2745534"/>
                <a:gridCol w="3577512"/>
              </a:tblGrid>
              <a:tr h="370840">
                <a:tc>
                  <a:txBody>
                    <a:bodyPr/>
                    <a:lstStyle/>
                    <a:p>
                      <a:pPr algn="ctr"/>
                      <a:r>
                        <a:rPr lang="en-US" b="0" dirty="0" smtClean="0">
                          <a:solidFill>
                            <a:schemeClr val="tx1"/>
                          </a:solidFill>
                        </a:rPr>
                        <a:t>Validation of Simulator studies</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0" dirty="0" smtClean="0">
                          <a:solidFill>
                            <a:schemeClr val="tx1"/>
                          </a:solidFill>
                        </a:rPr>
                        <a:t>Transient Fault</a:t>
                      </a:r>
                      <a:r>
                        <a:rPr lang="en-US" b="0" baseline="0" dirty="0" smtClean="0">
                          <a:solidFill>
                            <a:schemeClr val="tx1"/>
                          </a:solidFill>
                        </a:rPr>
                        <a:t> Injection</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l">
                        <a:buFont typeface="Arial" pitchFamily="34" charset="0"/>
                        <a:buChar char="•"/>
                      </a:pPr>
                      <a:r>
                        <a:rPr lang="en-US" b="0" dirty="0" smtClean="0">
                          <a:solidFill>
                            <a:schemeClr val="tx1"/>
                          </a:solidFill>
                        </a:rPr>
                        <a:t>RTL Level Fault Injection</a:t>
                      </a:r>
                    </a:p>
                    <a:p>
                      <a:pPr marL="285750" indent="-285750" algn="l">
                        <a:buFont typeface="Arial" pitchFamily="34" charset="0"/>
                        <a:buChar char="•"/>
                      </a:pPr>
                      <a:r>
                        <a:rPr lang="en-US" b="0" dirty="0" smtClean="0">
                          <a:solidFill>
                            <a:schemeClr val="tx1"/>
                          </a:solidFill>
                        </a:rPr>
                        <a:t>More Gray area than CPUs</a:t>
                      </a:r>
                    </a:p>
                    <a:p>
                      <a:pPr marL="285750" indent="-285750" algn="l">
                        <a:buFont typeface="Arial" pitchFamily="34" charset="0"/>
                        <a:buChar char="•"/>
                      </a:pPr>
                      <a:r>
                        <a:rPr lang="en-US" b="0" dirty="0" smtClean="0">
                          <a:solidFill>
                            <a:schemeClr val="tx1"/>
                          </a:solidFill>
                        </a:rPr>
                        <a:t>Silent data corruption seen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990564450"/>
              </p:ext>
            </p:extLst>
          </p:nvPr>
        </p:nvGraphicFramePr>
        <p:xfrm>
          <a:off x="536938" y="2865120"/>
          <a:ext cx="8153400" cy="1554480"/>
        </p:xfrm>
        <a:graphic>
          <a:graphicData uri="http://schemas.openxmlformats.org/drawingml/2006/table">
            <a:tbl>
              <a:tblPr firstRow="1" bandRow="1">
                <a:tableStyleId>{74C1A8A3-306A-4EB7-A6B1-4F7E0EB9C5D6}</a:tableStyleId>
              </a:tblPr>
              <a:tblGrid>
                <a:gridCol w="1830354"/>
                <a:gridCol w="2745534"/>
                <a:gridCol w="3577512"/>
              </a:tblGrid>
              <a:tr h="370840">
                <a:tc rowSpan="2">
                  <a:txBody>
                    <a:bodyPr/>
                    <a:lstStyle/>
                    <a:p>
                      <a:pPr algn="ctr"/>
                      <a:r>
                        <a:rPr lang="en-US" b="0" dirty="0" smtClean="0">
                          <a:solidFill>
                            <a:schemeClr val="tx1"/>
                          </a:solidFill>
                        </a:rPr>
                        <a:t>New Directions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Circuit-Failure Prediction (Aged SDMR)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solidFill>
                            <a:schemeClr val="tx1"/>
                          </a:solidFill>
                        </a:rPr>
                        <a:t>Implemented entirely in </a:t>
                      </a:r>
                      <a:r>
                        <a:rPr lang="en-US" b="0" baseline="0" dirty="0" smtClean="0">
                          <a:solidFill>
                            <a:schemeClr val="tx1"/>
                          </a:solidFill>
                        </a:rPr>
                        <a:t>µarch</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solidFill>
                            <a:schemeClr val="tx1"/>
                          </a:solidFill>
                        </a:rPr>
                        <a:t>Works elegantly in GPUs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solidFill>
                            <a:schemeClr val="tx1"/>
                          </a:solidFill>
                        </a:rPr>
                        <a:t> Small area, power overheads</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70840">
                <a:tc vMerge="1">
                  <a:txBody>
                    <a:bodyPr/>
                    <a:lstStyle/>
                    <a:p>
                      <a:pPr algn="ctr"/>
                      <a:endParaRPr lang="en-US" b="0" dirty="0" smtClean="0">
                        <a:solidFill>
                          <a:schemeClr val="tx1"/>
                        </a:solidFill>
                      </a:endParaRPr>
                    </a:p>
                  </a:txBody>
                  <a:tcPr anchor="ctr">
                    <a:solidFill>
                      <a:schemeClr val="bg1">
                        <a:lumMod val="85000"/>
                      </a:schemeClr>
                    </a:solidFill>
                  </a:tcPr>
                </a:tc>
                <a:tc>
                  <a:txBody>
                    <a:bodyPr/>
                    <a:lstStyle/>
                    <a:p>
                      <a:pPr algn="ctr"/>
                      <a:r>
                        <a:rPr lang="en-US" dirty="0" smtClean="0"/>
                        <a:t>Timing Speculation (TS)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85750" indent="-285750" algn="l">
                        <a:buFont typeface="Arial" pitchFamily="34" charset="0"/>
                        <a:buChar char="•"/>
                      </a:pPr>
                      <a:r>
                        <a:rPr lang="en-US" dirty="0" smtClean="0"/>
                        <a:t>Quantifies</a:t>
                      </a:r>
                      <a:r>
                        <a:rPr lang="en-US" baseline="0" dirty="0" smtClean="0"/>
                        <a:t> error-rate on GPU</a:t>
                      </a:r>
                    </a:p>
                    <a:p>
                      <a:pPr marL="285750" indent="-285750" algn="l">
                        <a:buFont typeface="Arial" pitchFamily="34" charset="0"/>
                        <a:buChar char="•"/>
                      </a:pPr>
                      <a:r>
                        <a:rPr lang="en-US" baseline="0" dirty="0" smtClean="0"/>
                        <a:t>TS framework for future studies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Tree>
    <p:custDataLst>
      <p:tags r:id="rId1"/>
    </p:custDataLst>
    <p:extLst>
      <p:ext uri="{BB962C8B-B14F-4D97-AF65-F5344CB8AC3E}">
        <p14:creationId xmlns:p14="http://schemas.microsoft.com/office/powerpoint/2010/main" val="2285379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Open Source Hardware</a:t>
            </a:r>
            <a:endParaRPr lang="en-US" dirty="0"/>
          </a:p>
        </p:txBody>
      </p:sp>
      <p:sp>
        <p:nvSpPr>
          <p:cNvPr id="6" name="Content Placeholder 5"/>
          <p:cNvSpPr>
            <a:spLocks noGrp="1"/>
          </p:cNvSpPr>
          <p:nvPr>
            <p:ph idx="1"/>
          </p:nvPr>
        </p:nvSpPr>
        <p:spPr>
          <a:xfrm>
            <a:off x="152400" y="1524002"/>
            <a:ext cx="8534400" cy="4602163"/>
          </a:xfrm>
        </p:spPr>
        <p:txBody>
          <a:bodyPr/>
          <a:lstStyle/>
          <a:p>
            <a:pPr marL="0" indent="0">
              <a:buNone/>
            </a:pPr>
            <a:r>
              <a:rPr lang="en-US" dirty="0" smtClean="0"/>
              <a:t>G</a:t>
            </a:r>
            <a:r>
              <a:rPr lang="en-US" dirty="0" smtClean="0"/>
              <a:t>ame changing in computer architecture education</a:t>
            </a:r>
          </a:p>
          <a:p>
            <a:pPr lvl="1"/>
            <a:r>
              <a:rPr lang="en-US" dirty="0" smtClean="0"/>
              <a:t>At least in my education</a:t>
            </a:r>
            <a:endParaRPr lang="en-US" dirty="0" smtClean="0"/>
          </a:p>
          <a:p>
            <a:pPr marL="0" indent="0">
              <a:buNone/>
            </a:pPr>
            <a:r>
              <a:rPr lang="en-US" dirty="0" smtClean="0"/>
              <a:t>Useful </a:t>
            </a:r>
            <a:r>
              <a:rPr lang="en-US" dirty="0" smtClean="0"/>
              <a:t>for researchers</a:t>
            </a:r>
            <a:endParaRPr lang="en-US" dirty="0"/>
          </a:p>
          <a:p>
            <a:pPr lvl="1"/>
            <a:r>
              <a:rPr lang="en-US" dirty="0" smtClean="0"/>
              <a:t>Better, more detailed models</a:t>
            </a:r>
            <a:endParaRPr lang="en-US" dirty="0" smtClean="0"/>
          </a:p>
          <a:p>
            <a:pPr marL="0" indent="0">
              <a:buNone/>
            </a:pPr>
            <a:r>
              <a:rPr lang="en-US" dirty="0" smtClean="0"/>
              <a:t>Slowly </a:t>
            </a:r>
            <a:r>
              <a:rPr lang="en-US" dirty="0" smtClean="0"/>
              <a:t>becoming mainstream</a:t>
            </a:r>
            <a:endParaRPr lang="en-US" dirty="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9DE8EC90-9026-46D1-ACB6-62CC0B2DA8FA}" type="slidenum">
              <a:rPr lang="en-US" smtClean="0">
                <a:solidFill>
                  <a:prstClr val="black"/>
                </a:solidFill>
              </a:rPr>
              <a:pPr/>
              <a:t>4</a:t>
            </a:fld>
            <a:endParaRPr lang="en-US">
              <a:solidFill>
                <a:prstClr val="black"/>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405" y="4535398"/>
            <a:ext cx="3657600" cy="60759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3470" y="3849892"/>
            <a:ext cx="3835730" cy="989306"/>
          </a:xfrm>
          <a:prstGeom prst="rect">
            <a:avLst/>
          </a:prstGeom>
        </p:spPr>
      </p:pic>
      <p:sp>
        <p:nvSpPr>
          <p:cNvPr id="7" name="Rounded Rectangle 6"/>
          <p:cNvSpPr/>
          <p:nvPr/>
        </p:nvSpPr>
        <p:spPr>
          <a:xfrm>
            <a:off x="0" y="5754321"/>
            <a:ext cx="9144000" cy="76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Still, no Open Source GPUs</a:t>
            </a:r>
            <a:r>
              <a:rPr lang="is-IS" sz="2800" dirty="0"/>
              <a:t>… until now</a:t>
            </a:r>
            <a:endParaRPr lang="en-US" sz="2800" dirty="0"/>
          </a:p>
        </p:txBody>
      </p:sp>
    </p:spTree>
    <p:extLst>
      <p:ext uri="{BB962C8B-B14F-4D97-AF65-F5344CB8AC3E}">
        <p14:creationId xmlns:p14="http://schemas.microsoft.com/office/powerpoint/2010/main" val="1849302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MIAOW – An open source GPGPU</a:t>
            </a:r>
            <a:endParaRPr lang="en-US" dirty="0"/>
          </a:p>
        </p:txBody>
      </p:sp>
      <p:sp>
        <p:nvSpPr>
          <p:cNvPr id="6" name="Content Placeholder 5"/>
          <p:cNvSpPr>
            <a:spLocks noGrp="1"/>
          </p:cNvSpPr>
          <p:nvPr>
            <p:ph idx="1"/>
          </p:nvPr>
        </p:nvSpPr>
        <p:spPr>
          <a:xfrm>
            <a:off x="228600" y="1524002"/>
            <a:ext cx="8610600" cy="4602163"/>
          </a:xfrm>
        </p:spPr>
        <p:txBody>
          <a:bodyPr/>
          <a:lstStyle/>
          <a:p>
            <a:pPr marL="0" indent="0">
              <a:buNone/>
            </a:pPr>
            <a:r>
              <a:rPr lang="en-US" dirty="0" smtClean="0"/>
              <a:t>MIAOW </a:t>
            </a:r>
            <a:r>
              <a:rPr lang="en-US" dirty="0"/>
              <a:t>is a </a:t>
            </a:r>
            <a:r>
              <a:rPr lang="en-US" b="1" dirty="0"/>
              <a:t>credible GPGPU implementation</a:t>
            </a:r>
          </a:p>
          <a:p>
            <a:pPr lvl="1"/>
            <a:r>
              <a:rPr lang="en-US" dirty="0"/>
              <a:t>Compatible with AMD Southern Islands ISA</a:t>
            </a:r>
          </a:p>
          <a:p>
            <a:pPr lvl="1"/>
            <a:r>
              <a:rPr lang="en-US" dirty="0" smtClean="0"/>
              <a:t>Similar </a:t>
            </a:r>
            <a:r>
              <a:rPr lang="en-US" dirty="0"/>
              <a:t>design </a:t>
            </a:r>
            <a:r>
              <a:rPr lang="en-US" dirty="0" smtClean="0"/>
              <a:t>and performance to </a:t>
            </a:r>
            <a:r>
              <a:rPr lang="en-US" dirty="0"/>
              <a:t>industry state-of-art </a:t>
            </a:r>
          </a:p>
          <a:p>
            <a:pPr lvl="1"/>
            <a:r>
              <a:rPr lang="en-US" dirty="0" smtClean="0"/>
              <a:t>Flexible </a:t>
            </a:r>
            <a:r>
              <a:rPr lang="en-US" dirty="0"/>
              <a:t>and </a:t>
            </a:r>
            <a:r>
              <a:rPr lang="en-US" dirty="0" smtClean="0"/>
              <a:t>Extendable</a:t>
            </a:r>
          </a:p>
          <a:p>
            <a:pPr lvl="1"/>
            <a:endParaRPr lang="en-US" dirty="0" smtClean="0"/>
          </a:p>
          <a:p>
            <a:pPr marL="0" indent="0">
              <a:buNone/>
            </a:pPr>
            <a:r>
              <a:rPr lang="en-US" dirty="0" smtClean="0"/>
              <a:t>MIAOW is </a:t>
            </a:r>
            <a:r>
              <a:rPr lang="en-US" b="1" dirty="0" smtClean="0"/>
              <a:t>useful as a research tool</a:t>
            </a:r>
          </a:p>
          <a:p>
            <a:pPr marL="0" indent="0">
              <a:buNone/>
            </a:pPr>
            <a:endParaRPr lang="en-US" b="1" dirty="0"/>
          </a:p>
          <a:p>
            <a:pPr marL="0" indent="0">
              <a:buNone/>
            </a:pPr>
            <a:r>
              <a:rPr lang="en-US" dirty="0"/>
              <a:t>MIOAW’s hardware design is </a:t>
            </a:r>
            <a:r>
              <a:rPr lang="en-US" b="1" dirty="0"/>
              <a:t>Open Source</a:t>
            </a:r>
            <a:r>
              <a:rPr lang="en-US" dirty="0"/>
              <a:t> </a:t>
            </a:r>
          </a:p>
          <a:p>
            <a:pPr lvl="1"/>
            <a:r>
              <a:rPr lang="en-US" dirty="0"/>
              <a:t>Contributes to changing hardware landscape</a:t>
            </a:r>
          </a:p>
          <a:p>
            <a:endParaRPr lang="en-US" dirty="0"/>
          </a:p>
        </p:txBody>
      </p:sp>
      <p:sp>
        <p:nvSpPr>
          <p:cNvPr id="4" name="Slide Number Placeholder 3"/>
          <p:cNvSpPr>
            <a:spLocks noGrp="1"/>
          </p:cNvSpPr>
          <p:nvPr>
            <p:ph type="sldNum" sz="quarter" idx="12"/>
          </p:nvPr>
        </p:nvSpPr>
        <p:spPr/>
        <p:txBody>
          <a:bodyPr/>
          <a:lstStyle/>
          <a:p>
            <a:fld id="{9DE8EC90-9026-46D1-ACB6-62CC0B2DA8FA}" type="slidenum">
              <a:rPr lang="en-US" smtClean="0">
                <a:solidFill>
                  <a:prstClr val="black"/>
                </a:solidFill>
              </a:rPr>
              <a:pPr/>
              <a:t>5</a:t>
            </a:fld>
            <a:endParaRPr lang="en-US">
              <a:solidFill>
                <a:prstClr val="black"/>
              </a:solidFill>
            </a:endParaRPr>
          </a:p>
        </p:txBody>
      </p:sp>
      <p:sp>
        <p:nvSpPr>
          <p:cNvPr id="7" name="TextBox 6"/>
          <p:cNvSpPr txBox="1"/>
          <p:nvPr/>
        </p:nvSpPr>
        <p:spPr>
          <a:xfrm>
            <a:off x="0" y="6486896"/>
            <a:ext cx="8001000" cy="369332"/>
          </a:xfrm>
          <a:prstGeom prst="rect">
            <a:avLst/>
          </a:prstGeom>
          <a:noFill/>
        </p:spPr>
        <p:txBody>
          <a:bodyPr wrap="square" rtlCol="0">
            <a:spAutoFit/>
          </a:bodyPr>
          <a:lstStyle/>
          <a:p>
            <a:r>
              <a:rPr lang="en-US" dirty="0" smtClean="0"/>
              <a:t>* </a:t>
            </a:r>
            <a:r>
              <a:rPr lang="en-US" sz="1600" i="1" dirty="0" smtClean="0"/>
              <a:t>Frequency</a:t>
            </a:r>
            <a:r>
              <a:rPr lang="en-US" sz="1600" i="1" dirty="0"/>
              <a:t>, Physical Design, Area goals relaxed</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799" y="3429000"/>
            <a:ext cx="3031051" cy="1229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3828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Overview</a:t>
            </a:r>
            <a:endParaRPr lang="en-US" dirty="0"/>
          </a:p>
        </p:txBody>
      </p:sp>
      <p:sp>
        <p:nvSpPr>
          <p:cNvPr id="6" name="Content Placeholder 5"/>
          <p:cNvSpPr>
            <a:spLocks noGrp="1"/>
          </p:cNvSpPr>
          <p:nvPr>
            <p:ph idx="1"/>
          </p:nvPr>
        </p:nvSpPr>
        <p:spPr/>
        <p:txBody>
          <a:bodyPr/>
          <a:lstStyle/>
          <a:p>
            <a:r>
              <a:rPr lang="en-US" dirty="0" smtClean="0">
                <a:solidFill>
                  <a:schemeClr val="bg1">
                    <a:lumMod val="85000"/>
                  </a:schemeClr>
                </a:solidFill>
              </a:rPr>
              <a:t>Introduction</a:t>
            </a:r>
          </a:p>
          <a:p>
            <a:r>
              <a:rPr lang="en-US" dirty="0" smtClean="0"/>
              <a:t>MIAOW Technical Overview</a:t>
            </a:r>
          </a:p>
          <a:p>
            <a:r>
              <a:rPr lang="en-US" dirty="0" smtClean="0"/>
              <a:t>Is MIAOW realistic?</a:t>
            </a:r>
            <a:endParaRPr lang="en-US" dirty="0" smtClean="0"/>
          </a:p>
          <a:p>
            <a:r>
              <a:rPr lang="en-US" dirty="0" smtClean="0"/>
              <a:t>Is MIAOW useful?</a:t>
            </a:r>
            <a:endParaRPr lang="en-US" dirty="0" smtClean="0"/>
          </a:p>
          <a:p>
            <a:r>
              <a:rPr lang="en-US" dirty="0" smtClean="0"/>
              <a:t>Development and Lessons Learned</a:t>
            </a:r>
            <a:endParaRPr lang="en-US" dirty="0"/>
          </a:p>
        </p:txBody>
      </p:sp>
      <p:sp>
        <p:nvSpPr>
          <p:cNvPr id="4" name="Slide Number Placeholder 3"/>
          <p:cNvSpPr>
            <a:spLocks noGrp="1"/>
          </p:cNvSpPr>
          <p:nvPr>
            <p:ph type="sldNum" sz="quarter" idx="12"/>
          </p:nvPr>
        </p:nvSpPr>
        <p:spPr/>
        <p:txBody>
          <a:bodyPr/>
          <a:lstStyle/>
          <a:p>
            <a:fld id="{9DE8EC90-9026-46D1-ACB6-62CC0B2DA8F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372220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 Summary</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r>
              <a:rPr lang="en-US" dirty="0" smtClean="0"/>
              <a:t>95 instructions</a:t>
            </a:r>
            <a:endParaRPr lang="en-US" dirty="0"/>
          </a:p>
          <a:p>
            <a:r>
              <a:rPr lang="en-US" dirty="0" smtClean="0"/>
              <a:t>Single-precision support only</a:t>
            </a:r>
          </a:p>
          <a:p>
            <a:r>
              <a:rPr lang="en-US" dirty="0" smtClean="0"/>
              <a:t>No graphics support (yet)</a:t>
            </a:r>
            <a:endParaRPr lang="en-US" dirty="0"/>
          </a:p>
        </p:txBody>
      </p:sp>
      <p:sp>
        <p:nvSpPr>
          <p:cNvPr id="4" name="Slide Number Placeholder 3"/>
          <p:cNvSpPr>
            <a:spLocks noGrp="1"/>
          </p:cNvSpPr>
          <p:nvPr>
            <p:ph type="sldNum" sz="quarter" idx="12"/>
          </p:nvPr>
        </p:nvSpPr>
        <p:spPr/>
        <p:txBody>
          <a:bodyPr/>
          <a:lstStyle/>
          <a:p>
            <a:fld id="{9DE8EC90-9026-46D1-ACB6-62CC0B2DA8FA}" type="slidenum">
              <a:rPr lang="en-US" smtClean="0">
                <a:solidFill>
                  <a:prstClr val="black"/>
                </a:solidFill>
              </a:rPr>
              <a:pPr/>
              <a:t>7</a:t>
            </a:fld>
            <a:endParaRPr lang="en-US">
              <a:solidFill>
                <a:prstClr val="black"/>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94372"/>
            <a:ext cx="9144000" cy="2410828"/>
          </a:xfrm>
          <a:prstGeom prst="rect">
            <a:avLst/>
          </a:prstGeom>
        </p:spPr>
      </p:pic>
      <p:sp>
        <p:nvSpPr>
          <p:cNvPr id="44" name="Subtitle 9"/>
          <p:cNvSpPr txBox="1">
            <a:spLocks/>
          </p:cNvSpPr>
          <p:nvPr/>
        </p:nvSpPr>
        <p:spPr bwMode="auto">
          <a:xfrm>
            <a:off x="11811000" y="3810000"/>
            <a:ext cx="6410120" cy="2686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charset="0"/>
              <a:buNone/>
              <a:defRPr sz="3000" kern="1200">
                <a:solidFill>
                  <a:schemeClr val="tx1">
                    <a:tint val="75000"/>
                  </a:schemeClr>
                </a:solidFill>
                <a:latin typeface="+mn-lt"/>
                <a:ea typeface="ＭＳ Ｐゴシック" charset="-128"/>
                <a:cs typeface="ＭＳ Ｐゴシック" charset="-128"/>
              </a:defRPr>
            </a:lvl1pPr>
            <a:lvl2pPr marL="457200" indent="0" algn="ctr" rtl="0" eaLnBrk="1" fontAlgn="base" hangingPunct="1">
              <a:spcBef>
                <a:spcPct val="20000"/>
              </a:spcBef>
              <a:spcAft>
                <a:spcPct val="0"/>
              </a:spcAft>
              <a:buFont typeface="Arial" charset="0"/>
              <a:buNone/>
              <a:defRPr sz="2600" kern="1200">
                <a:solidFill>
                  <a:schemeClr val="tx1">
                    <a:tint val="75000"/>
                  </a:schemeClr>
                </a:solidFill>
                <a:latin typeface="+mn-lt"/>
                <a:ea typeface="ＭＳ Ｐゴシック" charset="-128"/>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128"/>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3200" dirty="0" smtClean="0">
              <a:solidFill>
                <a:schemeClr val="tx1"/>
              </a:solidFill>
            </a:endParaRPr>
          </a:p>
        </p:txBody>
      </p:sp>
    </p:spTree>
    <p:extLst>
      <p:ext uri="{BB962C8B-B14F-4D97-AF65-F5344CB8AC3E}">
        <p14:creationId xmlns:p14="http://schemas.microsoft.com/office/powerpoint/2010/main" val="572308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MIAOW Overview</a:t>
            </a:r>
            <a:endParaRPr lang="en-US" dirty="0"/>
          </a:p>
        </p:txBody>
      </p:sp>
      <p:sp>
        <p:nvSpPr>
          <p:cNvPr id="4" name="Slide Number Placeholder 3"/>
          <p:cNvSpPr>
            <a:spLocks noGrp="1"/>
          </p:cNvSpPr>
          <p:nvPr>
            <p:ph type="sldNum" sz="quarter" idx="12"/>
          </p:nvPr>
        </p:nvSpPr>
        <p:spPr/>
        <p:txBody>
          <a:bodyPr/>
          <a:lstStyle/>
          <a:p>
            <a:fld id="{9DE8EC90-9026-46D1-ACB6-62CC0B2DA8FA}" type="slidenum">
              <a:rPr lang="en-US" smtClean="0">
                <a:solidFill>
                  <a:prstClr val="black"/>
                </a:solidFill>
              </a:rPr>
              <a:pPr/>
              <a:t>8</a:t>
            </a:fld>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219200"/>
            <a:ext cx="7772400" cy="5181600"/>
          </a:xfrm>
          <a:prstGeom prst="rect">
            <a:avLst/>
          </a:prstGeom>
        </p:spPr>
      </p:pic>
      <p:pic>
        <p:nvPicPr>
          <p:cNvPr id="11" name="Content Placeholder 6"/>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628900" y="1219200"/>
            <a:ext cx="3886200" cy="5181600"/>
          </a:xfrm>
          <a:prstGeom prst="rect">
            <a:avLst/>
          </a:prstGeom>
          <a:noFill/>
          <a:ln w="9525">
            <a:noFill/>
            <a:miter lim="800000"/>
            <a:headEnd/>
            <a:tailEnd/>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3568" y="1219200"/>
            <a:ext cx="4550664" cy="5200759"/>
          </a:xfrm>
          <a:prstGeom prst="rect">
            <a:avLst/>
          </a:prstGeom>
        </p:spPr>
      </p:pic>
    </p:spTree>
    <p:extLst>
      <p:ext uri="{BB962C8B-B14F-4D97-AF65-F5344CB8AC3E}">
        <p14:creationId xmlns:p14="http://schemas.microsoft.com/office/powerpoint/2010/main" val="1283992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 4.44444E-6 L -0.2125 4.44444E-6 " pathEditMode="relative" rAng="0" ptsTypes="AA">
                                      <p:cBhvr>
                                        <p:cTn id="10" dur="500" fill="hold"/>
                                        <p:tgtEl>
                                          <p:spTgt spid="11"/>
                                        </p:tgtEl>
                                        <p:attrNameLst>
                                          <p:attrName>ppt_x</p:attrName>
                                          <p:attrName>ppt_y</p:attrName>
                                        </p:attrNameLst>
                                      </p:cBhvr>
                                      <p:rCtr x="-10625" y="0"/>
                                    </p:animMotion>
                                  </p:childTnLst>
                                </p:cTn>
                              </p:par>
                            </p:childTnLst>
                          </p:cTn>
                        </p:par>
                        <p:par>
                          <p:cTn id="11" fill="hold">
                            <p:stCondLst>
                              <p:cond delay="500"/>
                            </p:stCondLst>
                            <p:childTnLst>
                              <p:par>
                                <p:cTn id="12" presetID="1" presetClass="exit" presetSubtype="0" fill="hold" nodeType="afterEffect">
                                  <p:stCondLst>
                                    <p:cond delay="0"/>
                                  </p:stCondLst>
                                  <p:childTnLst>
                                    <p:set>
                                      <p:cBhvr>
                                        <p:cTn id="13" dur="1" fill="hold">
                                          <p:stCondLst>
                                            <p:cond delay="0"/>
                                          </p:stCondLst>
                                        </p:cTn>
                                        <p:tgtEl>
                                          <p:spTgt spid="11"/>
                                        </p:tgtEl>
                                        <p:attrNameLst>
                                          <p:attrName>style.visibility</p:attrName>
                                        </p:attrNameLst>
                                      </p:cBhvr>
                                      <p:to>
                                        <p:strVal val="hidden"/>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par>
                          <p:cTn id="23" fill="hold">
                            <p:stCondLst>
                              <p:cond delay="0"/>
                            </p:stCondLst>
                            <p:childTnLst>
                              <p:par>
                                <p:cTn id="24" presetID="0" presetClass="path" presetSubtype="0" accel="50000" decel="50000" fill="hold" nodeType="afterEffect">
                                  <p:stCondLst>
                                    <p:cond delay="0"/>
                                  </p:stCondLst>
                                  <p:childTnLst>
                                    <p:animMotion origin="layout" path="M -0.00417 -0.00138 L -0.20417 -0.00138 " pathEditMode="relative" rAng="0" ptsTypes="AA">
                                      <p:cBhvr>
                                        <p:cTn id="25" dur="500" fill="hold"/>
                                        <p:tgtEl>
                                          <p:spTgt spid="8"/>
                                        </p:tgtEl>
                                        <p:attrNameLst>
                                          <p:attrName>ppt_x</p:attrName>
                                          <p:attrName>ppt_y</p:attrName>
                                        </p:attrNameLst>
                                      </p:cBhvr>
                                      <p:rCtr x="-1083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Front-end</a:t>
            </a:r>
            <a:endParaRPr lang="en-US"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1501" y="1143001"/>
            <a:ext cx="8420099" cy="5181600"/>
          </a:xfrm>
        </p:spPr>
      </p:pic>
      <p:sp>
        <p:nvSpPr>
          <p:cNvPr id="4" name="Slide Number Placeholder 3"/>
          <p:cNvSpPr>
            <a:spLocks noGrp="1"/>
          </p:cNvSpPr>
          <p:nvPr>
            <p:ph type="sldNum" sz="quarter" idx="12"/>
          </p:nvPr>
        </p:nvSpPr>
        <p:spPr/>
        <p:txBody>
          <a:bodyPr/>
          <a:lstStyle/>
          <a:p>
            <a:fld id="{9DE8EC90-9026-46D1-ACB6-62CC0B2DA8FA}" type="slidenum">
              <a:rPr lang="en-US" smtClean="0">
                <a:solidFill>
                  <a:prstClr val="black"/>
                </a:solidFill>
              </a:rPr>
              <a:pPr/>
              <a:t>9</a:t>
            </a:fld>
            <a:endParaRPr lang="en-US">
              <a:solidFill>
                <a:prstClr val="black"/>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6668" y="1219200"/>
            <a:ext cx="4550664" cy="5200759"/>
          </a:xfrm>
          <a:prstGeom prst="rect">
            <a:avLst/>
          </a:prstGeom>
        </p:spPr>
      </p:pic>
    </p:spTree>
    <p:extLst>
      <p:ext uri="{BB962C8B-B14F-4D97-AF65-F5344CB8AC3E}">
        <p14:creationId xmlns:p14="http://schemas.microsoft.com/office/powerpoint/2010/main" val="8905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nodeType="afterEffect">
                                  <p:stCondLst>
                                    <p:cond delay="0"/>
                                  </p:stCondLst>
                                  <p:childTnLst>
                                    <p:animMotion origin="layout" path="M -0.00417 -0.00138 L -0.19167 -0.00138 " pathEditMode="relative" rAng="0" ptsTypes="AA">
                                      <p:cBhvr>
                                        <p:cTn id="9" dur="500" fill="hold"/>
                                        <p:tgtEl>
                                          <p:spTgt spid="7"/>
                                        </p:tgtEl>
                                        <p:attrNameLst>
                                          <p:attrName>ppt_x</p:attrName>
                                          <p:attrName>ppt_y</p:attrName>
                                        </p:attrNameLst>
                                      </p:cBhvr>
                                      <p:rCtr x="-9375" y="0"/>
                                    </p:animMotion>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7|27|35.8"/>
</p:tagLst>
</file>

<file path=ppt/tags/tag2.xml><?xml version="1.0" encoding="utf-8"?>
<p:tagLst xmlns:a="http://schemas.openxmlformats.org/drawingml/2006/main" xmlns:r="http://schemas.openxmlformats.org/officeDocument/2006/relationships" xmlns:p="http://schemas.openxmlformats.org/presentationml/2006/main">
  <p:tag name="TIMING" val="|26.6|28|23.4|20.5|31"/>
</p:tagLst>
</file>

<file path=ppt/tags/tag3.xml><?xml version="1.0" encoding="utf-8"?>
<p:tagLst xmlns:a="http://schemas.openxmlformats.org/drawingml/2006/main" xmlns:r="http://schemas.openxmlformats.org/officeDocument/2006/relationships" xmlns:p="http://schemas.openxmlformats.org/presentationml/2006/main">
  <p:tag name="TIMING" val="|0.4|0.6|0.2"/>
</p:tagLst>
</file>

<file path=ppt/theme/theme1.xml><?xml version="1.0" encoding="utf-8"?>
<a:theme xmlns:a="http://schemas.openxmlformats.org/drawingml/2006/main" name="wi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isc" id="{DD98D6D6-C845-4C23-ABAD-7225D6832241}" vid="{1DDD2B67-9B18-4689-8243-217DF553EA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12560</TotalTime>
  <Words>2111</Words>
  <Application>Microsoft Macintosh PowerPoint</Application>
  <PresentationFormat>On-screen Show (4:3)</PresentationFormat>
  <Paragraphs>337</Paragraphs>
  <Slides>38</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Calibri</vt:lpstr>
      <vt:lpstr>ＭＳ Ｐゴシック</vt:lpstr>
      <vt:lpstr>Times</vt:lpstr>
      <vt:lpstr>Wingdings</vt:lpstr>
      <vt:lpstr>Arial</vt:lpstr>
      <vt:lpstr>wisc</vt:lpstr>
      <vt:lpstr>Enabling GPGPU Low-Level Hardware Explorations with MIAOW: An Open-Source RTL Implementation of a GPGPU </vt:lpstr>
      <vt:lpstr>The Heterogeneous Computing Era</vt:lpstr>
      <vt:lpstr>GPU research</vt:lpstr>
      <vt:lpstr>Open Source Hardware</vt:lpstr>
      <vt:lpstr>MIAOW – An open source GPGPU</vt:lpstr>
      <vt:lpstr>Overview</vt:lpstr>
      <vt:lpstr>ISA Summary</vt:lpstr>
      <vt:lpstr>MIAOW Overview</vt:lpstr>
      <vt:lpstr>Front-end</vt:lpstr>
      <vt:lpstr>Execution units</vt:lpstr>
      <vt:lpstr>MIAOW Implementations</vt:lpstr>
      <vt:lpstr>Overview</vt:lpstr>
      <vt:lpstr>A word on realism</vt:lpstr>
      <vt:lpstr>Methodology</vt:lpstr>
      <vt:lpstr>Performance Comparison</vt:lpstr>
      <vt:lpstr>Power</vt:lpstr>
      <vt:lpstr>Area Comparison</vt:lpstr>
      <vt:lpstr>Overview</vt:lpstr>
      <vt:lpstr>Software Compatibility</vt:lpstr>
      <vt:lpstr>MIAOW as a Research tool</vt:lpstr>
      <vt:lpstr>Timing speculation</vt:lpstr>
      <vt:lpstr>Timing speculation results</vt:lpstr>
      <vt:lpstr>Overview</vt:lpstr>
      <vt:lpstr>Design Team</vt:lpstr>
      <vt:lpstr>Lessons Learned</vt:lpstr>
      <vt:lpstr>MIAOW is open source!</vt:lpstr>
      <vt:lpstr>Conclusion</vt:lpstr>
      <vt:lpstr>www.miaowgpu.org</vt:lpstr>
      <vt:lpstr>PowerPoint Presentation</vt:lpstr>
      <vt:lpstr>Fetch &amp; Wavepool</vt:lpstr>
      <vt:lpstr>Vector ALU/FPU</vt:lpstr>
      <vt:lpstr>Issue</vt:lpstr>
      <vt:lpstr>Load/Store Unit</vt:lpstr>
      <vt:lpstr>Virtex7-based FPGA – Neko </vt:lpstr>
      <vt:lpstr>PowerPoint Presentation</vt:lpstr>
      <vt:lpstr>Flexibility</vt:lpstr>
      <vt:lpstr>Verification</vt:lpstr>
      <vt:lpstr>As a Research Tool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MIAOW: An Open Source RTL Implementation of a GPGPU</dc:title>
  <dc:creator>karu</dc:creator>
  <cp:lastModifiedBy>Mario Paulo Drumond</cp:lastModifiedBy>
  <cp:revision>357</cp:revision>
  <cp:lastPrinted>2015-08-17T14:04:24Z</cp:lastPrinted>
  <dcterms:created xsi:type="dcterms:W3CDTF">2015-03-27T17:43:01Z</dcterms:created>
  <dcterms:modified xsi:type="dcterms:W3CDTF">2016-01-16T11:22:55Z</dcterms:modified>
</cp:coreProperties>
</file>