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3" r:id="rId3"/>
    <p:sldId id="298" r:id="rId4"/>
    <p:sldId id="264" r:id="rId5"/>
    <p:sldId id="259" r:id="rId6"/>
    <p:sldId id="269" r:id="rId7"/>
    <p:sldId id="270" r:id="rId8"/>
    <p:sldId id="265" r:id="rId9"/>
    <p:sldId id="271" r:id="rId10"/>
    <p:sldId id="308" r:id="rId11"/>
    <p:sldId id="310" r:id="rId12"/>
    <p:sldId id="314" r:id="rId13"/>
    <p:sldId id="309" r:id="rId14"/>
    <p:sldId id="313" r:id="rId15"/>
    <p:sldId id="272" r:id="rId16"/>
    <p:sldId id="268" r:id="rId17"/>
    <p:sldId id="289" r:id="rId18"/>
    <p:sldId id="299" r:id="rId19"/>
    <p:sldId id="274" r:id="rId20"/>
    <p:sldId id="297" r:id="rId21"/>
    <p:sldId id="277" r:id="rId22"/>
    <p:sldId id="276" r:id="rId23"/>
    <p:sldId id="279" r:id="rId24"/>
    <p:sldId id="280" r:id="rId25"/>
    <p:sldId id="281" r:id="rId26"/>
    <p:sldId id="300" r:id="rId27"/>
    <p:sldId id="283" r:id="rId28"/>
    <p:sldId id="284" r:id="rId29"/>
    <p:sldId id="285" r:id="rId30"/>
    <p:sldId id="286" r:id="rId31"/>
    <p:sldId id="275" r:id="rId32"/>
    <p:sldId id="290" r:id="rId33"/>
    <p:sldId id="287" r:id="rId34"/>
    <p:sldId id="312" r:id="rId35"/>
    <p:sldId id="305" r:id="rId36"/>
    <p:sldId id="306" r:id="rId37"/>
    <p:sldId id="307" r:id="rId38"/>
  </p:sldIdLst>
  <p:sldSz cx="9144000" cy="6858000" type="screen4x3"/>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000" autoAdjust="0"/>
  </p:normalViewPr>
  <p:slideViewPr>
    <p:cSldViewPr>
      <p:cViewPr varScale="1">
        <p:scale>
          <a:sx n="61" d="100"/>
          <a:sy n="61" d="100"/>
        </p:scale>
        <p:origin x="-84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AE6EA5-0155-43D3-9E00-54A9D665AA3A}" type="datetimeFigureOut">
              <a:rPr lang="en-US" smtClean="0"/>
              <a:pPr/>
              <a:t>9/12/2010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DF8E39-125A-42B7-B8F9-EBF18C20A54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was</a:t>
            </a:r>
            <a:r>
              <a:rPr lang="en-US" baseline="0" dirty="0" smtClean="0"/>
              <a:t> joint work done with </a:t>
            </a:r>
            <a:r>
              <a:rPr lang="en-US" baseline="0" dirty="0" err="1" smtClean="0"/>
              <a:t>Akash</a:t>
            </a:r>
            <a:r>
              <a:rPr lang="en-US" baseline="0" dirty="0" smtClean="0"/>
              <a:t> </a:t>
            </a:r>
            <a:r>
              <a:rPr lang="en-US" baseline="0" dirty="0" err="1" smtClean="0"/>
              <a:t>Lal</a:t>
            </a:r>
            <a:r>
              <a:rPr lang="en-US" baseline="0" dirty="0" smtClean="0"/>
              <a:t>, </a:t>
            </a:r>
            <a:r>
              <a:rPr lang="en-US" baseline="0" dirty="0" err="1" smtClean="0"/>
              <a:t>Aditya</a:t>
            </a:r>
            <a:r>
              <a:rPr lang="en-US" baseline="0" dirty="0" smtClean="0"/>
              <a:t> </a:t>
            </a:r>
            <a:r>
              <a:rPr lang="en-US" baseline="0" dirty="0" err="1" smtClean="0"/>
              <a:t>Nori</a:t>
            </a:r>
            <a:r>
              <a:rPr lang="en-US" baseline="0" dirty="0" smtClean="0"/>
              <a:t>, and </a:t>
            </a:r>
            <a:r>
              <a:rPr lang="en-US" baseline="0" dirty="0" err="1" smtClean="0"/>
              <a:t>Sriram</a:t>
            </a:r>
            <a:r>
              <a:rPr lang="en-US" baseline="0" dirty="0" smtClean="0"/>
              <a:t> </a:t>
            </a:r>
            <a:r>
              <a:rPr lang="en-US" baseline="0" dirty="0" err="1" smtClean="0"/>
              <a:t>Rajamani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explain this slide</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explain this slide</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this example shows that a </a:t>
            </a:r>
            <a:r>
              <a:rPr lang="en-US" baseline="0" dirty="0" err="1" smtClean="0"/>
              <a:t>prover</a:t>
            </a:r>
            <a:r>
              <a:rPr lang="en-US" baseline="0" dirty="0" smtClean="0"/>
              <a:t> the uses transition invariants can use some knowledge about the context of a loop to prove that the loop terminates.</a:t>
            </a:r>
          </a:p>
          <a:p>
            <a:endParaRPr lang="en-US" baseline="0" dirty="0" smtClean="0"/>
          </a:p>
          <a:p>
            <a:r>
              <a:rPr lang="en-US" baseline="0" dirty="0" smtClean="0"/>
              <a:t>However, there are cases where the context of a loop can make it difficult to construct a transition invariant that proves that the loop terminates.  Suppose that we extend the last, simplified example to get our original, complete example.  Note:</a:t>
            </a:r>
          </a:p>
          <a:p>
            <a:pPr marL="228600" indent="-228600">
              <a:buAutoNum type="arabicParenBoth"/>
            </a:pPr>
            <a:r>
              <a:rPr lang="en-US" baseline="0" dirty="0" smtClean="0"/>
              <a:t>The new loop in main that may define z to be any multiple of two.</a:t>
            </a:r>
          </a:p>
          <a:p>
            <a:pPr marL="228600" indent="-228600">
              <a:buAutoNum type="arabicParenBoth"/>
            </a:pPr>
            <a:r>
              <a:rPr lang="en-US" baseline="0" dirty="0" smtClean="0"/>
              <a:t>That main passes z as an argument to f.</a:t>
            </a:r>
          </a:p>
          <a:p>
            <a:pPr marL="228600" indent="-228600">
              <a:buAutoNum type="arabicParenBoth"/>
            </a:pPr>
            <a:r>
              <a:rPr lang="en-US" baseline="0" dirty="0" smtClean="0"/>
              <a:t>z is decremented each time in branch through the loop.</a:t>
            </a:r>
          </a:p>
          <a:p>
            <a:pPr marL="228600" indent="-228600">
              <a:buAutoNum type="arabicParenBoth"/>
            </a:pPr>
            <a:endParaRPr lang="en-US" baseline="0" dirty="0" smtClean="0"/>
          </a:p>
          <a:p>
            <a:pPr marL="228600" indent="-228600">
              <a:buNone/>
            </a:pPr>
            <a:r>
              <a:rPr lang="en-US" baseline="0" dirty="0" smtClean="0"/>
              <a:t>Techniques that construct transition invariants take information about z going into the loop and then encode this information as an assumption in the loop.  So here, such a technique would observe that z is assigned to 1 before going into the loop and generate an assumption that z = 1.</a:t>
            </a:r>
          </a:p>
          <a:p>
            <a:pPr marL="228600" indent="-228600">
              <a:buNone/>
            </a:pPr>
            <a:endParaRPr lang="en-US" baseline="0" dirty="0" smtClean="0"/>
          </a:p>
          <a:p>
            <a:pPr marL="228600" indent="-228600">
              <a:buNone/>
            </a:pPr>
            <a:r>
              <a:rPr lang="en-US" baseline="0" dirty="0" smtClean="0"/>
              <a:t>For this modified loop, the technique based on transition invariants then determines that z – 1 is bounded from below by 0 and decreases, so it tries to build a proof of termination from this fact.</a:t>
            </a:r>
            <a:endParaRPr lang="en-US" baseline="0"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-cycles through a loop</a:t>
            </a:r>
          </a:p>
          <a:p>
            <a:endParaRPr lang="en-US" dirty="0" smtClean="0"/>
          </a:p>
          <a:p>
            <a:r>
              <a:rPr lang="en-US" dirty="0" smtClean="0"/>
              <a:t>-invariants</a:t>
            </a:r>
          </a:p>
          <a:p>
            <a:endParaRPr lang="en-US" dirty="0" smtClean="0"/>
          </a:p>
          <a:p>
            <a:r>
              <a:rPr lang="en-US" dirty="0" smtClean="0"/>
              <a:t>Like techniques based</a:t>
            </a:r>
            <a:r>
              <a:rPr lang="en-US" baseline="0" dirty="0" smtClean="0"/>
              <a:t> on transition invariants, TREX uses individual cycles through a loop to reason about the context that a loop executes in.  However, unlike in the case of transition invariants, TREX does construct a proof of termination directly from proofs that each cycle terminates.  Instead, it uses each cycle to refine an over-approximation of the program.</a:t>
            </a:r>
            <a:endParaRPr lang="en-US"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in this example, TREX</a:t>
            </a:r>
            <a:r>
              <a:rPr lang="en-US" baseline="0" dirty="0" smtClean="0"/>
              <a:t> uses a few cycles through the loop to infer that the invariant “d &gt; 0” holds at the head of the loop, which is intuitively </a:t>
            </a:r>
          </a:p>
        </p:txBody>
      </p:sp>
      <p:sp>
        <p:nvSpPr>
          <p:cNvPr id="4" name="Slide Number Placeholder 3"/>
          <p:cNvSpPr>
            <a:spLocks noGrp="1"/>
          </p:cNvSpPr>
          <p:nvPr>
            <p:ph type="sldNum" sz="quarter" idx="10"/>
          </p:nvPr>
        </p:nvSpPr>
        <p:spPr/>
        <p:txBody>
          <a:bodyPr/>
          <a:lstStyle/>
          <a:p>
            <a:fld id="{19DF8E39-125A-42B7-B8F9-EBF18C20A544}"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though TREX reasons about entire programs, it can apply local</a:t>
            </a:r>
            <a:r>
              <a:rPr lang="en-US" baseline="0" dirty="0" smtClean="0"/>
              <a:t> termination </a:t>
            </a:r>
            <a:r>
              <a:rPr lang="en-US" baseline="0" dirty="0" err="1" smtClean="0"/>
              <a:t>provers</a:t>
            </a:r>
            <a:r>
              <a:rPr lang="en-US" baseline="0" dirty="0" smtClean="0"/>
              <a:t> to quickly find a proof of termination.</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TREX infers</a:t>
            </a:r>
            <a:r>
              <a:rPr lang="en-US" baseline="0" dirty="0" smtClean="0"/>
              <a:t> that the invariant “d &gt; 0” always holds at the head of the loop, it can apply a local </a:t>
            </a:r>
            <a:r>
              <a:rPr lang="en-US" baseline="0" dirty="0" err="1" smtClean="0"/>
              <a:t>prover</a:t>
            </a:r>
            <a:r>
              <a:rPr lang="en-US" baseline="0" dirty="0" smtClean="0"/>
              <a:t> to prove that the loop terminates, similar to before.  The difference between TREX and the local </a:t>
            </a:r>
            <a:r>
              <a:rPr lang="en-US" baseline="0" dirty="0" err="1" smtClean="0"/>
              <a:t>prover</a:t>
            </a:r>
            <a:r>
              <a:rPr lang="en-US" baseline="0" dirty="0" smtClean="0"/>
              <a:t> is that TREX automatically infers from the rest of the program the invariant that it needs in order to prove termination.</a:t>
            </a:r>
            <a:endParaRPr lang="en-US"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animation: focus on first bullet point via fade</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TREX is an iterative</a:t>
            </a:r>
            <a:r>
              <a:rPr lang="en-US" baseline="0" dirty="0" smtClean="0"/>
              <a:t> algorithm.  It stops iterating when it finds either:</a:t>
            </a:r>
          </a:p>
          <a:p>
            <a:pPr marL="228600" indent="-228600">
              <a:buAutoNum type="arabicParenBoth"/>
            </a:pPr>
            <a:r>
              <a:rPr lang="en-US" baseline="0" dirty="0" smtClean="0"/>
              <a:t>A proof of termination or</a:t>
            </a:r>
          </a:p>
          <a:p>
            <a:pPr marL="228600" indent="-228600">
              <a:buAutoNum type="arabicParenBoth"/>
            </a:pPr>
            <a:r>
              <a:rPr lang="en-US" baseline="0" dirty="0" smtClean="0"/>
              <a:t>A counterexample to termination.</a:t>
            </a:r>
          </a:p>
          <a:p>
            <a:pPr marL="228600" indent="-228600">
              <a:buAutoNum type="arabicParenBoth"/>
            </a:pPr>
            <a:endParaRPr lang="en-US" baseline="0" dirty="0" smtClean="0"/>
          </a:p>
          <a:p>
            <a:pPr marL="228600" indent="-228600">
              <a:buNone/>
            </a:pPr>
            <a:r>
              <a:rPr lang="en-US" baseline="0" dirty="0" smtClean="0"/>
              <a:t>Otherwise, over the course of the iteration, it infers a stronger program invariant to help it reason about the context of a loop.  So to understand the TREX algorithm in more detail, we’ll consider how it steps through on iteration.</a:t>
            </a:r>
          </a:p>
        </p:txBody>
      </p:sp>
      <p:sp>
        <p:nvSpPr>
          <p:cNvPr id="4" name="Slide Number Placeholder 3"/>
          <p:cNvSpPr>
            <a:spLocks noGrp="1"/>
          </p:cNvSpPr>
          <p:nvPr>
            <p:ph type="sldNum" sz="quarter" idx="10"/>
          </p:nvPr>
        </p:nvSpPr>
        <p:spPr/>
        <p:txBody>
          <a:bodyPr/>
          <a:lstStyle/>
          <a:p>
            <a:fld id="{19DF8E39-125A-42B7-B8F9-EBF18C20A544}"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-iteration</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the case of our running example, TREX applies a local </a:t>
            </a:r>
            <a:r>
              <a:rPr lang="en-US" baseline="0" dirty="0" err="1" smtClean="0"/>
              <a:t>prover</a:t>
            </a:r>
            <a:r>
              <a:rPr lang="en-US" baseline="0" dirty="0" smtClean="0"/>
              <a:t> to the loop.  But as we saw when discussion local </a:t>
            </a:r>
            <a:r>
              <a:rPr lang="en-US" baseline="0" dirty="0" err="1" smtClean="0"/>
              <a:t>provers</a:t>
            </a:r>
            <a:r>
              <a:rPr lang="en-US" baseline="0" dirty="0" smtClean="0"/>
              <a:t>, the local </a:t>
            </a:r>
            <a:r>
              <a:rPr lang="en-US" baseline="0" dirty="0" err="1" smtClean="0"/>
              <a:t>prover</a:t>
            </a:r>
            <a:r>
              <a:rPr lang="en-US" baseline="0" dirty="0" smtClean="0"/>
              <a:t> does not have enough information about the context of the loop, and fails to produce a proof of termination.</a:t>
            </a:r>
          </a:p>
        </p:txBody>
      </p:sp>
      <p:sp>
        <p:nvSpPr>
          <p:cNvPr id="4" name="Slide Number Placeholder 3"/>
          <p:cNvSpPr>
            <a:spLocks noGrp="1"/>
          </p:cNvSpPr>
          <p:nvPr>
            <p:ph type="sldNum" sz="quarter" idx="10"/>
          </p:nvPr>
        </p:nvSpPr>
        <p:spPr/>
        <p:txBody>
          <a:bodyPr/>
          <a:lstStyle/>
          <a:p>
            <a:fld id="{19DF8E39-125A-42B7-B8F9-EBF18C20A544}"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introduce terminology: loop termination </a:t>
            </a:r>
            <a:r>
              <a:rPr lang="en-US" dirty="0" err="1" smtClean="0"/>
              <a:t>prover</a:t>
            </a:r>
            <a:r>
              <a:rPr lang="en-US" dirty="0" smtClean="0"/>
              <a:t> vs. global</a:t>
            </a:r>
            <a:r>
              <a:rPr lang="en-US" baseline="0" dirty="0" smtClean="0"/>
              <a:t> termination </a:t>
            </a:r>
            <a:r>
              <a:rPr lang="en-US" baseline="0" dirty="0" err="1" smtClean="0"/>
              <a:t>prover</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extended</a:t>
            </a:r>
            <a:r>
              <a:rPr lang="en-US" baseline="0" dirty="0" smtClean="0"/>
              <a:t> to the local </a:t>
            </a:r>
            <a:r>
              <a:rPr lang="en-US" baseline="0" dirty="0" err="1" smtClean="0"/>
              <a:t>prover</a:t>
            </a:r>
            <a:r>
              <a:rPr lang="en-US" baseline="0" dirty="0" smtClean="0"/>
              <a:t> so that when it fails to prove that a loop terminates, it produces a counterexample cycle through the loop.  Here, the local </a:t>
            </a:r>
            <a:r>
              <a:rPr lang="en-US" baseline="0" dirty="0" err="1" smtClean="0"/>
              <a:t>prover</a:t>
            </a:r>
            <a:r>
              <a:rPr lang="en-US" baseline="0" dirty="0" smtClean="0"/>
              <a:t> fails to find a proof of termination, so it returns a single cycle, highlighted here in red.</a:t>
            </a:r>
            <a:endParaRPr lang="en-US"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here’s</a:t>
            </a:r>
            <a:r>
              <a:rPr lang="en-US" baseline="0" dirty="0" smtClean="0"/>
              <a:t> the key trick to refining the </a:t>
            </a:r>
            <a:r>
              <a:rPr lang="en-US" baseline="0" dirty="0" err="1" smtClean="0"/>
              <a:t>overapproximation</a:t>
            </a:r>
            <a:r>
              <a:rPr lang="en-US" baseline="0" dirty="0" smtClean="0"/>
              <a:t>.  We now feed the counterexample cycle to a non-termination </a:t>
            </a:r>
            <a:r>
              <a:rPr lang="en-US" baseline="0" dirty="0" err="1" smtClean="0"/>
              <a:t>prover</a:t>
            </a:r>
            <a:r>
              <a:rPr lang="en-US" baseline="0" dirty="0" smtClean="0"/>
              <a:t>.  The non-termination </a:t>
            </a:r>
            <a:r>
              <a:rPr lang="en-US" baseline="0" dirty="0" err="1" smtClean="0"/>
              <a:t>prover</a:t>
            </a:r>
            <a:r>
              <a:rPr lang="en-US" baseline="0" dirty="0" smtClean="0"/>
              <a:t> in return gives us a sufficient condition such that any execution that reaches the original loop and satisfies the condition will execute the cycle infinitely.</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Cite</a:t>
            </a:r>
            <a:r>
              <a:rPr lang="en-US" baseline="0" dirty="0" smtClean="0"/>
              <a:t> Gupta et. al.</a:t>
            </a:r>
            <a:endParaRPr lang="en-US" dirty="0" smtClean="0"/>
          </a:p>
          <a:p>
            <a:endParaRPr lang="en-US" dirty="0" smtClean="0"/>
          </a:p>
          <a:p>
            <a:r>
              <a:rPr lang="en-US" dirty="0" smtClean="0"/>
              <a:t>I</a:t>
            </a:r>
            <a:r>
              <a:rPr lang="en-US" baseline="0" dirty="0" smtClean="0"/>
              <a:t> won’t go into too many details on how non-termination </a:t>
            </a:r>
            <a:r>
              <a:rPr lang="en-US" baseline="0" dirty="0" err="1" smtClean="0"/>
              <a:t>provers</a:t>
            </a:r>
            <a:r>
              <a:rPr lang="en-US" baseline="0" dirty="0" smtClean="0"/>
              <a:t> work.  However, I will say that non-termination </a:t>
            </a:r>
            <a:r>
              <a:rPr lang="en-US" baseline="0" dirty="0" err="1" smtClean="0"/>
              <a:t>provers</a:t>
            </a:r>
            <a:r>
              <a:rPr lang="en-US" baseline="0" dirty="0" smtClean="0"/>
              <a:t> find a sufficient condition by solving a non-linear system of inequalities.  In this formulation we can explicitly constrain a non-termination </a:t>
            </a:r>
            <a:r>
              <a:rPr lang="en-US" baseline="0" dirty="0" err="1" smtClean="0"/>
              <a:t>prover</a:t>
            </a:r>
            <a:r>
              <a:rPr lang="en-US" baseline="0" dirty="0" smtClean="0"/>
              <a:t> to give us the weakest possible sufficient condition for non-termination under a few </a:t>
            </a:r>
            <a:r>
              <a:rPr lang="en-US" baseline="0" dirty="0" err="1" smtClean="0"/>
              <a:t>technicla</a:t>
            </a:r>
            <a:r>
              <a:rPr lang="en-US" baseline="0" dirty="0" smtClean="0"/>
              <a:t> assumptions.</a:t>
            </a:r>
          </a:p>
          <a:p>
            <a:endParaRPr lang="en-US" baseline="0" dirty="0" smtClean="0"/>
          </a:p>
          <a:p>
            <a:r>
              <a:rPr lang="en-US" baseline="0" dirty="0" smtClean="0"/>
              <a:t>So in the case of our example, we feed a non-termination </a:t>
            </a:r>
            <a:r>
              <a:rPr lang="en-US" baseline="0" dirty="0" err="1" smtClean="0"/>
              <a:t>prover</a:t>
            </a:r>
            <a:r>
              <a:rPr lang="en-US" baseline="0" dirty="0" smtClean="0"/>
              <a:t> the counterexample cycle found in Step 2.  The non-termination </a:t>
            </a:r>
            <a:r>
              <a:rPr lang="en-US" baseline="0" dirty="0" err="1" smtClean="0"/>
              <a:t>prover</a:t>
            </a:r>
            <a:r>
              <a:rPr lang="en-US" baseline="0" dirty="0" smtClean="0"/>
              <a:t> the determines that if any execution reaches the loop in a state that satisfies “y &gt; 0 &amp;&amp; d &lt;= 0”, then, the execution will then continue to execute the cycle infinitely.</a:t>
            </a:r>
            <a:endParaRPr lang="en-US"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then take the sufficient condition produced by the non-termination </a:t>
            </a:r>
            <a:r>
              <a:rPr lang="en-US" baseline="0" dirty="0" err="1" smtClean="0"/>
              <a:t>prover</a:t>
            </a:r>
            <a:r>
              <a:rPr lang="en-US" baseline="0" dirty="0" smtClean="0"/>
              <a:t> and determine if it is reachable by applying a safety </a:t>
            </a:r>
            <a:r>
              <a:rPr lang="en-US" baseline="0" dirty="0" err="1" smtClean="0"/>
              <a:t>prover</a:t>
            </a:r>
            <a:r>
              <a:rPr lang="en-US" baseline="0" dirty="0" smtClean="0"/>
              <a:t>.  </a:t>
            </a:r>
            <a:r>
              <a:rPr lang="en-US" sz="1200" kern="1200" baseline="0" dirty="0" smtClean="0">
                <a:solidFill>
                  <a:schemeClr val="tx1"/>
                </a:solidFill>
                <a:latin typeface="+mn-lt"/>
                <a:ea typeface="+mn-ea"/>
                <a:cs typeface="+mn-cs"/>
              </a:rPr>
              <a:t>If the condition is reachable, then the safety </a:t>
            </a:r>
            <a:r>
              <a:rPr lang="en-US" sz="1200" kern="1200" baseline="0" dirty="0" err="1" smtClean="0">
                <a:solidFill>
                  <a:schemeClr val="tx1"/>
                </a:solidFill>
                <a:latin typeface="+mn-lt"/>
                <a:ea typeface="+mn-ea"/>
                <a:cs typeface="+mn-cs"/>
              </a:rPr>
              <a:t>prover</a:t>
            </a:r>
            <a:r>
              <a:rPr lang="en-US" sz="1200" kern="1200" baseline="0" dirty="0" smtClean="0">
                <a:solidFill>
                  <a:schemeClr val="tx1"/>
                </a:solidFill>
                <a:latin typeface="+mn-lt"/>
                <a:ea typeface="+mn-ea"/>
                <a:cs typeface="+mn-cs"/>
              </a:rPr>
              <a:t> will find a path from the start of the program to the head of the loop.  We combine this path with our counterexample cycle found in Step 2 to get a full counterexample to termination.</a:t>
            </a:r>
          </a:p>
        </p:txBody>
      </p:sp>
      <p:sp>
        <p:nvSpPr>
          <p:cNvPr id="4" name="Slide Number Placeholder 3"/>
          <p:cNvSpPr>
            <a:spLocks noGrp="1"/>
          </p:cNvSpPr>
          <p:nvPr>
            <p:ph type="sldNum" sz="quarter" idx="10"/>
          </p:nvPr>
        </p:nvSpPr>
        <p:spPr/>
        <p:txBody>
          <a:bodyPr/>
          <a:lstStyle/>
          <a:p>
            <a:fld id="{19DF8E39-125A-42B7-B8F9-EBF18C20A544}"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our example, the non-termination</a:t>
            </a:r>
            <a:r>
              <a:rPr lang="en-US" baseline="0" dirty="0" smtClean="0"/>
              <a:t> </a:t>
            </a:r>
            <a:r>
              <a:rPr lang="en-US" baseline="0" dirty="0" err="1" smtClean="0"/>
              <a:t>prover</a:t>
            </a:r>
            <a:r>
              <a:rPr lang="en-US" baseline="0" dirty="0" smtClean="0"/>
              <a:t> finds a sufficient condition of […].  After a few basic </a:t>
            </a:r>
            <a:r>
              <a:rPr lang="en-US" baseline="0" dirty="0" err="1" smtClean="0"/>
              <a:t>simplications</a:t>
            </a:r>
            <a:r>
              <a:rPr lang="en-US" baseline="0" dirty="0" smtClean="0"/>
              <a:t>, this becomes “d &lt;= 0.”  We try to find a counterexample to termination by checking if “d &lt;= 0” is reachable at the head of the loop.  But in the example, it isn’t, which brings us to Step 5.</a:t>
            </a:r>
            <a:endParaRPr lang="en-US"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We then apply one last: if the sufficient condition for non-termination is unreachable, then we use the negation of that condition to assist in proving termination.</a:t>
            </a:r>
            <a:endParaRPr lang="en-US"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-negation</a:t>
            </a:r>
            <a:endParaRPr lang="en-US"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goal of the experiments was to compare TREX in terms of expressive power and performance with other </a:t>
            </a:r>
            <a:r>
              <a:rPr lang="en-US" baseline="0" dirty="0" err="1" smtClean="0"/>
              <a:t>terimination</a:t>
            </a:r>
            <a:r>
              <a:rPr lang="en-US" baseline="0" dirty="0" smtClean="0"/>
              <a:t> </a:t>
            </a:r>
            <a:r>
              <a:rPr lang="en-US" baseline="0" dirty="0" err="1" smtClean="0"/>
              <a:t>provers</a:t>
            </a:r>
            <a:r>
              <a:rPr lang="en-US" baseline="0" dirty="0" smtClean="0"/>
              <a:t> that handle context.  The main </a:t>
            </a:r>
            <a:r>
              <a:rPr lang="en-US" baseline="0" dirty="0" err="1" smtClean="0"/>
              <a:t>prover</a:t>
            </a:r>
            <a:r>
              <a:rPr lang="en-US" baseline="0" dirty="0" smtClean="0"/>
              <a:t> that we were aware of was Terminator, so we implemented our own version of Terminator and compared it against TREX.</a:t>
            </a:r>
          </a:p>
          <a:p>
            <a:endParaRPr lang="en-US" baseline="0" dirty="0" smtClean="0"/>
          </a:p>
          <a:p>
            <a:r>
              <a:rPr lang="en-US" baseline="0" dirty="0" smtClean="0"/>
              <a:t>We first compared the two over a set of micro-benchmarks similar to the program in the running example.  These examples had loops that operated over variables that could not be used to prove that the loop terminates.  For these examples, TREX was able to refine an over-approximation to quickly prove that the loop terminates, while Terminator typically tried to find proofs over the useless variables, and thus converged slowly if at all.</a:t>
            </a:r>
          </a:p>
        </p:txBody>
      </p:sp>
      <p:sp>
        <p:nvSpPr>
          <p:cNvPr id="4" name="Slide Number Placeholder 3"/>
          <p:cNvSpPr>
            <a:spLocks noGrp="1"/>
          </p:cNvSpPr>
          <p:nvPr>
            <p:ph type="sldNum" sz="quarter" idx="10"/>
          </p:nvPr>
        </p:nvSpPr>
        <p:spPr/>
        <p:txBody>
          <a:bodyPr/>
          <a:lstStyle/>
          <a:p>
            <a:fld id="{19DF8E39-125A-42B7-B8F9-EBF18C20A544}"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also compared TREX and Terminator* over a set of snippets from Windows Vista Drivers, used for experiments in related work.</a:t>
            </a:r>
            <a:endParaRPr lang="en-US" dirty="0" smtClean="0"/>
          </a:p>
          <a:p>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termination </a:t>
            </a:r>
            <a:r>
              <a:rPr lang="en-US" baseline="0" dirty="0" err="1" smtClean="0"/>
              <a:t>prover</a:t>
            </a:r>
            <a:r>
              <a:rPr lang="en-US" baseline="0" dirty="0" smtClean="0"/>
              <a:t> now checks to see if for every set of executions of the loop, x is bounded from below by 0</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this example shows that a </a:t>
            </a:r>
            <a:r>
              <a:rPr lang="en-US" baseline="0" dirty="0" err="1" smtClean="0"/>
              <a:t>prover</a:t>
            </a:r>
            <a:r>
              <a:rPr lang="en-US" baseline="0" dirty="0" smtClean="0"/>
              <a:t> the uses transition invariants can use some knowledge about the context of a loop to prove that the loop terminates.</a:t>
            </a:r>
          </a:p>
          <a:p>
            <a:endParaRPr lang="en-US" baseline="0" dirty="0" smtClean="0"/>
          </a:p>
          <a:p>
            <a:r>
              <a:rPr lang="en-US" baseline="0" dirty="0" smtClean="0"/>
              <a:t>However, there are cases where the context of a loop can make it difficult to construct a transition invariant that proves that the loop terminates.  Suppose that we extend the last, simplified example to get our original, complete example.  Note:</a:t>
            </a:r>
          </a:p>
          <a:p>
            <a:pPr marL="228600" indent="-228600">
              <a:buAutoNum type="arabicParenBoth"/>
            </a:pPr>
            <a:r>
              <a:rPr lang="en-US" baseline="0" dirty="0" smtClean="0"/>
              <a:t>The new loop in main that may define z to be any multiple of two.</a:t>
            </a:r>
          </a:p>
          <a:p>
            <a:pPr marL="228600" indent="-228600">
              <a:buAutoNum type="arabicParenBoth"/>
            </a:pPr>
            <a:r>
              <a:rPr lang="en-US" baseline="0" dirty="0" smtClean="0"/>
              <a:t>That main passes z as an argument to f.</a:t>
            </a:r>
          </a:p>
          <a:p>
            <a:pPr marL="228600" indent="-228600">
              <a:buAutoNum type="arabicParenBoth"/>
            </a:pPr>
            <a:r>
              <a:rPr lang="en-US" baseline="0" dirty="0" smtClean="0"/>
              <a:t>z is decremented each time in branch through the loop.</a:t>
            </a:r>
          </a:p>
          <a:p>
            <a:pPr marL="228600" indent="-228600">
              <a:buAutoNum type="arabicParenBoth"/>
            </a:pPr>
            <a:endParaRPr lang="en-US" baseline="0" dirty="0" smtClean="0"/>
          </a:p>
          <a:p>
            <a:pPr marL="228600" indent="-228600">
              <a:buNone/>
            </a:pPr>
            <a:r>
              <a:rPr lang="en-US" baseline="0" dirty="0" smtClean="0"/>
              <a:t>Techniques that construct transition invariants take information about z going into the loop and then encode this information as an assumption in the loop.  So here, such a technique would observe that z is assigned to 1 before going into the loop and generate an assumption that z = 1.</a:t>
            </a:r>
          </a:p>
          <a:p>
            <a:pPr marL="228600" indent="-228600">
              <a:buNone/>
            </a:pPr>
            <a:endParaRPr lang="en-US" baseline="0" dirty="0" smtClean="0"/>
          </a:p>
          <a:p>
            <a:pPr marL="228600" indent="-228600">
              <a:buNone/>
            </a:pPr>
            <a:r>
              <a:rPr lang="en-US" baseline="0" dirty="0" smtClean="0"/>
              <a:t>For this modified loop, the technique based on transition invariants then determines that z – 1 is bounded from below by 0 and decreases, so it tries to build a proof of termination from this fact.</a:t>
            </a:r>
            <a:endParaRPr lang="en-US" baseline="0"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this example shows that a </a:t>
            </a:r>
            <a:r>
              <a:rPr lang="en-US" baseline="0" dirty="0" err="1" smtClean="0"/>
              <a:t>prover</a:t>
            </a:r>
            <a:r>
              <a:rPr lang="en-US" baseline="0" dirty="0" smtClean="0"/>
              <a:t> the uses transition invariants can use some knowledge about the context of a loop to prove that the loop terminates.</a:t>
            </a:r>
          </a:p>
          <a:p>
            <a:endParaRPr lang="en-US" baseline="0" dirty="0" smtClean="0"/>
          </a:p>
          <a:p>
            <a:r>
              <a:rPr lang="en-US" baseline="0" dirty="0" smtClean="0"/>
              <a:t>However, there are cases where the context of a loop can make it difficult to construct a transition invariant that proves that the loop terminates.  Suppose that we extend the last, simplified example to get our original, complete example.  Note:</a:t>
            </a:r>
          </a:p>
          <a:p>
            <a:pPr marL="228600" indent="-228600">
              <a:buAutoNum type="arabicParenBoth"/>
            </a:pPr>
            <a:r>
              <a:rPr lang="en-US" baseline="0" dirty="0" smtClean="0"/>
              <a:t>The new loop in main that may define z to be any multiple of two.</a:t>
            </a:r>
          </a:p>
          <a:p>
            <a:pPr marL="228600" indent="-228600">
              <a:buAutoNum type="arabicParenBoth"/>
            </a:pPr>
            <a:r>
              <a:rPr lang="en-US" baseline="0" dirty="0" smtClean="0"/>
              <a:t>That main passes z as an argument to f.</a:t>
            </a:r>
          </a:p>
          <a:p>
            <a:pPr marL="228600" indent="-228600">
              <a:buAutoNum type="arabicParenBoth"/>
            </a:pPr>
            <a:r>
              <a:rPr lang="en-US" baseline="0" dirty="0" smtClean="0"/>
              <a:t>z is decremented each time in branch through the loop.</a:t>
            </a:r>
          </a:p>
          <a:p>
            <a:pPr marL="228600" indent="-228600">
              <a:buAutoNum type="arabicParenBoth"/>
            </a:pPr>
            <a:endParaRPr lang="en-US" baseline="0" dirty="0" smtClean="0"/>
          </a:p>
          <a:p>
            <a:pPr marL="228600" indent="-228600">
              <a:buNone/>
            </a:pPr>
            <a:r>
              <a:rPr lang="en-US" baseline="0" dirty="0" smtClean="0"/>
              <a:t>Techniques that construct transition invariants take information about z going into the loop and then encode this information as an assumption in the loop.  So here, such a technique would observe that z is assigned to 1 before going into the loop and generate an assumption that z = 1.</a:t>
            </a:r>
          </a:p>
          <a:p>
            <a:pPr marL="228600" indent="-228600">
              <a:buNone/>
            </a:pPr>
            <a:endParaRPr lang="en-US" baseline="0" dirty="0" smtClean="0"/>
          </a:p>
          <a:p>
            <a:pPr marL="228600" indent="-228600">
              <a:buNone/>
            </a:pPr>
            <a:r>
              <a:rPr lang="en-US" baseline="0" dirty="0" smtClean="0"/>
              <a:t>For this modified loop, the technique based on transition invariants then determines that z – 1 is bounded from below by 0 and decreases, so it tries to build a proof of termination from this fact.</a:t>
            </a:r>
          </a:p>
          <a:p>
            <a:pPr marL="228600" indent="-228600">
              <a:buNone/>
            </a:pPr>
            <a:endParaRPr lang="en-US" baseline="0" dirty="0" smtClean="0"/>
          </a:p>
          <a:p>
            <a:pPr marL="228600" indent="-228600">
              <a:buNone/>
            </a:pPr>
            <a:r>
              <a:rPr lang="en-US" baseline="0" dirty="0" smtClean="0"/>
              <a:t>So because the </a:t>
            </a:r>
            <a:r>
              <a:rPr lang="en-US" baseline="0" dirty="0" err="1" smtClean="0"/>
              <a:t>prover</a:t>
            </a:r>
            <a:r>
              <a:rPr lang="en-US" baseline="0" dirty="0" smtClean="0"/>
              <a:t> tries to construct a proof of termination from the proofs of termination for multiple under-approximations, it may not converge in some cases.</a:t>
            </a:r>
            <a:endParaRPr lang="en-US" baseline="0"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a:t>
            </a:r>
            <a:r>
              <a:rPr lang="en-US" baseline="0" dirty="0" smtClean="0"/>
              <a:t> I’ll discuss one key challenge to automatically proving that a program terminates.  For this talk, I’ll use a simplified statement of the problem, which is to decide if a given loop in a program terminates on all inputs.</a:t>
            </a:r>
          </a:p>
          <a:p>
            <a:endParaRPr lang="en-US" baseline="0" dirty="0" smtClean="0"/>
          </a:p>
          <a:p>
            <a:r>
              <a:rPr lang="en-US" baseline="0" dirty="0" smtClean="0"/>
              <a:t>The challenge that I’ll discuss is that of analyzing the “context” of a loop, or in other words, describing the states that a program may be in when it reaches the loop.</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illustrate why analyzing context is </a:t>
            </a:r>
            <a:r>
              <a:rPr lang="en-US" baseline="0" dirty="0" smtClean="0"/>
              <a:t>important and non-trivial, I’ll use the following running example.  In this example, let’s consider how we might show that this loop *focus on loop* always terminates.</a:t>
            </a:r>
            <a:endParaRPr lang="en-US"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first consider how we can prove that the loop terminates using existing termination </a:t>
            </a:r>
            <a:r>
              <a:rPr lang="en-US" dirty="0" err="1" smtClean="0"/>
              <a:t>provers</a:t>
            </a:r>
            <a:r>
              <a:rPr lang="en-US" dirty="0" smtClean="0"/>
              <a:t>.  First, let’s consider a class</a:t>
            </a:r>
            <a:r>
              <a:rPr lang="en-US" baseline="0" dirty="0" smtClean="0"/>
              <a:t> of termination </a:t>
            </a:r>
            <a:r>
              <a:rPr lang="en-US" baseline="0" dirty="0" err="1" smtClean="0"/>
              <a:t>provers</a:t>
            </a:r>
            <a:r>
              <a:rPr lang="en-US" baseline="0" dirty="0" smtClean="0"/>
              <a:t> that I call “local” termination </a:t>
            </a:r>
            <a:r>
              <a:rPr lang="en-US" baseline="0" dirty="0" err="1" smtClean="0"/>
              <a:t>provers</a:t>
            </a:r>
            <a:r>
              <a:rPr lang="en-US" baseline="0" dirty="0" smtClean="0"/>
              <a:t>, because to prove termination, they only consider the body of the loop itself.</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first get</a:t>
            </a:r>
            <a:r>
              <a:rPr lang="en-US" baseline="0" dirty="0" smtClean="0"/>
              <a:t> an </a:t>
            </a:r>
            <a:r>
              <a:rPr lang="en-US" baseline="0" dirty="0" err="1" smtClean="0"/>
              <a:t>inuition</a:t>
            </a:r>
            <a:r>
              <a:rPr lang="en-US" baseline="0" dirty="0" smtClean="0"/>
              <a:t> for how local </a:t>
            </a:r>
            <a:r>
              <a:rPr lang="en-US" baseline="0" dirty="0" err="1" smtClean="0"/>
              <a:t>provers</a:t>
            </a:r>
            <a:r>
              <a:rPr lang="en-US" baseline="0" dirty="0" smtClean="0"/>
              <a:t> work when they’re able to prove termination by considering the simplified version of the loop from the running example.  This version is simplified in the sense that has an </a:t>
            </a:r>
            <a:r>
              <a:rPr lang="en-US" baseline="0" dirty="0" err="1" smtClean="0"/>
              <a:t>explcit</a:t>
            </a:r>
            <a:r>
              <a:rPr lang="en-US" baseline="0" dirty="0" smtClean="0"/>
              <a:t> assumption that is implicit in the original code, namely that d &gt; 0.</a:t>
            </a:r>
            <a:endParaRPr lang="en-US" dirty="0" smtClean="0"/>
          </a:p>
          <a:p>
            <a:endParaRPr lang="en-US" dirty="0" smtClean="0"/>
          </a:p>
          <a:p>
            <a:r>
              <a:rPr lang="en-US" dirty="0" smtClean="0"/>
              <a:t>Earlier,</a:t>
            </a:r>
            <a:r>
              <a:rPr lang="en-US" baseline="0" dirty="0" smtClean="0"/>
              <a:t> I said that local </a:t>
            </a:r>
            <a:r>
              <a:rPr lang="en-US" baseline="0" dirty="0" err="1" smtClean="0"/>
              <a:t>provers</a:t>
            </a:r>
            <a:r>
              <a:rPr lang="en-US" baseline="0" dirty="0" smtClean="0"/>
              <a:t> work from an over-approximation.  That over-approximation is usually obtained by modeling all of the program statements and conditions with expressions from linear arithmetic, which is what we already have here.</a:t>
            </a:r>
            <a:endParaRPr lang="en-US" dirty="0" smtClean="0"/>
          </a:p>
          <a:p>
            <a:endParaRPr lang="en-US" baseline="0" dirty="0" smtClean="0"/>
          </a:p>
          <a:p>
            <a:r>
              <a:rPr lang="en-US" baseline="0" dirty="0" smtClean="0"/>
              <a:t>If we apply a local </a:t>
            </a:r>
            <a:r>
              <a:rPr lang="en-US" baseline="0" dirty="0" err="1" smtClean="0"/>
              <a:t>prover</a:t>
            </a:r>
            <a:r>
              <a:rPr lang="en-US" baseline="0" dirty="0" smtClean="0"/>
              <a:t> to this example, the </a:t>
            </a:r>
            <a:r>
              <a:rPr lang="en-US" baseline="0" dirty="0" err="1" smtClean="0"/>
              <a:t>prover</a:t>
            </a:r>
            <a:r>
              <a:rPr lang="en-US" baseline="0" dirty="0" smtClean="0"/>
              <a:t> finds that on each execution of the body of the loop, x:</a:t>
            </a:r>
          </a:p>
          <a:p>
            <a:pPr marL="228600" indent="-228600">
              <a:buAutoNum type="arabicPeriod"/>
            </a:pPr>
            <a:r>
              <a:rPr lang="en-US" baseline="0" dirty="0" smtClean="0"/>
              <a:t>Is bounded from below by 0.</a:t>
            </a:r>
          </a:p>
          <a:p>
            <a:pPr marL="228600" indent="-228600">
              <a:buAutoNum type="arabicPeriod"/>
            </a:pPr>
            <a:r>
              <a:rPr lang="en-US" baseline="0" dirty="0" smtClean="0"/>
              <a:t>Never increases.</a:t>
            </a:r>
          </a:p>
          <a:p>
            <a:pPr marL="228600" indent="-228600">
              <a:buAutoNum type="arabicPeriod"/>
            </a:pPr>
            <a:r>
              <a:rPr lang="en-US" baseline="0" dirty="0" smtClean="0"/>
              <a:t>Sometimes decreases.</a:t>
            </a:r>
          </a:p>
          <a:p>
            <a:pPr marL="228600" indent="-228600">
              <a:buAutoNum type="arabicPeriod"/>
            </a:pPr>
            <a:endParaRPr lang="en-US" baseline="0" dirty="0" smtClean="0"/>
          </a:p>
          <a:p>
            <a:pPr marL="228600" indent="-228600">
              <a:buNone/>
            </a:pPr>
            <a:r>
              <a:rPr lang="en-US" baseline="0" dirty="0" smtClean="0"/>
              <a:t>And y:</a:t>
            </a:r>
          </a:p>
          <a:p>
            <a:pPr marL="228600" indent="-228600">
              <a:buAutoNum type="arabicPeriod"/>
            </a:pPr>
            <a:r>
              <a:rPr lang="en-US" baseline="0" dirty="0" smtClean="0"/>
              <a:t>Is bounded from below by 0.</a:t>
            </a:r>
          </a:p>
          <a:p>
            <a:pPr marL="228600" indent="-228600">
              <a:buAutoNum type="arabicPeriod"/>
            </a:pPr>
            <a:r>
              <a:rPr lang="en-US" baseline="0" dirty="0" smtClean="0"/>
              <a:t>Decreases on all executions for which x does not decrease.</a:t>
            </a:r>
          </a:p>
          <a:p>
            <a:pPr marL="228600" indent="-228600">
              <a:buAutoNum type="arabicPeriod"/>
            </a:pPr>
            <a:endParaRPr lang="en-US" baseline="0" dirty="0" smtClean="0"/>
          </a:p>
          <a:p>
            <a:pPr marL="228600" indent="-228600">
              <a:buNone/>
            </a:pPr>
            <a:r>
              <a:rPr lang="en-US" baseline="0" dirty="0" smtClean="0"/>
              <a:t>This is a proof that the loop always terminates.  I won’t get into the details in this talk.</a:t>
            </a:r>
          </a:p>
        </p:txBody>
      </p:sp>
      <p:sp>
        <p:nvSpPr>
          <p:cNvPr id="4" name="Slide Number Placeholder 3"/>
          <p:cNvSpPr>
            <a:spLocks noGrp="1"/>
          </p:cNvSpPr>
          <p:nvPr>
            <p:ph type="sldNum" sz="quarter" idx="10"/>
          </p:nvPr>
        </p:nvSpPr>
        <p:spPr/>
        <p:txBody>
          <a:bodyPr/>
          <a:lstStyle/>
          <a:p>
            <a:fld id="{19DF8E39-125A-42B7-B8F9-EBF18C20A54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when are loop termination </a:t>
            </a:r>
            <a:r>
              <a:rPr lang="en-US" baseline="0" dirty="0" err="1" smtClean="0"/>
              <a:t>provers</a:t>
            </a:r>
            <a:r>
              <a:rPr lang="en-US" baseline="0" dirty="0" smtClean="0"/>
              <a:t> not sufficient?  Consider the following program, which is more complicated than the last example, and a bit closer to the original example.  It’s more complicated in that sense that we remove the explicit annotation that d &gt; 0.</a:t>
            </a:r>
            <a:endParaRPr lang="en-US" baseline="0" dirty="0" smtClean="0"/>
          </a:p>
        </p:txBody>
      </p:sp>
      <p:sp>
        <p:nvSpPr>
          <p:cNvPr id="4" name="Slide Number Placeholder 3"/>
          <p:cNvSpPr>
            <a:spLocks noGrp="1"/>
          </p:cNvSpPr>
          <p:nvPr>
            <p:ph type="sldNum" sz="quarter" idx="10"/>
          </p:nvPr>
        </p:nvSpPr>
        <p:spPr/>
        <p:txBody>
          <a:bodyPr/>
          <a:lstStyle/>
          <a:p>
            <a:fld id="{19DF8E39-125A-42B7-B8F9-EBF18C20A54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the problem with loop </a:t>
            </a:r>
            <a:r>
              <a:rPr lang="en-US" baseline="0" dirty="0" err="1" smtClean="0"/>
              <a:t>provers</a:t>
            </a:r>
            <a:r>
              <a:rPr lang="en-US" baseline="0" dirty="0" smtClean="0"/>
              <a:t> is that it’s difficult for them to automatically infer useful information about the context of the loop.  An alternative approach that can make some use of the context of a loop is to prove that the loop terminates by constructing a transition invariant.</a:t>
            </a:r>
            <a:endParaRPr lang="en-US" dirty="0"/>
          </a:p>
        </p:txBody>
      </p:sp>
      <p:sp>
        <p:nvSpPr>
          <p:cNvPr id="4" name="Slide Number Placeholder 3"/>
          <p:cNvSpPr>
            <a:spLocks noGrp="1"/>
          </p:cNvSpPr>
          <p:nvPr>
            <p:ph type="sldNum" sz="quarter" idx="10"/>
          </p:nvPr>
        </p:nvSpPr>
        <p:spPr/>
        <p:txBody>
          <a:bodyPr/>
          <a:lstStyle/>
          <a:p>
            <a:fld id="{19DF8E39-125A-42B7-B8F9-EBF18C20A54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05B08C-65B5-4295-B346-43A438106648}" type="datetimeFigureOut">
              <a:rPr lang="en-US" smtClean="0"/>
              <a:pPr/>
              <a:t>9/12/2010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0F75B-DE45-436A-AE8D-F2BF627EEC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5B08C-65B5-4295-B346-43A438106648}" type="datetimeFigureOut">
              <a:rPr lang="en-US" smtClean="0"/>
              <a:pPr/>
              <a:t>9/12/2010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0F75B-DE45-436A-AE8D-F2BF627EEC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5B08C-65B5-4295-B346-43A438106648}" type="datetimeFigureOut">
              <a:rPr lang="en-US" smtClean="0"/>
              <a:pPr/>
              <a:t>9/12/2010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0F75B-DE45-436A-AE8D-F2BF627EEC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5B08C-65B5-4295-B346-43A438106648}" type="datetimeFigureOut">
              <a:rPr lang="en-US" smtClean="0"/>
              <a:pPr/>
              <a:t>9/12/2010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0F75B-DE45-436A-AE8D-F2BF627EEC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05B08C-65B5-4295-B346-43A438106648}" type="datetimeFigureOut">
              <a:rPr lang="en-US" smtClean="0"/>
              <a:pPr/>
              <a:t>9/12/2010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0F75B-DE45-436A-AE8D-F2BF627EEC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05B08C-65B5-4295-B346-43A438106648}" type="datetimeFigureOut">
              <a:rPr lang="en-US" smtClean="0"/>
              <a:pPr/>
              <a:t>9/12/2010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0F75B-DE45-436A-AE8D-F2BF627EEC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05B08C-65B5-4295-B346-43A438106648}" type="datetimeFigureOut">
              <a:rPr lang="en-US" smtClean="0"/>
              <a:pPr/>
              <a:t>9/12/2010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30F75B-DE45-436A-AE8D-F2BF627EEC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05B08C-65B5-4295-B346-43A438106648}" type="datetimeFigureOut">
              <a:rPr lang="en-US" smtClean="0"/>
              <a:pPr/>
              <a:t>9/12/2010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30F75B-DE45-436A-AE8D-F2BF627EEC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5B08C-65B5-4295-B346-43A438106648}" type="datetimeFigureOut">
              <a:rPr lang="en-US" smtClean="0"/>
              <a:pPr/>
              <a:t>9/12/2010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30F75B-DE45-436A-AE8D-F2BF627EEC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5B08C-65B5-4295-B346-43A438106648}" type="datetimeFigureOut">
              <a:rPr lang="en-US" smtClean="0"/>
              <a:pPr/>
              <a:t>9/12/2010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0F75B-DE45-436A-AE8D-F2BF627EEC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5B08C-65B5-4295-B346-43A438106648}" type="datetimeFigureOut">
              <a:rPr lang="en-US" smtClean="0"/>
              <a:pPr/>
              <a:t>9/12/2010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0F75B-DE45-436A-AE8D-F2BF627EEC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5B08C-65B5-4295-B346-43A438106648}" type="datetimeFigureOut">
              <a:rPr lang="en-US" smtClean="0"/>
              <a:pPr/>
              <a:t>9/12/2010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0F75B-DE45-436A-AE8D-F2BF627EEC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r>
              <a:rPr lang="en-US" sz="4800" dirty="0" smtClean="0"/>
              <a:t>Alternation for Termination</a:t>
            </a:r>
            <a:endParaRPr lang="en-US" sz="4800" dirty="0"/>
          </a:p>
        </p:txBody>
      </p:sp>
      <p:sp>
        <p:nvSpPr>
          <p:cNvPr id="3" name="Subtitle 2"/>
          <p:cNvSpPr>
            <a:spLocks noGrp="1"/>
          </p:cNvSpPr>
          <p:nvPr>
            <p:ph type="subTitle" idx="1"/>
          </p:nvPr>
        </p:nvSpPr>
        <p:spPr>
          <a:xfrm>
            <a:off x="762000" y="3124200"/>
            <a:ext cx="7543800" cy="1295400"/>
          </a:xfrm>
        </p:spPr>
        <p:txBody>
          <a:bodyPr/>
          <a:lstStyle/>
          <a:p>
            <a:r>
              <a:rPr lang="en-US" b="1" dirty="0" smtClean="0">
                <a:solidFill>
                  <a:srgbClr val="FF0000"/>
                </a:solidFill>
              </a:rPr>
              <a:t>William Harris</a:t>
            </a:r>
            <a:r>
              <a:rPr lang="en-US" dirty="0" smtClean="0">
                <a:solidFill>
                  <a:schemeClr val="tx1"/>
                </a:solidFill>
              </a:rPr>
              <a:t>, </a:t>
            </a:r>
            <a:r>
              <a:rPr lang="en-US" dirty="0" err="1" smtClean="0">
                <a:solidFill>
                  <a:schemeClr val="tx1"/>
                </a:solidFill>
              </a:rPr>
              <a:t>Akash</a:t>
            </a:r>
            <a:r>
              <a:rPr lang="en-US" dirty="0" smtClean="0">
                <a:solidFill>
                  <a:schemeClr val="tx1"/>
                </a:solidFill>
              </a:rPr>
              <a:t> </a:t>
            </a:r>
            <a:r>
              <a:rPr lang="en-US" dirty="0" err="1" smtClean="0">
                <a:solidFill>
                  <a:schemeClr val="tx1"/>
                </a:solidFill>
              </a:rPr>
              <a:t>Lal</a:t>
            </a:r>
            <a:r>
              <a:rPr lang="en-US" dirty="0" smtClean="0">
                <a:solidFill>
                  <a:schemeClr val="tx1"/>
                </a:solidFill>
              </a:rPr>
              <a:t>, </a:t>
            </a:r>
            <a:r>
              <a:rPr lang="en-US" dirty="0" err="1" smtClean="0">
                <a:solidFill>
                  <a:schemeClr val="tx1"/>
                </a:solidFill>
              </a:rPr>
              <a:t>Aditya</a:t>
            </a:r>
            <a:r>
              <a:rPr lang="en-US" dirty="0" smtClean="0">
                <a:solidFill>
                  <a:schemeClr val="tx1"/>
                </a:solidFill>
              </a:rPr>
              <a:t> </a:t>
            </a:r>
            <a:r>
              <a:rPr lang="en-US" dirty="0" err="1" smtClean="0">
                <a:solidFill>
                  <a:schemeClr val="tx1"/>
                </a:solidFill>
              </a:rPr>
              <a:t>Nori</a:t>
            </a:r>
            <a:endParaRPr lang="en-US" dirty="0" smtClean="0">
              <a:solidFill>
                <a:schemeClr val="tx1"/>
              </a:solidFill>
            </a:endParaRPr>
          </a:p>
          <a:p>
            <a:r>
              <a:rPr lang="en-US" dirty="0" err="1" smtClean="0">
                <a:solidFill>
                  <a:schemeClr val="tx1"/>
                </a:solidFill>
              </a:rPr>
              <a:t>Sriram</a:t>
            </a:r>
            <a:r>
              <a:rPr lang="en-US" dirty="0" smtClean="0">
                <a:solidFill>
                  <a:schemeClr val="tx1"/>
                </a:solidFill>
              </a:rPr>
              <a:t> </a:t>
            </a:r>
            <a:r>
              <a:rPr lang="en-US" dirty="0" err="1" smtClean="0">
                <a:solidFill>
                  <a:schemeClr val="tx1"/>
                </a:solidFill>
              </a:rPr>
              <a:t>Rajamani</a:t>
            </a:r>
            <a:endParaRPr lang="en-US" dirty="0">
              <a:solidFill>
                <a:schemeClr val="tx1"/>
              </a:solidFill>
            </a:endParaRPr>
          </a:p>
        </p:txBody>
      </p:sp>
      <p:pic>
        <p:nvPicPr>
          <p:cNvPr id="6" name="Picture 5" descr="UW banner.jpg"/>
          <p:cNvPicPr>
            <a:picLocks noChangeAspect="1"/>
          </p:cNvPicPr>
          <p:nvPr/>
        </p:nvPicPr>
        <p:blipFill>
          <a:blip r:embed="rId3" cstate="print"/>
          <a:stretch>
            <a:fillRect/>
          </a:stretch>
        </p:blipFill>
        <p:spPr>
          <a:xfrm>
            <a:off x="1219200" y="4744953"/>
            <a:ext cx="1600200" cy="1551071"/>
          </a:xfrm>
          <a:prstGeom prst="rect">
            <a:avLst/>
          </a:prstGeom>
        </p:spPr>
      </p:pic>
      <p:pic>
        <p:nvPicPr>
          <p:cNvPr id="7" name="Picture 6" descr="msr banner.jpg"/>
          <p:cNvPicPr>
            <a:picLocks noChangeAspect="1"/>
          </p:cNvPicPr>
          <p:nvPr/>
        </p:nvPicPr>
        <p:blipFill>
          <a:blip r:embed="rId4" cstate="print"/>
          <a:stretch>
            <a:fillRect/>
          </a:stretch>
        </p:blipFill>
        <p:spPr>
          <a:xfrm>
            <a:off x="5715000" y="5257800"/>
            <a:ext cx="3048000" cy="694121"/>
          </a:xfrm>
          <a:prstGeom prst="rect">
            <a:avLst/>
          </a:prstGeom>
        </p:spPr>
      </p:pic>
      <p:sp>
        <p:nvSpPr>
          <p:cNvPr id="8" name="TextBox 7"/>
          <p:cNvSpPr txBox="1"/>
          <p:nvPr/>
        </p:nvSpPr>
        <p:spPr>
          <a:xfrm>
            <a:off x="3733800" y="2895600"/>
            <a:ext cx="381000" cy="523220"/>
          </a:xfrm>
          <a:prstGeom prst="rect">
            <a:avLst/>
          </a:prstGeom>
          <a:noFill/>
        </p:spPr>
        <p:txBody>
          <a:bodyPr wrap="square" rtlCol="0">
            <a:spAutoFit/>
          </a:bodyPr>
          <a:lstStyle/>
          <a:p>
            <a:r>
              <a:rPr lang="en-US" sz="2800" dirty="0" smtClean="0"/>
              <a:t>1</a:t>
            </a:r>
            <a:endParaRPr lang="en-US" sz="2800" dirty="0"/>
          </a:p>
        </p:txBody>
      </p:sp>
      <p:sp>
        <p:nvSpPr>
          <p:cNvPr id="9" name="TextBox 8"/>
          <p:cNvSpPr txBox="1"/>
          <p:nvPr/>
        </p:nvSpPr>
        <p:spPr>
          <a:xfrm>
            <a:off x="1066800" y="4724400"/>
            <a:ext cx="381000" cy="523220"/>
          </a:xfrm>
          <a:prstGeom prst="rect">
            <a:avLst/>
          </a:prstGeom>
          <a:noFill/>
        </p:spPr>
        <p:txBody>
          <a:bodyPr wrap="square" rtlCol="0">
            <a:spAutoFit/>
          </a:bodyPr>
          <a:lstStyle/>
          <a:p>
            <a:r>
              <a:rPr lang="en-US" sz="2800" dirty="0" smtClean="0"/>
              <a:t>1</a:t>
            </a:r>
            <a:endParaRPr lang="en-US" sz="2800" dirty="0"/>
          </a:p>
        </p:txBody>
      </p:sp>
      <p:sp>
        <p:nvSpPr>
          <p:cNvPr id="10" name="TextBox 9"/>
          <p:cNvSpPr txBox="1"/>
          <p:nvPr/>
        </p:nvSpPr>
        <p:spPr>
          <a:xfrm>
            <a:off x="5867400" y="3581400"/>
            <a:ext cx="381000" cy="523220"/>
          </a:xfrm>
          <a:prstGeom prst="rect">
            <a:avLst/>
          </a:prstGeom>
          <a:noFill/>
        </p:spPr>
        <p:txBody>
          <a:bodyPr wrap="square" rtlCol="0">
            <a:spAutoFit/>
          </a:bodyPr>
          <a:lstStyle/>
          <a:p>
            <a:r>
              <a:rPr lang="en-US" sz="2800" dirty="0" smtClean="0"/>
              <a:t>2</a:t>
            </a:r>
            <a:endParaRPr lang="en-US" sz="2800" dirty="0"/>
          </a:p>
        </p:txBody>
      </p:sp>
      <p:sp>
        <p:nvSpPr>
          <p:cNvPr id="11" name="TextBox 10"/>
          <p:cNvSpPr txBox="1"/>
          <p:nvPr/>
        </p:nvSpPr>
        <p:spPr>
          <a:xfrm>
            <a:off x="5486400" y="2895600"/>
            <a:ext cx="381000" cy="523220"/>
          </a:xfrm>
          <a:prstGeom prst="rect">
            <a:avLst/>
          </a:prstGeom>
          <a:noFill/>
        </p:spPr>
        <p:txBody>
          <a:bodyPr wrap="square" rtlCol="0">
            <a:spAutoFit/>
          </a:bodyPr>
          <a:lstStyle/>
          <a:p>
            <a:r>
              <a:rPr lang="en-US" sz="2800" dirty="0" smtClean="0"/>
              <a:t>2</a:t>
            </a:r>
            <a:endParaRPr lang="en-US" sz="2800" dirty="0"/>
          </a:p>
        </p:txBody>
      </p:sp>
      <p:sp>
        <p:nvSpPr>
          <p:cNvPr id="12" name="TextBox 11"/>
          <p:cNvSpPr txBox="1"/>
          <p:nvPr/>
        </p:nvSpPr>
        <p:spPr>
          <a:xfrm>
            <a:off x="5257800" y="4953000"/>
            <a:ext cx="381000" cy="523220"/>
          </a:xfrm>
          <a:prstGeom prst="rect">
            <a:avLst/>
          </a:prstGeom>
          <a:noFill/>
        </p:spPr>
        <p:txBody>
          <a:bodyPr wrap="square" rtlCol="0">
            <a:spAutoFit/>
          </a:bodyPr>
          <a:lstStyle/>
          <a:p>
            <a:r>
              <a:rPr lang="en-US" sz="2800" dirty="0" smtClean="0"/>
              <a:t>2</a:t>
            </a:r>
            <a:endParaRPr lang="en-US" sz="2800" dirty="0"/>
          </a:p>
        </p:txBody>
      </p:sp>
      <p:sp>
        <p:nvSpPr>
          <p:cNvPr id="13" name="TextBox 12"/>
          <p:cNvSpPr txBox="1"/>
          <p:nvPr/>
        </p:nvSpPr>
        <p:spPr>
          <a:xfrm>
            <a:off x="7543800" y="2895600"/>
            <a:ext cx="381000" cy="523220"/>
          </a:xfrm>
          <a:prstGeom prst="rect">
            <a:avLst/>
          </a:prstGeom>
          <a:noFill/>
        </p:spPr>
        <p:txBody>
          <a:bodyPr wrap="square" rtlCol="0">
            <a:spAutoFit/>
          </a:bodyPr>
          <a:lstStyle/>
          <a:p>
            <a:r>
              <a:rPr lang="en-US" sz="2800" dirty="0" smtClean="0"/>
              <a:t>2</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of </a:t>
            </a:r>
            <a:r>
              <a:rPr lang="en-US" dirty="0" smtClean="0">
                <a:solidFill>
                  <a:schemeClr val="accent6">
                    <a:lumMod val="75000"/>
                  </a:schemeClr>
                </a:solidFill>
              </a:rPr>
              <a:t>Transition Invariants</a:t>
            </a:r>
            <a:endParaRPr lang="en-US" dirty="0">
              <a:solidFill>
                <a:schemeClr val="accent6">
                  <a:lumMod val="75000"/>
                </a:schemeClr>
              </a:solidFill>
            </a:endParaRPr>
          </a:p>
        </p:txBody>
      </p:sp>
      <p:sp>
        <p:nvSpPr>
          <p:cNvPr id="4" name="TextBox 3"/>
          <p:cNvSpPr txBox="1"/>
          <p:nvPr/>
        </p:nvSpPr>
        <p:spPr>
          <a:xfrm>
            <a:off x="381000" y="2590800"/>
            <a:ext cx="8534400" cy="1323439"/>
          </a:xfrm>
          <a:prstGeom prst="rect">
            <a:avLst/>
          </a:prstGeom>
          <a:noFill/>
        </p:spPr>
        <p:txBody>
          <a:bodyPr wrap="square" rtlCol="0">
            <a:spAutoFit/>
          </a:bodyPr>
          <a:lstStyle/>
          <a:p>
            <a:pPr algn="ctr"/>
            <a:r>
              <a:rPr lang="en-US" sz="4000" dirty="0" smtClean="0"/>
              <a:t>A </a:t>
            </a:r>
            <a:r>
              <a:rPr lang="en-US" sz="4000" dirty="0" smtClean="0">
                <a:solidFill>
                  <a:srgbClr val="FF0000"/>
                </a:solidFill>
              </a:rPr>
              <a:t>stem</a:t>
            </a:r>
            <a:r>
              <a:rPr lang="en-US" sz="4000" dirty="0" smtClean="0"/>
              <a:t> to a loop can include information about the loop’s context.</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Transition Invariants </a:t>
            </a:r>
            <a:r>
              <a:rPr lang="en-US" dirty="0" smtClean="0"/>
              <a:t>Succeeding</a:t>
            </a:r>
            <a:endParaRPr lang="en-US" dirty="0"/>
          </a:p>
        </p:txBody>
      </p:sp>
      <p:sp>
        <p:nvSpPr>
          <p:cNvPr id="5" name="Content Placeholder 2"/>
          <p:cNvSpPr>
            <a:spLocks noGrp="1"/>
          </p:cNvSpPr>
          <p:nvPr>
            <p:ph idx="1"/>
          </p:nvPr>
        </p:nvSpPr>
        <p:spPr>
          <a:xfrm>
            <a:off x="457200" y="1447800"/>
            <a:ext cx="4038600" cy="4800600"/>
          </a:xfrm>
        </p:spPr>
        <p:txBody>
          <a:bodyPr>
            <a:noAutofit/>
          </a:bodyPr>
          <a:lstStyle/>
          <a:p>
            <a:pPr>
              <a:buNone/>
            </a:pPr>
            <a:r>
              <a:rPr lang="en-US" sz="2800" dirty="0" smtClean="0"/>
              <a:t>f(</a:t>
            </a:r>
            <a:r>
              <a:rPr lang="en-US" sz="2800" dirty="0" err="1" smtClean="0"/>
              <a:t>int</a:t>
            </a:r>
            <a:r>
              <a:rPr lang="en-US" sz="2800" dirty="0" smtClean="0"/>
              <a:t> d) {</a:t>
            </a:r>
          </a:p>
          <a:p>
            <a:pPr lvl="1">
              <a:buNone/>
            </a:pPr>
            <a:r>
              <a:rPr lang="en-US" dirty="0" smtClean="0"/>
              <a:t>while (x &gt; 0 &amp;&amp; y &gt; 0) {</a:t>
            </a:r>
          </a:p>
          <a:p>
            <a:pPr lvl="1">
              <a:buNone/>
            </a:pPr>
            <a:r>
              <a:rPr lang="en-US" dirty="0" smtClean="0"/>
              <a:t>	if (*) {</a:t>
            </a:r>
          </a:p>
          <a:p>
            <a:pPr lvl="1">
              <a:buNone/>
            </a:pPr>
            <a:r>
              <a:rPr lang="en-US" dirty="0" smtClean="0"/>
              <a:t>		x := x – d;</a:t>
            </a:r>
          </a:p>
          <a:p>
            <a:pPr lvl="1">
              <a:buNone/>
            </a:pPr>
            <a:r>
              <a:rPr lang="en-US" dirty="0" smtClean="0"/>
              <a:t>		y := </a:t>
            </a:r>
            <a:r>
              <a:rPr lang="en-US" dirty="0" smtClean="0"/>
              <a:t>*;</a:t>
            </a:r>
          </a:p>
          <a:p>
            <a:pPr lvl="1">
              <a:buNone/>
            </a:pPr>
            <a:r>
              <a:rPr lang="en-US" dirty="0" smtClean="0"/>
              <a:t> </a:t>
            </a:r>
            <a:r>
              <a:rPr lang="en-US" dirty="0" smtClean="0"/>
              <a:t>	} else {</a:t>
            </a:r>
          </a:p>
          <a:p>
            <a:pPr lvl="1">
              <a:buNone/>
            </a:pPr>
            <a:r>
              <a:rPr lang="en-US" dirty="0" smtClean="0"/>
              <a:t>		y := y – d;</a:t>
            </a:r>
          </a:p>
          <a:p>
            <a:pPr lvl="1">
              <a:buNone/>
            </a:pPr>
            <a:r>
              <a:rPr lang="en-US" dirty="0" smtClean="0"/>
              <a:t>	}</a:t>
            </a:r>
          </a:p>
          <a:p>
            <a:pPr lvl="1">
              <a:buNone/>
            </a:pPr>
            <a:r>
              <a:rPr lang="en-US" dirty="0" smtClean="0"/>
              <a:t>} }</a:t>
            </a:r>
          </a:p>
        </p:txBody>
      </p:sp>
      <p:sp>
        <p:nvSpPr>
          <p:cNvPr id="6" name="TextBox 5"/>
          <p:cNvSpPr txBox="1"/>
          <p:nvPr/>
        </p:nvSpPr>
        <p:spPr>
          <a:xfrm>
            <a:off x="6096000" y="2590800"/>
            <a:ext cx="1905000" cy="1384995"/>
          </a:xfrm>
          <a:prstGeom prst="rect">
            <a:avLst/>
          </a:prstGeom>
          <a:noFill/>
        </p:spPr>
        <p:txBody>
          <a:bodyPr wrap="square" rtlCol="0">
            <a:spAutoFit/>
          </a:bodyPr>
          <a:lstStyle/>
          <a:p>
            <a:r>
              <a:rPr lang="en-US" sz="2800" dirty="0" smtClean="0"/>
              <a:t>main() {</a:t>
            </a:r>
          </a:p>
          <a:p>
            <a:pPr lvl="1"/>
            <a:r>
              <a:rPr lang="en-US" sz="2800" dirty="0" smtClean="0"/>
              <a:t>f(1);</a:t>
            </a:r>
          </a:p>
          <a:p>
            <a:pPr lvl="1"/>
            <a:r>
              <a:rPr lang="en-US" sz="2800" dirty="0" smtClean="0"/>
              <a:t>f(2); }</a:t>
            </a:r>
          </a:p>
        </p:txBody>
      </p:sp>
      <p:sp>
        <p:nvSpPr>
          <p:cNvPr id="7" name="Content Placeholder 2"/>
          <p:cNvSpPr txBox="1">
            <a:spLocks/>
          </p:cNvSpPr>
          <p:nvPr/>
        </p:nvSpPr>
        <p:spPr>
          <a:xfrm>
            <a:off x="914400" y="1981200"/>
            <a:ext cx="3962400" cy="2895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while (x &gt; 0 &amp;&amp; y &gt; 0)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smtClean="0">
                <a:solidFill>
                  <a:srgbClr val="FF0000"/>
                </a:solidFill>
              </a:rPr>
              <a:t>	</a:t>
            </a:r>
            <a:r>
              <a:rPr lang="en-US" sz="2800" dirty="0" smtClean="0">
                <a:solidFill>
                  <a:srgbClr val="FF0000"/>
                </a:solidFill>
              </a:rPr>
              <a:t>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x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 x –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  y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endParaRPr kumimoji="0" 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8" name="TextBox 7"/>
          <p:cNvSpPr txBox="1"/>
          <p:nvPr/>
        </p:nvSpPr>
        <p:spPr>
          <a:xfrm>
            <a:off x="4953000" y="2286000"/>
            <a:ext cx="762000" cy="1569660"/>
          </a:xfrm>
          <a:prstGeom prst="rect">
            <a:avLst/>
          </a:prstGeom>
          <a:noFill/>
        </p:spPr>
        <p:txBody>
          <a:bodyPr wrap="square" rtlCol="0">
            <a:spAutoFit/>
          </a:bodyPr>
          <a:lstStyle/>
          <a:p>
            <a:r>
              <a:rPr lang="en-US" sz="9600" dirty="0" smtClean="0">
                <a:solidFill>
                  <a:schemeClr val="accent6">
                    <a:lumMod val="75000"/>
                  </a:schemeClr>
                </a:solidFill>
              </a:rPr>
              <a:t>x</a:t>
            </a:r>
            <a:endParaRPr lang="en-US" sz="9600"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5">
                                            <p:txEl>
                                              <p:pRg st="1" end="1"/>
                                            </p:txEl>
                                          </p:spTgt>
                                        </p:tgtEl>
                                      </p:cBhvr>
                                    </p:animEffect>
                                    <p:set>
                                      <p:cBhvr>
                                        <p:cTn id="7" dur="1" fill="hold">
                                          <p:stCondLst>
                                            <p:cond delay="999"/>
                                          </p:stCondLst>
                                        </p:cTn>
                                        <p:tgtEl>
                                          <p:spTgt spid="5">
                                            <p:txEl>
                                              <p:pRg st="1" end="1"/>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1000"/>
                                        <p:tgtEl>
                                          <p:spTgt spid="5">
                                            <p:txEl>
                                              <p:pRg st="2" end="2"/>
                                            </p:txEl>
                                          </p:spTgt>
                                        </p:tgtEl>
                                      </p:cBhvr>
                                    </p:animEffect>
                                    <p:set>
                                      <p:cBhvr>
                                        <p:cTn id="10" dur="1" fill="hold">
                                          <p:stCondLst>
                                            <p:cond delay="999"/>
                                          </p:stCondLst>
                                        </p:cTn>
                                        <p:tgtEl>
                                          <p:spTgt spid="5">
                                            <p:txEl>
                                              <p:pRg st="2" end="2"/>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1000"/>
                                        <p:tgtEl>
                                          <p:spTgt spid="5">
                                            <p:txEl>
                                              <p:pRg st="3" end="3"/>
                                            </p:txEl>
                                          </p:spTgt>
                                        </p:tgtEl>
                                      </p:cBhvr>
                                    </p:animEffect>
                                    <p:set>
                                      <p:cBhvr>
                                        <p:cTn id="13" dur="1" fill="hold">
                                          <p:stCondLst>
                                            <p:cond delay="999"/>
                                          </p:stCondLst>
                                        </p:cTn>
                                        <p:tgtEl>
                                          <p:spTgt spid="5">
                                            <p:txEl>
                                              <p:pRg st="3" end="3"/>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1000"/>
                                        <p:tgtEl>
                                          <p:spTgt spid="5">
                                            <p:txEl>
                                              <p:pRg st="4" end="4"/>
                                            </p:txEl>
                                          </p:spTgt>
                                        </p:tgtEl>
                                      </p:cBhvr>
                                    </p:animEffect>
                                    <p:set>
                                      <p:cBhvr>
                                        <p:cTn id="16" dur="1" fill="hold">
                                          <p:stCondLst>
                                            <p:cond delay="999"/>
                                          </p:stCondLst>
                                        </p:cTn>
                                        <p:tgtEl>
                                          <p:spTgt spid="5">
                                            <p:txEl>
                                              <p:pRg st="4" end="4"/>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1000"/>
                                        <p:tgtEl>
                                          <p:spTgt spid="5">
                                            <p:txEl>
                                              <p:pRg st="5" end="5"/>
                                            </p:txEl>
                                          </p:spTgt>
                                        </p:tgtEl>
                                      </p:cBhvr>
                                    </p:animEffect>
                                    <p:set>
                                      <p:cBhvr>
                                        <p:cTn id="19" dur="1" fill="hold">
                                          <p:stCondLst>
                                            <p:cond delay="999"/>
                                          </p:stCondLst>
                                        </p:cTn>
                                        <p:tgtEl>
                                          <p:spTgt spid="5">
                                            <p:txEl>
                                              <p:pRg st="5" end="5"/>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1000"/>
                                        <p:tgtEl>
                                          <p:spTgt spid="5">
                                            <p:txEl>
                                              <p:pRg st="6" end="6"/>
                                            </p:txEl>
                                          </p:spTgt>
                                        </p:tgtEl>
                                      </p:cBhvr>
                                    </p:animEffect>
                                    <p:set>
                                      <p:cBhvr>
                                        <p:cTn id="22" dur="1" fill="hold">
                                          <p:stCondLst>
                                            <p:cond delay="999"/>
                                          </p:stCondLst>
                                        </p:cTn>
                                        <p:tgtEl>
                                          <p:spTgt spid="5">
                                            <p:txEl>
                                              <p:pRg st="6" end="6"/>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1000"/>
                                        <p:tgtEl>
                                          <p:spTgt spid="5">
                                            <p:txEl>
                                              <p:pRg st="7" end="7"/>
                                            </p:txEl>
                                          </p:spTgt>
                                        </p:tgtEl>
                                      </p:cBhvr>
                                    </p:animEffect>
                                    <p:set>
                                      <p:cBhvr>
                                        <p:cTn id="25" dur="1" fill="hold">
                                          <p:stCondLst>
                                            <p:cond delay="999"/>
                                          </p:stCondLst>
                                        </p:cTn>
                                        <p:tgtEl>
                                          <p:spTgt spid="5">
                                            <p:txEl>
                                              <p:pRg st="7" end="7"/>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1000"/>
                                        <p:tgtEl>
                                          <p:spTgt spid="5">
                                            <p:txEl>
                                              <p:pRg st="8" end="8"/>
                                            </p:txEl>
                                          </p:spTgt>
                                        </p:tgtEl>
                                      </p:cBhvr>
                                    </p:animEffect>
                                    <p:set>
                                      <p:cBhvr>
                                        <p:cTn id="28" dur="1" fill="hold">
                                          <p:stCondLst>
                                            <p:cond delay="999"/>
                                          </p:stCondLst>
                                        </p:cTn>
                                        <p:tgtEl>
                                          <p:spTgt spid="5">
                                            <p:txEl>
                                              <p:pRg st="8" end="8"/>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1000"/>
                                        <p:tgtEl>
                                          <p:spTgt spid="6">
                                            <p:txEl>
                                              <p:pRg st="0" end="0"/>
                                            </p:txEl>
                                          </p:spTgt>
                                        </p:tgtEl>
                                      </p:cBhvr>
                                    </p:animEffect>
                                    <p:set>
                                      <p:cBhvr>
                                        <p:cTn id="31" dur="1" fill="hold">
                                          <p:stCondLst>
                                            <p:cond delay="999"/>
                                          </p:stCondLst>
                                        </p:cTn>
                                        <p:tgtEl>
                                          <p:spTgt spid="6">
                                            <p:txEl>
                                              <p:pRg st="0" end="0"/>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1000"/>
                                        <p:tgtEl>
                                          <p:spTgt spid="6">
                                            <p:txEl>
                                              <p:pRg st="2" end="2"/>
                                            </p:txEl>
                                          </p:spTgt>
                                        </p:tgtEl>
                                      </p:cBhvr>
                                    </p:animEffect>
                                    <p:set>
                                      <p:cBhvr>
                                        <p:cTn id="34" dur="1" fill="hold">
                                          <p:stCondLst>
                                            <p:cond delay="999"/>
                                          </p:stCondLst>
                                        </p:cTn>
                                        <p:tgtEl>
                                          <p:spTgt spid="6">
                                            <p:txEl>
                                              <p:pRg st="2" end="2"/>
                                            </p:txEl>
                                          </p:spTgt>
                                        </p:tgtEl>
                                        <p:attrNameLst>
                                          <p:attrName>style.visibility</p:attrName>
                                        </p:attrNameLst>
                                      </p:cBhvr>
                                      <p:to>
                                        <p:strVal val="hidden"/>
                                      </p:to>
                                    </p:set>
                                  </p:childTnLst>
                                </p:cTn>
                              </p:par>
                              <p:par>
                                <p:cTn id="35" presetID="10" presetClass="entr" presetSubtype="0" fill="hold" nodeType="with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fade">
                                      <p:cBhvr>
                                        <p:cTn id="37" dur="2000"/>
                                        <p:tgtEl>
                                          <p:spTgt spid="7">
                                            <p:txEl>
                                              <p:pRg st="0" end="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7">
                                            <p:txEl>
                                              <p:pRg st="1" end="1"/>
                                            </p:txEl>
                                          </p:spTgt>
                                        </p:tgtEl>
                                        <p:attrNameLst>
                                          <p:attrName>style.visibility</p:attrName>
                                        </p:attrNameLst>
                                      </p:cBhvr>
                                      <p:to>
                                        <p:strVal val="visible"/>
                                      </p:to>
                                    </p:set>
                                    <p:animEffect transition="in" filter="fade">
                                      <p:cBhvr>
                                        <p:cTn id="40" dur="2000"/>
                                        <p:tgtEl>
                                          <p:spTgt spid="7">
                                            <p:txEl>
                                              <p:pRg st="1" end="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Effect transition="in" filter="fade">
                                      <p:cBhvr>
                                        <p:cTn id="43" dur="2000"/>
                                        <p:tgtEl>
                                          <p:spTgt spid="7">
                                            <p:txEl>
                                              <p:pRg st="2" end="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7">
                                            <p:txEl>
                                              <p:pRg st="3" end="3"/>
                                            </p:txEl>
                                          </p:spTgt>
                                        </p:tgtEl>
                                        <p:attrNameLst>
                                          <p:attrName>style.visibility</p:attrName>
                                        </p:attrNameLst>
                                      </p:cBhvr>
                                      <p:to>
                                        <p:strVal val="visible"/>
                                      </p:to>
                                    </p:set>
                                    <p:animEffect transition="in" filter="fade">
                                      <p:cBhvr>
                                        <p:cTn id="46" dur="2000"/>
                                        <p:tgtEl>
                                          <p:spTgt spid="7">
                                            <p:txEl>
                                              <p:pRg st="3" end="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7">
                                            <p:txEl>
                                              <p:pRg st="4" end="4"/>
                                            </p:txEl>
                                          </p:spTgt>
                                        </p:tgtEl>
                                        <p:attrNameLst>
                                          <p:attrName>style.visibility</p:attrName>
                                        </p:attrNameLst>
                                      </p:cBhvr>
                                      <p:to>
                                        <p:strVal val="visible"/>
                                      </p:to>
                                    </p:set>
                                    <p:animEffect transition="in" filter="fade">
                                      <p:cBhvr>
                                        <p:cTn id="49" dur="2000"/>
                                        <p:tgtEl>
                                          <p:spTgt spid="7">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2000"/>
                                        <p:tgtEl>
                                          <p:spTgt spid="8"/>
                                        </p:tgtEl>
                                      </p:cBhvr>
                                    </p:animEffect>
                                  </p:childTnLst>
                                </p:cTn>
                              </p:par>
                              <p:par>
                                <p:cTn id="55" presetID="63" presetClass="path" presetSubtype="0" accel="50000" decel="50000" fill="hold" grpId="1" nodeType="withEffect">
                                  <p:stCondLst>
                                    <p:cond delay="0"/>
                                  </p:stCondLst>
                                  <p:childTnLst>
                                    <p:animMotion origin="layout" path="M -0.35833 -6.35838E-7 L -3.33333E-6 -6.35838E-7 " pathEditMode="relative" rAng="0" ptsTypes="AA">
                                      <p:cBhvr>
                                        <p:cTn id="56" dur="2000" fill="hold"/>
                                        <p:tgtEl>
                                          <p:spTgt spid="8"/>
                                        </p:tgtEl>
                                        <p:attrNameLst>
                                          <p:attrName>ppt_x</p:attrName>
                                          <p:attrName>ppt_y</p:attrName>
                                        </p:attrNameLst>
                                      </p:cBhvr>
                                      <p:rCtr x="17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8" grpId="0"/>
      <p:bldP spid="8"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Transition Invariants </a:t>
            </a:r>
            <a:r>
              <a:rPr lang="en-US" dirty="0" smtClean="0"/>
              <a:t>Succeeding</a:t>
            </a:r>
            <a:endParaRPr lang="en-US" dirty="0"/>
          </a:p>
        </p:txBody>
      </p:sp>
      <p:sp>
        <p:nvSpPr>
          <p:cNvPr id="5" name="Content Placeholder 2"/>
          <p:cNvSpPr>
            <a:spLocks noGrp="1"/>
          </p:cNvSpPr>
          <p:nvPr>
            <p:ph idx="1"/>
          </p:nvPr>
        </p:nvSpPr>
        <p:spPr>
          <a:xfrm>
            <a:off x="457200" y="1447800"/>
            <a:ext cx="4038600" cy="4800600"/>
          </a:xfrm>
        </p:spPr>
        <p:txBody>
          <a:bodyPr>
            <a:noAutofit/>
          </a:bodyPr>
          <a:lstStyle/>
          <a:p>
            <a:pPr>
              <a:buNone/>
            </a:pPr>
            <a:r>
              <a:rPr lang="en-US" sz="2800" dirty="0" smtClean="0"/>
              <a:t>f(</a:t>
            </a:r>
            <a:r>
              <a:rPr lang="en-US" sz="2800" dirty="0" err="1" smtClean="0"/>
              <a:t>int</a:t>
            </a:r>
            <a:r>
              <a:rPr lang="en-US" sz="2800" dirty="0" smtClean="0"/>
              <a:t> d) {</a:t>
            </a:r>
          </a:p>
          <a:p>
            <a:pPr lvl="1">
              <a:buNone/>
            </a:pPr>
            <a:r>
              <a:rPr lang="en-US" dirty="0" smtClean="0"/>
              <a:t>while (x &gt; 0 &amp;&amp; y &gt; 0) {</a:t>
            </a:r>
          </a:p>
          <a:p>
            <a:pPr lvl="1">
              <a:buNone/>
            </a:pPr>
            <a:r>
              <a:rPr lang="en-US" dirty="0" smtClean="0"/>
              <a:t>	if (*) {</a:t>
            </a:r>
          </a:p>
          <a:p>
            <a:pPr lvl="1">
              <a:buNone/>
            </a:pPr>
            <a:r>
              <a:rPr lang="en-US" dirty="0" smtClean="0"/>
              <a:t>		x := x – d;</a:t>
            </a:r>
          </a:p>
          <a:p>
            <a:pPr lvl="1">
              <a:buNone/>
            </a:pPr>
            <a:r>
              <a:rPr lang="en-US" dirty="0" smtClean="0"/>
              <a:t>		y := </a:t>
            </a:r>
            <a:r>
              <a:rPr lang="en-US" dirty="0" smtClean="0"/>
              <a:t>*;</a:t>
            </a:r>
          </a:p>
          <a:p>
            <a:pPr lvl="1">
              <a:buNone/>
            </a:pPr>
            <a:r>
              <a:rPr lang="en-US" dirty="0" smtClean="0"/>
              <a:t> </a:t>
            </a:r>
            <a:r>
              <a:rPr lang="en-US" dirty="0" smtClean="0"/>
              <a:t>	} else {</a:t>
            </a:r>
          </a:p>
          <a:p>
            <a:pPr lvl="1">
              <a:buNone/>
            </a:pPr>
            <a:r>
              <a:rPr lang="en-US" dirty="0" smtClean="0"/>
              <a:t>		y := y – d;</a:t>
            </a:r>
          </a:p>
          <a:p>
            <a:pPr lvl="1">
              <a:buNone/>
            </a:pPr>
            <a:r>
              <a:rPr lang="en-US" dirty="0" smtClean="0"/>
              <a:t>	}</a:t>
            </a:r>
          </a:p>
          <a:p>
            <a:pPr lvl="1">
              <a:buNone/>
            </a:pPr>
            <a:r>
              <a:rPr lang="en-US" dirty="0" smtClean="0"/>
              <a:t>} }</a:t>
            </a:r>
          </a:p>
        </p:txBody>
      </p:sp>
      <p:sp>
        <p:nvSpPr>
          <p:cNvPr id="6" name="TextBox 5"/>
          <p:cNvSpPr txBox="1"/>
          <p:nvPr/>
        </p:nvSpPr>
        <p:spPr>
          <a:xfrm>
            <a:off x="6096000" y="2590800"/>
            <a:ext cx="1905000" cy="1384995"/>
          </a:xfrm>
          <a:prstGeom prst="rect">
            <a:avLst/>
          </a:prstGeom>
          <a:noFill/>
        </p:spPr>
        <p:txBody>
          <a:bodyPr wrap="square" rtlCol="0">
            <a:spAutoFit/>
          </a:bodyPr>
          <a:lstStyle/>
          <a:p>
            <a:r>
              <a:rPr lang="en-US" sz="2800" dirty="0" smtClean="0"/>
              <a:t>main() {</a:t>
            </a:r>
          </a:p>
          <a:p>
            <a:pPr lvl="1"/>
            <a:r>
              <a:rPr lang="en-US" sz="2800" dirty="0" smtClean="0"/>
              <a:t>f(1);</a:t>
            </a:r>
          </a:p>
          <a:p>
            <a:pPr lvl="1"/>
            <a:r>
              <a:rPr lang="en-US" sz="2800" dirty="0" smtClean="0"/>
              <a:t>f(2); }</a:t>
            </a:r>
          </a:p>
        </p:txBody>
      </p:sp>
      <p:sp>
        <p:nvSpPr>
          <p:cNvPr id="7" name="Content Placeholder 2"/>
          <p:cNvSpPr txBox="1">
            <a:spLocks/>
          </p:cNvSpPr>
          <p:nvPr/>
        </p:nvSpPr>
        <p:spPr>
          <a:xfrm>
            <a:off x="914400" y="1981200"/>
            <a:ext cx="3962400" cy="4648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while (x &gt; 0 &amp;&amp; y &gt; 0)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2800" dirty="0" smtClean="0">
              <a:solidFill>
                <a:srgbClr val="FF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y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r>
              <a:rPr lang="en-US" sz="2800" dirty="0" smtClean="0">
                <a:solidFill>
                  <a:srgbClr val="FF0000"/>
                </a:solidFill>
              </a:rPr>
              <a:t>y - d</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endParaRPr kumimoji="0" 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8" name="TextBox 7"/>
          <p:cNvSpPr txBox="1"/>
          <p:nvPr/>
        </p:nvSpPr>
        <p:spPr>
          <a:xfrm>
            <a:off x="4953000" y="2286000"/>
            <a:ext cx="762000" cy="1569660"/>
          </a:xfrm>
          <a:prstGeom prst="rect">
            <a:avLst/>
          </a:prstGeom>
          <a:noFill/>
        </p:spPr>
        <p:txBody>
          <a:bodyPr wrap="square" rtlCol="0">
            <a:spAutoFit/>
          </a:bodyPr>
          <a:lstStyle/>
          <a:p>
            <a:r>
              <a:rPr lang="en-US" sz="9600" dirty="0" smtClean="0">
                <a:solidFill>
                  <a:schemeClr val="accent6">
                    <a:lumMod val="75000"/>
                  </a:schemeClr>
                </a:solidFill>
              </a:rPr>
              <a:t>y</a:t>
            </a:r>
            <a:endParaRPr lang="en-US" sz="9600"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5">
                                            <p:txEl>
                                              <p:pRg st="1" end="1"/>
                                            </p:txEl>
                                          </p:spTgt>
                                        </p:tgtEl>
                                      </p:cBhvr>
                                    </p:animEffect>
                                    <p:set>
                                      <p:cBhvr>
                                        <p:cTn id="7" dur="1" fill="hold">
                                          <p:stCondLst>
                                            <p:cond delay="999"/>
                                          </p:stCondLst>
                                        </p:cTn>
                                        <p:tgtEl>
                                          <p:spTgt spid="5">
                                            <p:txEl>
                                              <p:pRg st="1" end="1"/>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1000"/>
                                        <p:tgtEl>
                                          <p:spTgt spid="5">
                                            <p:txEl>
                                              <p:pRg st="2" end="2"/>
                                            </p:txEl>
                                          </p:spTgt>
                                        </p:tgtEl>
                                      </p:cBhvr>
                                    </p:animEffect>
                                    <p:set>
                                      <p:cBhvr>
                                        <p:cTn id="10" dur="1" fill="hold">
                                          <p:stCondLst>
                                            <p:cond delay="999"/>
                                          </p:stCondLst>
                                        </p:cTn>
                                        <p:tgtEl>
                                          <p:spTgt spid="5">
                                            <p:txEl>
                                              <p:pRg st="2" end="2"/>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1000"/>
                                        <p:tgtEl>
                                          <p:spTgt spid="5">
                                            <p:txEl>
                                              <p:pRg st="3" end="3"/>
                                            </p:txEl>
                                          </p:spTgt>
                                        </p:tgtEl>
                                      </p:cBhvr>
                                    </p:animEffect>
                                    <p:set>
                                      <p:cBhvr>
                                        <p:cTn id="13" dur="1" fill="hold">
                                          <p:stCondLst>
                                            <p:cond delay="999"/>
                                          </p:stCondLst>
                                        </p:cTn>
                                        <p:tgtEl>
                                          <p:spTgt spid="5">
                                            <p:txEl>
                                              <p:pRg st="3" end="3"/>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1000"/>
                                        <p:tgtEl>
                                          <p:spTgt spid="5">
                                            <p:txEl>
                                              <p:pRg st="4" end="4"/>
                                            </p:txEl>
                                          </p:spTgt>
                                        </p:tgtEl>
                                      </p:cBhvr>
                                    </p:animEffect>
                                    <p:set>
                                      <p:cBhvr>
                                        <p:cTn id="16" dur="1" fill="hold">
                                          <p:stCondLst>
                                            <p:cond delay="999"/>
                                          </p:stCondLst>
                                        </p:cTn>
                                        <p:tgtEl>
                                          <p:spTgt spid="5">
                                            <p:txEl>
                                              <p:pRg st="4" end="4"/>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1000"/>
                                        <p:tgtEl>
                                          <p:spTgt spid="5">
                                            <p:txEl>
                                              <p:pRg st="5" end="5"/>
                                            </p:txEl>
                                          </p:spTgt>
                                        </p:tgtEl>
                                      </p:cBhvr>
                                    </p:animEffect>
                                    <p:set>
                                      <p:cBhvr>
                                        <p:cTn id="19" dur="1" fill="hold">
                                          <p:stCondLst>
                                            <p:cond delay="999"/>
                                          </p:stCondLst>
                                        </p:cTn>
                                        <p:tgtEl>
                                          <p:spTgt spid="5">
                                            <p:txEl>
                                              <p:pRg st="5" end="5"/>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1000"/>
                                        <p:tgtEl>
                                          <p:spTgt spid="5">
                                            <p:txEl>
                                              <p:pRg st="6" end="6"/>
                                            </p:txEl>
                                          </p:spTgt>
                                        </p:tgtEl>
                                      </p:cBhvr>
                                    </p:animEffect>
                                    <p:set>
                                      <p:cBhvr>
                                        <p:cTn id="22" dur="1" fill="hold">
                                          <p:stCondLst>
                                            <p:cond delay="999"/>
                                          </p:stCondLst>
                                        </p:cTn>
                                        <p:tgtEl>
                                          <p:spTgt spid="5">
                                            <p:txEl>
                                              <p:pRg st="6" end="6"/>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1000"/>
                                        <p:tgtEl>
                                          <p:spTgt spid="5">
                                            <p:txEl>
                                              <p:pRg st="7" end="7"/>
                                            </p:txEl>
                                          </p:spTgt>
                                        </p:tgtEl>
                                      </p:cBhvr>
                                    </p:animEffect>
                                    <p:set>
                                      <p:cBhvr>
                                        <p:cTn id="25" dur="1" fill="hold">
                                          <p:stCondLst>
                                            <p:cond delay="999"/>
                                          </p:stCondLst>
                                        </p:cTn>
                                        <p:tgtEl>
                                          <p:spTgt spid="5">
                                            <p:txEl>
                                              <p:pRg st="7" end="7"/>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1000"/>
                                        <p:tgtEl>
                                          <p:spTgt spid="5">
                                            <p:txEl>
                                              <p:pRg st="8" end="8"/>
                                            </p:txEl>
                                          </p:spTgt>
                                        </p:tgtEl>
                                      </p:cBhvr>
                                    </p:animEffect>
                                    <p:set>
                                      <p:cBhvr>
                                        <p:cTn id="28" dur="1" fill="hold">
                                          <p:stCondLst>
                                            <p:cond delay="999"/>
                                          </p:stCondLst>
                                        </p:cTn>
                                        <p:tgtEl>
                                          <p:spTgt spid="5">
                                            <p:txEl>
                                              <p:pRg st="8" end="8"/>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1000"/>
                                        <p:tgtEl>
                                          <p:spTgt spid="6">
                                            <p:txEl>
                                              <p:pRg st="0" end="0"/>
                                            </p:txEl>
                                          </p:spTgt>
                                        </p:tgtEl>
                                      </p:cBhvr>
                                    </p:animEffect>
                                    <p:set>
                                      <p:cBhvr>
                                        <p:cTn id="31" dur="1" fill="hold">
                                          <p:stCondLst>
                                            <p:cond delay="999"/>
                                          </p:stCondLst>
                                        </p:cTn>
                                        <p:tgtEl>
                                          <p:spTgt spid="6">
                                            <p:txEl>
                                              <p:pRg st="0" end="0"/>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1000"/>
                                        <p:tgtEl>
                                          <p:spTgt spid="6">
                                            <p:txEl>
                                              <p:pRg st="2" end="2"/>
                                            </p:txEl>
                                          </p:spTgt>
                                        </p:tgtEl>
                                      </p:cBhvr>
                                    </p:animEffect>
                                    <p:set>
                                      <p:cBhvr>
                                        <p:cTn id="34" dur="1" fill="hold">
                                          <p:stCondLst>
                                            <p:cond delay="999"/>
                                          </p:stCondLst>
                                        </p:cTn>
                                        <p:tgtEl>
                                          <p:spTgt spid="6">
                                            <p:txEl>
                                              <p:pRg st="2" end="2"/>
                                            </p:txEl>
                                          </p:spTgt>
                                        </p:tgtEl>
                                        <p:attrNameLst>
                                          <p:attrName>style.visibility</p:attrName>
                                        </p:attrNameLst>
                                      </p:cBhvr>
                                      <p:to>
                                        <p:strVal val="hidden"/>
                                      </p:to>
                                    </p:set>
                                  </p:childTnLst>
                                </p:cTn>
                              </p:par>
                              <p:par>
                                <p:cTn id="35" presetID="10" presetClass="entr" presetSubtype="0" fill="hold" nodeType="with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fade">
                                      <p:cBhvr>
                                        <p:cTn id="37" dur="2000"/>
                                        <p:tgtEl>
                                          <p:spTgt spid="7">
                                            <p:txEl>
                                              <p:pRg st="0" end="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7">
                                            <p:txEl>
                                              <p:pRg st="1" end="1"/>
                                            </p:txEl>
                                          </p:spTgt>
                                        </p:tgtEl>
                                        <p:attrNameLst>
                                          <p:attrName>style.visibility</p:attrName>
                                        </p:attrNameLst>
                                      </p:cBhvr>
                                      <p:to>
                                        <p:strVal val="visible"/>
                                      </p:to>
                                    </p:set>
                                    <p:animEffect transition="in" filter="fade">
                                      <p:cBhvr>
                                        <p:cTn id="40" dur="2000"/>
                                        <p:tgtEl>
                                          <p:spTgt spid="7">
                                            <p:txEl>
                                              <p:pRg st="1" end="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Effect transition="in" filter="fade">
                                      <p:cBhvr>
                                        <p:cTn id="43" dur="2000"/>
                                        <p:tgtEl>
                                          <p:spTgt spid="7">
                                            <p:txEl>
                                              <p:pRg st="2" end="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7">
                                            <p:txEl>
                                              <p:pRg st="5" end="5"/>
                                            </p:txEl>
                                          </p:spTgt>
                                        </p:tgtEl>
                                        <p:attrNameLst>
                                          <p:attrName>style.visibility</p:attrName>
                                        </p:attrNameLst>
                                      </p:cBhvr>
                                      <p:to>
                                        <p:strVal val="visible"/>
                                      </p:to>
                                    </p:set>
                                    <p:animEffect transition="in" filter="fade">
                                      <p:cBhvr>
                                        <p:cTn id="46" dur="2000"/>
                                        <p:tgtEl>
                                          <p:spTgt spid="7">
                                            <p:txEl>
                                              <p:pRg st="5" end="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2000"/>
                                        <p:tgtEl>
                                          <p:spTgt spid="7">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2000"/>
                                        <p:tgtEl>
                                          <p:spTgt spid="8"/>
                                        </p:tgtEl>
                                      </p:cBhvr>
                                    </p:animEffect>
                                  </p:childTnLst>
                                </p:cTn>
                              </p:par>
                              <p:par>
                                <p:cTn id="55" presetID="63" presetClass="path" presetSubtype="0" accel="50000" decel="50000" fill="hold" grpId="1" nodeType="withEffect">
                                  <p:stCondLst>
                                    <p:cond delay="0"/>
                                  </p:stCondLst>
                                  <p:childTnLst>
                                    <p:animMotion origin="layout" path="M -0.35833 -6.35838E-7 L -3.33333E-6 -6.35838E-7 " pathEditMode="relative" rAng="0" ptsTypes="AA">
                                      <p:cBhvr>
                                        <p:cTn id="56" dur="2000" fill="hold"/>
                                        <p:tgtEl>
                                          <p:spTgt spid="8"/>
                                        </p:tgtEl>
                                        <p:attrNameLst>
                                          <p:attrName>ppt_x</p:attrName>
                                          <p:attrName>ppt_y</p:attrName>
                                        </p:attrNameLst>
                                      </p:cBhvr>
                                      <p:rCtr x="17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P spid="8"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858962"/>
          </a:xfrm>
        </p:spPr>
        <p:txBody>
          <a:bodyPr>
            <a:normAutofit/>
          </a:bodyPr>
          <a:lstStyle/>
          <a:p>
            <a:r>
              <a:rPr lang="en-US" dirty="0" smtClean="0"/>
              <a:t>Disadvantage of </a:t>
            </a:r>
            <a:r>
              <a:rPr lang="en-US" dirty="0" smtClean="0">
                <a:solidFill>
                  <a:schemeClr val="accent6">
                    <a:lumMod val="75000"/>
                  </a:schemeClr>
                </a:solidFill>
              </a:rPr>
              <a:t>Transition Invariants</a:t>
            </a:r>
            <a:endParaRPr lang="en-US" dirty="0">
              <a:solidFill>
                <a:schemeClr val="accent6">
                  <a:lumMod val="75000"/>
                </a:schemeClr>
              </a:solidFill>
            </a:endParaRPr>
          </a:p>
        </p:txBody>
      </p:sp>
      <p:sp>
        <p:nvSpPr>
          <p:cNvPr id="4" name="TextBox 3"/>
          <p:cNvSpPr txBox="1"/>
          <p:nvPr/>
        </p:nvSpPr>
        <p:spPr>
          <a:xfrm>
            <a:off x="381000" y="2590800"/>
            <a:ext cx="8534400" cy="1323439"/>
          </a:xfrm>
          <a:prstGeom prst="rect">
            <a:avLst/>
          </a:prstGeom>
          <a:noFill/>
        </p:spPr>
        <p:txBody>
          <a:bodyPr wrap="square" rtlCol="0">
            <a:spAutoFit/>
          </a:bodyPr>
          <a:lstStyle/>
          <a:p>
            <a:pPr algn="ctr"/>
            <a:r>
              <a:rPr lang="en-US" sz="4000" dirty="0" smtClean="0">
                <a:solidFill>
                  <a:srgbClr val="FF0000"/>
                </a:solidFill>
              </a:rPr>
              <a:t>Stem</a:t>
            </a:r>
            <a:r>
              <a:rPr lang="en-US" sz="4000" dirty="0" smtClean="0"/>
              <a:t> and </a:t>
            </a:r>
            <a:r>
              <a:rPr lang="en-US" sz="4000" dirty="0" smtClean="0">
                <a:solidFill>
                  <a:srgbClr val="FF0000"/>
                </a:solidFill>
              </a:rPr>
              <a:t>cycle </a:t>
            </a:r>
            <a:r>
              <a:rPr lang="en-US" sz="4000" dirty="0" smtClean="0"/>
              <a:t>can lead to incorrect guesses for proof of termination.</a:t>
            </a: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accent6">
                    <a:lumMod val="75000"/>
                  </a:schemeClr>
                </a:solidFill>
              </a:rPr>
              <a:t>Transition Invariants </a:t>
            </a:r>
            <a:r>
              <a:rPr lang="en-US" dirty="0" smtClean="0"/>
              <a:t>Failing</a:t>
            </a:r>
            <a:endParaRPr lang="en-US" dirty="0"/>
          </a:p>
        </p:txBody>
      </p:sp>
      <p:sp>
        <p:nvSpPr>
          <p:cNvPr id="3" name="Content Placeholder 2"/>
          <p:cNvSpPr>
            <a:spLocks noGrp="1"/>
          </p:cNvSpPr>
          <p:nvPr>
            <p:ph idx="1"/>
          </p:nvPr>
        </p:nvSpPr>
        <p:spPr>
          <a:xfrm>
            <a:off x="478971" y="1023257"/>
            <a:ext cx="4038600" cy="5715000"/>
          </a:xfrm>
        </p:spPr>
        <p:txBody>
          <a:bodyPr>
            <a:noAutofit/>
          </a:bodyPr>
          <a:lstStyle/>
          <a:p>
            <a:pPr>
              <a:buNone/>
            </a:pPr>
            <a:r>
              <a:rPr lang="en-US" sz="2800" dirty="0" smtClean="0"/>
              <a:t>f(</a:t>
            </a:r>
            <a:r>
              <a:rPr lang="en-US" sz="2800" dirty="0" err="1" smtClean="0"/>
              <a:t>int</a:t>
            </a:r>
            <a:r>
              <a:rPr lang="en-US" sz="2800" dirty="0" smtClean="0"/>
              <a:t> </a:t>
            </a:r>
            <a:r>
              <a:rPr lang="en-US" sz="2800" dirty="0" smtClean="0"/>
              <a:t>d) {</a:t>
            </a:r>
          </a:p>
          <a:p>
            <a:pPr>
              <a:buNone/>
            </a:pPr>
            <a:r>
              <a:rPr lang="en-US" sz="2800" dirty="0" smtClean="0"/>
              <a:t>f(</a:t>
            </a:r>
            <a:r>
              <a:rPr lang="en-US" sz="2800" dirty="0" err="1" smtClean="0"/>
              <a:t>int</a:t>
            </a:r>
            <a:r>
              <a:rPr lang="en-US" sz="2800" dirty="0" smtClean="0"/>
              <a:t> d, </a:t>
            </a:r>
            <a:r>
              <a:rPr lang="en-US" sz="2800" dirty="0" err="1" smtClean="0"/>
              <a:t>int</a:t>
            </a:r>
            <a:r>
              <a:rPr lang="en-US" sz="2800" dirty="0" smtClean="0"/>
              <a:t> z) {</a:t>
            </a:r>
            <a:endParaRPr lang="en-US" sz="2800" dirty="0" smtClean="0"/>
          </a:p>
          <a:p>
            <a:pPr>
              <a:buNone/>
            </a:pPr>
            <a:r>
              <a:rPr lang="en-US" sz="2800" dirty="0" smtClean="0"/>
              <a:t>    </a:t>
            </a:r>
            <a:r>
              <a:rPr lang="en-US" sz="2800" dirty="0" err="1" smtClean="0"/>
              <a:t>int</a:t>
            </a:r>
            <a:r>
              <a:rPr lang="en-US" sz="2800" dirty="0" smtClean="0"/>
              <a:t> x, y;</a:t>
            </a:r>
          </a:p>
          <a:p>
            <a:pPr>
              <a:buNone/>
            </a:pPr>
            <a:r>
              <a:rPr lang="en-US" sz="2800" dirty="0" smtClean="0"/>
              <a:t>	while (x &gt; 0 &amp;&amp; y &gt; 0) {</a:t>
            </a:r>
          </a:p>
          <a:p>
            <a:pPr lvl="1">
              <a:buNone/>
            </a:pPr>
            <a:r>
              <a:rPr lang="en-US" dirty="0" smtClean="0"/>
              <a:t>	if (*) {</a:t>
            </a:r>
          </a:p>
          <a:p>
            <a:pPr lvl="1">
              <a:buNone/>
            </a:pPr>
            <a:r>
              <a:rPr lang="en-US" dirty="0" smtClean="0"/>
              <a:t>		x := x – d;</a:t>
            </a:r>
          </a:p>
          <a:p>
            <a:pPr lvl="1">
              <a:buNone/>
            </a:pPr>
            <a:r>
              <a:rPr lang="en-US" dirty="0" smtClean="0"/>
              <a:t>		y := *;</a:t>
            </a:r>
          </a:p>
          <a:p>
            <a:pPr lvl="1">
              <a:buNone/>
            </a:pPr>
            <a:r>
              <a:rPr lang="en-US" dirty="0" smtClean="0"/>
              <a:t>		z := z – 1;</a:t>
            </a:r>
          </a:p>
          <a:p>
            <a:pPr lvl="1">
              <a:buNone/>
            </a:pPr>
            <a:r>
              <a:rPr lang="en-US" dirty="0" smtClean="0"/>
              <a:t>	} else {</a:t>
            </a:r>
          </a:p>
          <a:p>
            <a:pPr lvl="1">
              <a:buNone/>
            </a:pPr>
            <a:r>
              <a:rPr lang="en-US" dirty="0" smtClean="0"/>
              <a:t>		y := y – d;</a:t>
            </a:r>
          </a:p>
          <a:p>
            <a:pPr lvl="1">
              <a:buNone/>
            </a:pPr>
            <a:r>
              <a:rPr lang="en-US" dirty="0" smtClean="0"/>
              <a:t>	</a:t>
            </a:r>
            <a:r>
              <a:rPr lang="en-US" dirty="0" smtClean="0"/>
              <a:t>} } </a:t>
            </a:r>
            <a:r>
              <a:rPr lang="en-US" dirty="0" smtClean="0"/>
              <a:t>}</a:t>
            </a:r>
          </a:p>
        </p:txBody>
      </p:sp>
      <p:sp>
        <p:nvSpPr>
          <p:cNvPr id="4" name="TextBox 3"/>
          <p:cNvSpPr txBox="1"/>
          <p:nvPr/>
        </p:nvSpPr>
        <p:spPr>
          <a:xfrm>
            <a:off x="5181600" y="1600200"/>
            <a:ext cx="3657600" cy="5262979"/>
          </a:xfrm>
          <a:prstGeom prst="rect">
            <a:avLst/>
          </a:prstGeom>
          <a:noFill/>
        </p:spPr>
        <p:txBody>
          <a:bodyPr wrap="square" rtlCol="0">
            <a:spAutoFit/>
          </a:bodyPr>
          <a:lstStyle/>
          <a:p>
            <a:r>
              <a:rPr lang="en-US" sz="2800" dirty="0" smtClean="0"/>
              <a:t>main() {</a:t>
            </a:r>
          </a:p>
          <a:p>
            <a:r>
              <a:rPr lang="en-US" sz="2800" dirty="0" smtClean="0"/>
              <a:t>    </a:t>
            </a:r>
            <a:r>
              <a:rPr lang="en-US" sz="2800" dirty="0" err="1" smtClean="0"/>
              <a:t>int</a:t>
            </a:r>
            <a:r>
              <a:rPr lang="en-US" sz="2800" dirty="0" smtClean="0"/>
              <a:t> k;</a:t>
            </a:r>
          </a:p>
          <a:p>
            <a:r>
              <a:rPr lang="en-US" sz="2800" dirty="0" smtClean="0"/>
              <a:t>    </a:t>
            </a:r>
            <a:r>
              <a:rPr lang="en-US" sz="2800" dirty="0" err="1" smtClean="0"/>
              <a:t>int</a:t>
            </a:r>
            <a:r>
              <a:rPr lang="en-US" sz="2800" dirty="0" smtClean="0"/>
              <a:t> z = 1;</a:t>
            </a:r>
          </a:p>
          <a:p>
            <a:r>
              <a:rPr lang="en-US" sz="2800" dirty="0" smtClean="0"/>
              <a:t>    while (z &lt; k) {</a:t>
            </a:r>
          </a:p>
          <a:p>
            <a:r>
              <a:rPr lang="en-US" sz="2800" dirty="0" smtClean="0"/>
              <a:t>        z := 2 * z;</a:t>
            </a:r>
          </a:p>
          <a:p>
            <a:r>
              <a:rPr lang="en-US" sz="2800" dirty="0" smtClean="0"/>
              <a:t>    }</a:t>
            </a:r>
          </a:p>
          <a:p>
            <a:endParaRPr lang="en-US" sz="2800" dirty="0" smtClean="0"/>
          </a:p>
          <a:p>
            <a:r>
              <a:rPr lang="en-US" sz="2800" dirty="0" smtClean="0"/>
              <a:t>    f(1);</a:t>
            </a:r>
            <a:endParaRPr lang="en-US" sz="2800" dirty="0" smtClean="0"/>
          </a:p>
          <a:p>
            <a:r>
              <a:rPr lang="en-US" sz="2800" dirty="0" smtClean="0"/>
              <a:t>    f(1, z);</a:t>
            </a:r>
          </a:p>
          <a:p>
            <a:r>
              <a:rPr lang="en-US" sz="2800" dirty="0" smtClean="0"/>
              <a:t>    </a:t>
            </a:r>
            <a:r>
              <a:rPr lang="en-US" sz="2800" dirty="0" smtClean="0"/>
              <a:t>f(2);</a:t>
            </a:r>
          </a:p>
          <a:p>
            <a:r>
              <a:rPr lang="en-US" sz="2800" dirty="0" smtClean="0"/>
              <a:t>    f(2</a:t>
            </a:r>
            <a:r>
              <a:rPr lang="en-US" sz="2800" dirty="0" smtClean="0"/>
              <a:t>, z);</a:t>
            </a:r>
          </a:p>
          <a:p>
            <a:r>
              <a:rPr lang="en-US"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0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0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10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10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2000"/>
                                        <p:tgtEl>
                                          <p:spTgt spid="4">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Effect transition="in" filter="fade">
                                      <p:cBhvr>
                                        <p:cTn id="25" dur="2000"/>
                                        <p:tgtEl>
                                          <p:spTgt spid="4">
                                            <p:txEl>
                                              <p:pRg st="10" end="1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2000"/>
                                        <p:tgtEl>
                                          <p:spTgt spid="3">
                                            <p:txEl>
                                              <p:pRg st="1" end="1"/>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000"/>
                                        <p:tgtEl>
                                          <p:spTgt spid="3">
                                            <p:txEl>
                                              <p:pRg st="7" end="7"/>
                                            </p:txEl>
                                          </p:spTgt>
                                        </p:tgtEl>
                                      </p:cBhvr>
                                    </p:animEffect>
                                  </p:childTnLst>
                                </p:cTn>
                              </p:par>
                              <p:par>
                                <p:cTn id="32" presetID="10" presetClass="exit" presetSubtype="0" fill="hold" nodeType="withEffect">
                                  <p:stCondLst>
                                    <p:cond delay="0"/>
                                  </p:stCondLst>
                                  <p:childTnLst>
                                    <p:animEffect transition="out" filter="fade">
                                      <p:cBhvr>
                                        <p:cTn id="33" dur="2000"/>
                                        <p:tgtEl>
                                          <p:spTgt spid="4">
                                            <p:txEl>
                                              <p:pRg st="7" end="7"/>
                                            </p:txEl>
                                          </p:spTgt>
                                        </p:tgtEl>
                                      </p:cBhvr>
                                    </p:animEffect>
                                    <p:set>
                                      <p:cBhvr>
                                        <p:cTn id="34" dur="1" fill="hold">
                                          <p:stCondLst>
                                            <p:cond delay="1999"/>
                                          </p:stCondLst>
                                        </p:cTn>
                                        <p:tgtEl>
                                          <p:spTgt spid="4">
                                            <p:txEl>
                                              <p:pRg st="7" end="7"/>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2000"/>
                                        <p:tgtEl>
                                          <p:spTgt spid="4">
                                            <p:txEl>
                                              <p:pRg st="9" end="9"/>
                                            </p:txEl>
                                          </p:spTgt>
                                        </p:tgtEl>
                                      </p:cBhvr>
                                    </p:animEffect>
                                    <p:set>
                                      <p:cBhvr>
                                        <p:cTn id="37" dur="1" fill="hold">
                                          <p:stCondLst>
                                            <p:cond delay="1999"/>
                                          </p:stCondLst>
                                        </p:cTn>
                                        <p:tgtEl>
                                          <p:spTgt spid="4">
                                            <p:txEl>
                                              <p:pRg st="9" end="9"/>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2000"/>
                                        <p:tgtEl>
                                          <p:spTgt spid="3">
                                            <p:txEl>
                                              <p:pRg st="0" end="0"/>
                                            </p:txEl>
                                          </p:spTgt>
                                        </p:tgtEl>
                                      </p:cBhvr>
                                    </p:animEffect>
                                    <p:set>
                                      <p:cBhvr>
                                        <p:cTn id="40"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 presetClass="emph" presetSubtype="2" fill="hold" nodeType="clickEffect">
                                  <p:stCondLst>
                                    <p:cond delay="0"/>
                                  </p:stCondLst>
                                  <p:childTnLst>
                                    <p:animClr clrSpc="rgb">
                                      <p:cBhvr override="childStyle">
                                        <p:cTn id="44" dur="1000" fill="hold"/>
                                        <p:tgtEl>
                                          <p:spTgt spid="4">
                                            <p:txEl>
                                              <p:pRg st="2" end="2"/>
                                            </p:txEl>
                                          </p:spTgt>
                                        </p:tgtEl>
                                        <p:attrNameLst>
                                          <p:attrName>style.color</p:attrName>
                                        </p:attrNameLst>
                                      </p:cBhvr>
                                      <p:to>
                                        <a:srgbClr val="FC2312"/>
                                      </p:to>
                                    </p:animClr>
                                  </p:childTnLst>
                                </p:cTn>
                              </p:par>
                              <p:par>
                                <p:cTn id="45" presetID="3" presetClass="emph" presetSubtype="2" fill="hold" nodeType="withEffect">
                                  <p:stCondLst>
                                    <p:cond delay="0"/>
                                  </p:stCondLst>
                                  <p:childTnLst>
                                    <p:animClr clrSpc="rgb">
                                      <p:cBhvr override="childStyle">
                                        <p:cTn id="46" dur="1000" fill="hold"/>
                                        <p:tgtEl>
                                          <p:spTgt spid="4">
                                            <p:txEl>
                                              <p:pRg st="3" end="3"/>
                                            </p:txEl>
                                          </p:spTgt>
                                        </p:tgtEl>
                                        <p:attrNameLst>
                                          <p:attrName>style.color</p:attrName>
                                        </p:attrNameLst>
                                      </p:cBhvr>
                                      <p:to>
                                        <a:srgbClr val="FC2312"/>
                                      </p:to>
                                    </p:animClr>
                                  </p:childTnLst>
                                </p:cTn>
                              </p:par>
                              <p:par>
                                <p:cTn id="47" presetID="3" presetClass="emph" presetSubtype="2" fill="hold" nodeType="withEffect">
                                  <p:stCondLst>
                                    <p:cond delay="0"/>
                                  </p:stCondLst>
                                  <p:childTnLst>
                                    <p:animClr clrSpc="rgb">
                                      <p:cBhvr override="childStyle">
                                        <p:cTn id="48" dur="1000" fill="hold"/>
                                        <p:tgtEl>
                                          <p:spTgt spid="4">
                                            <p:txEl>
                                              <p:pRg st="4" end="4"/>
                                            </p:txEl>
                                          </p:spTgt>
                                        </p:tgtEl>
                                        <p:attrNameLst>
                                          <p:attrName>style.color</p:attrName>
                                        </p:attrNameLst>
                                      </p:cBhvr>
                                      <p:to>
                                        <a:srgbClr val="FC2312"/>
                                      </p:to>
                                    </p:animClr>
                                  </p:childTnLst>
                                </p:cTn>
                              </p:par>
                              <p:par>
                                <p:cTn id="49" presetID="3" presetClass="emph" presetSubtype="2" fill="hold" nodeType="withEffect">
                                  <p:stCondLst>
                                    <p:cond delay="0"/>
                                  </p:stCondLst>
                                  <p:childTnLst>
                                    <p:animClr clrSpc="rgb">
                                      <p:cBhvr override="childStyle">
                                        <p:cTn id="50" dur="1000" fill="hold"/>
                                        <p:tgtEl>
                                          <p:spTgt spid="4">
                                            <p:txEl>
                                              <p:pRg st="5" end="5"/>
                                            </p:txEl>
                                          </p:spTgt>
                                        </p:tgtEl>
                                        <p:attrNameLst>
                                          <p:attrName>style.color</p:attrName>
                                        </p:attrNameLst>
                                      </p:cBhvr>
                                      <p:to>
                                        <a:srgbClr val="FC2312"/>
                                      </p:to>
                                    </p:animClr>
                                  </p:childTnLst>
                                </p:cTn>
                              </p:par>
                              <p:par>
                                <p:cTn id="51" presetID="3" presetClass="emph" presetSubtype="2" fill="hold" nodeType="withEffect">
                                  <p:stCondLst>
                                    <p:cond delay="0"/>
                                  </p:stCondLst>
                                  <p:childTnLst>
                                    <p:animClr clrSpc="rgb">
                                      <p:cBhvr override="childStyle">
                                        <p:cTn id="52" dur="1000" fill="hold"/>
                                        <p:tgtEl>
                                          <p:spTgt spid="3">
                                            <p:txEl>
                                              <p:pRg st="7" end="7"/>
                                            </p:txEl>
                                          </p:spTgt>
                                        </p:tgtEl>
                                        <p:attrNameLst>
                                          <p:attrName>style.color</p:attrName>
                                        </p:attrNameLst>
                                      </p:cBhvr>
                                      <p:to>
                                        <a:srgbClr val="FC2312"/>
                                      </p:to>
                                    </p:animClr>
                                  </p:childTnLst>
                                </p:cTn>
                              </p:par>
                              <p:par>
                                <p:cTn id="53" presetID="3" presetClass="emph" presetSubtype="2" fill="hold" nodeType="withEffect">
                                  <p:stCondLst>
                                    <p:cond delay="0"/>
                                  </p:stCondLst>
                                  <p:childTnLst>
                                    <p:animClr clrSpc="rgb">
                                      <p:cBhvr override="childStyle">
                                        <p:cTn id="54" dur="2000" fill="hold"/>
                                        <p:tgtEl>
                                          <p:spTgt spid="4">
                                            <p:txEl>
                                              <p:pRg st="8" end="8"/>
                                            </p:txEl>
                                          </p:spTgt>
                                        </p:tgtEl>
                                        <p:attrNameLst>
                                          <p:attrName>style.color</p:attrName>
                                        </p:attrNameLst>
                                      </p:cBhvr>
                                      <p:to>
                                        <a:srgbClr val="FC2312"/>
                                      </p:to>
                                    </p:animClr>
                                  </p:childTnLst>
                                </p:cTn>
                              </p:par>
                              <p:par>
                                <p:cTn id="55" presetID="3" presetClass="emph" presetSubtype="2" fill="hold" nodeType="withEffect">
                                  <p:stCondLst>
                                    <p:cond delay="0"/>
                                  </p:stCondLst>
                                  <p:childTnLst>
                                    <p:animClr clrSpc="rgb">
                                      <p:cBhvr override="childStyle">
                                        <p:cTn id="56" dur="2000" fill="hold"/>
                                        <p:tgtEl>
                                          <p:spTgt spid="4">
                                            <p:txEl>
                                              <p:pRg st="10" end="10"/>
                                            </p:txEl>
                                          </p:spTgt>
                                        </p:tgtEl>
                                        <p:attrNameLst>
                                          <p:attrName>style.color</p:attrName>
                                        </p:attrNameLst>
                                      </p:cBhvr>
                                      <p:to>
                                        <a:srgbClr val="FC231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smtClean="0"/>
              <a:t>Key </a:t>
            </a:r>
            <a:r>
              <a:rPr lang="en-US" dirty="0" smtClean="0"/>
              <a:t>Insight </a:t>
            </a:r>
            <a:r>
              <a:rPr lang="en-US" dirty="0" smtClean="0"/>
              <a:t>of </a:t>
            </a:r>
            <a:r>
              <a:rPr lang="en-US" dirty="0" smtClean="0">
                <a:solidFill>
                  <a:srgbClr val="00B050"/>
                </a:solidFill>
              </a:rPr>
              <a:t>TREX</a:t>
            </a:r>
            <a:endParaRPr lang="en-US" dirty="0">
              <a:solidFill>
                <a:srgbClr val="00B050"/>
              </a:solidFill>
            </a:endParaRPr>
          </a:p>
        </p:txBody>
      </p:sp>
      <p:sp>
        <p:nvSpPr>
          <p:cNvPr id="3" name="Content Placeholder 2"/>
          <p:cNvSpPr>
            <a:spLocks noGrp="1"/>
          </p:cNvSpPr>
          <p:nvPr>
            <p:ph idx="1"/>
          </p:nvPr>
        </p:nvSpPr>
        <p:spPr>
          <a:xfrm>
            <a:off x="228600" y="2819400"/>
            <a:ext cx="8458200" cy="2057400"/>
          </a:xfrm>
        </p:spPr>
        <p:txBody>
          <a:bodyPr>
            <a:normAutofit/>
          </a:bodyPr>
          <a:lstStyle/>
          <a:p>
            <a:pPr algn="ctr">
              <a:buNone/>
            </a:pPr>
            <a:r>
              <a:rPr lang="en-US" sz="4000" dirty="0" smtClean="0"/>
              <a:t>From </a:t>
            </a:r>
            <a:r>
              <a:rPr lang="en-US" sz="4000" dirty="0" smtClean="0">
                <a:solidFill>
                  <a:srgbClr val="FF0000"/>
                </a:solidFill>
              </a:rPr>
              <a:t>cycles </a:t>
            </a:r>
            <a:r>
              <a:rPr lang="en-US" sz="4000" dirty="0" smtClean="0"/>
              <a:t>through</a:t>
            </a:r>
            <a:r>
              <a:rPr lang="en-US" sz="4000" dirty="0" smtClean="0"/>
              <a:t> a loop,</a:t>
            </a:r>
          </a:p>
          <a:p>
            <a:pPr algn="ctr">
              <a:buNone/>
            </a:pPr>
            <a:r>
              <a:rPr lang="en-US" sz="4000" dirty="0" smtClean="0">
                <a:solidFill>
                  <a:srgbClr val="00B050"/>
                </a:solidFill>
              </a:rPr>
              <a:t>infer</a:t>
            </a:r>
            <a:r>
              <a:rPr lang="en-US" sz="4000" dirty="0" smtClean="0"/>
              <a:t> </a:t>
            </a:r>
            <a:r>
              <a:rPr lang="en-US" sz="4000" dirty="0" smtClean="0">
                <a:solidFill>
                  <a:srgbClr val="0070C0"/>
                </a:solidFill>
              </a:rPr>
              <a:t>invariants</a:t>
            </a:r>
            <a:r>
              <a:rPr lang="en-US" sz="4000" dirty="0" smtClean="0"/>
              <a:t> for proving termination.</a:t>
            </a:r>
            <a:endParaRPr lang="en-US" sz="4000"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Context Analysis </a:t>
            </a:r>
            <a:r>
              <a:rPr lang="en-US" dirty="0" smtClean="0"/>
              <a:t>via </a:t>
            </a:r>
            <a:r>
              <a:rPr lang="en-US" dirty="0" smtClean="0">
                <a:solidFill>
                  <a:srgbClr val="00B050"/>
                </a:solidFill>
              </a:rPr>
              <a:t>TREX</a:t>
            </a:r>
            <a:endParaRPr lang="en-US" dirty="0">
              <a:solidFill>
                <a:srgbClr val="00B050"/>
              </a:solidFill>
            </a:endParaRPr>
          </a:p>
        </p:txBody>
      </p:sp>
      <p:sp>
        <p:nvSpPr>
          <p:cNvPr id="5" name="Content Placeholder 2"/>
          <p:cNvSpPr txBox="1">
            <a:spLocks/>
          </p:cNvSpPr>
          <p:nvPr/>
        </p:nvSpPr>
        <p:spPr>
          <a:xfrm>
            <a:off x="381000" y="1066800"/>
            <a:ext cx="4038600" cy="5562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d, z)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x, 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while (x &gt; 0 &amp;&amp; y &gt; 0)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B050"/>
                </a:solidFill>
                <a:effectLst/>
                <a:uLnTx/>
                <a:uFillTx/>
                <a:latin typeface="+mn-lt"/>
                <a:ea typeface="+mn-ea"/>
                <a:cs typeface="+mn-cs"/>
              </a:rPr>
              <a:t>	</a:t>
            </a:r>
            <a:r>
              <a:rPr kumimoji="0" lang="en-US" sz="2800" b="0" i="0" u="none" strike="noStrike" kern="1200" cap="none" spc="0" normalizeH="0" baseline="0" noProof="0" dirty="0" smtClean="0">
                <a:ln>
                  <a:noFill/>
                </a:ln>
                <a:solidFill>
                  <a:srgbClr val="00B050"/>
                </a:solidFill>
                <a:effectLst/>
                <a:uLnTx/>
                <a:uFillTx/>
                <a:latin typeface="+mn-lt"/>
                <a:ea typeface="+mn-ea"/>
                <a:cs typeface="+mn-cs"/>
              </a:rPr>
              <a:t>assume(d</a:t>
            </a:r>
            <a:r>
              <a:rPr kumimoji="0" lang="en-US" sz="2800" b="0" i="0" u="none" strike="noStrike" kern="1200" cap="none" spc="0" normalizeH="0" noProof="0" dirty="0" smtClean="0">
                <a:ln>
                  <a:noFill/>
                </a:ln>
                <a:solidFill>
                  <a:srgbClr val="00B050"/>
                </a:solidFill>
                <a:effectLst/>
                <a:uLnTx/>
                <a:uFillTx/>
                <a:latin typeface="+mn-lt"/>
                <a:ea typeface="+mn-ea"/>
                <a:cs typeface="+mn-cs"/>
              </a:rPr>
              <a:t> &gt; 0);</a:t>
            </a:r>
            <a:endParaRPr kumimoji="0" lang="en-US" sz="2800" b="0" i="0" u="none" strike="noStrike" kern="1200" cap="none" spc="0" normalizeH="0" baseline="0" noProof="0" dirty="0" smtClean="0">
              <a:ln>
                <a:noFill/>
              </a:ln>
              <a:solidFill>
                <a:srgbClr val="00B050"/>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smtClean="0"/>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if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x := x – 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y :=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z := z – 1;</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 else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y := y – 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 } }</a:t>
            </a:r>
          </a:p>
        </p:txBody>
      </p:sp>
      <p:sp>
        <p:nvSpPr>
          <p:cNvPr id="6" name="TextBox 5"/>
          <p:cNvSpPr txBox="1"/>
          <p:nvPr/>
        </p:nvSpPr>
        <p:spPr>
          <a:xfrm>
            <a:off x="5105400" y="1676400"/>
            <a:ext cx="3657600" cy="4401205"/>
          </a:xfrm>
          <a:prstGeom prst="rect">
            <a:avLst/>
          </a:prstGeom>
          <a:noFill/>
        </p:spPr>
        <p:txBody>
          <a:bodyPr wrap="square" rtlCol="0">
            <a:spAutoFit/>
          </a:bodyPr>
          <a:lstStyle/>
          <a:p>
            <a:r>
              <a:rPr lang="en-US" sz="2800" dirty="0" smtClean="0"/>
              <a:t>main() {</a:t>
            </a:r>
          </a:p>
          <a:p>
            <a:r>
              <a:rPr lang="en-US" sz="2800" dirty="0" smtClean="0"/>
              <a:t>    </a:t>
            </a:r>
            <a:r>
              <a:rPr lang="en-US" sz="2800" dirty="0" err="1" smtClean="0"/>
              <a:t>int</a:t>
            </a:r>
            <a:r>
              <a:rPr lang="en-US" sz="2800" dirty="0" smtClean="0"/>
              <a:t> k;</a:t>
            </a:r>
          </a:p>
          <a:p>
            <a:r>
              <a:rPr lang="en-US" sz="2800" dirty="0" smtClean="0"/>
              <a:t>    </a:t>
            </a:r>
            <a:r>
              <a:rPr lang="en-US" sz="2800" dirty="0" err="1" smtClean="0"/>
              <a:t>int</a:t>
            </a:r>
            <a:r>
              <a:rPr lang="en-US" sz="2800" dirty="0" smtClean="0"/>
              <a:t> z = 1;</a:t>
            </a:r>
          </a:p>
          <a:p>
            <a:r>
              <a:rPr lang="en-US" sz="2800" dirty="0" smtClean="0"/>
              <a:t>    while (z &lt; k) {</a:t>
            </a:r>
          </a:p>
          <a:p>
            <a:r>
              <a:rPr lang="en-US" sz="2800" dirty="0" smtClean="0"/>
              <a:t>        z := 2 * z;</a:t>
            </a:r>
          </a:p>
          <a:p>
            <a:r>
              <a:rPr lang="en-US" sz="2800" dirty="0" smtClean="0"/>
              <a:t>    }</a:t>
            </a:r>
          </a:p>
          <a:p>
            <a:endParaRPr lang="en-US" sz="2800" dirty="0" smtClean="0"/>
          </a:p>
          <a:p>
            <a:r>
              <a:rPr lang="en-US" sz="2800" dirty="0" smtClean="0"/>
              <a:t>    f(1, z);</a:t>
            </a:r>
          </a:p>
          <a:p>
            <a:r>
              <a:rPr lang="en-US" sz="2800" dirty="0" smtClean="0"/>
              <a:t>    f(2, z);</a:t>
            </a:r>
          </a:p>
          <a:p>
            <a:r>
              <a:rPr lang="en-US"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95400"/>
          </a:xfrm>
        </p:spPr>
        <p:txBody>
          <a:bodyPr/>
          <a:lstStyle/>
          <a:p>
            <a:r>
              <a:rPr lang="en-US" dirty="0" smtClean="0"/>
              <a:t>Payoff </a:t>
            </a:r>
            <a:r>
              <a:rPr lang="en-US" dirty="0" smtClean="0"/>
              <a:t>of </a:t>
            </a:r>
            <a:r>
              <a:rPr lang="en-US" dirty="0" smtClean="0">
                <a:solidFill>
                  <a:srgbClr val="00B050"/>
                </a:solidFill>
              </a:rPr>
              <a:t>TREX’s</a:t>
            </a:r>
            <a:r>
              <a:rPr lang="en-US" dirty="0" smtClean="0"/>
              <a:t> Approach</a:t>
            </a:r>
            <a:endParaRPr lang="en-US" dirty="0"/>
          </a:p>
        </p:txBody>
      </p:sp>
      <p:sp>
        <p:nvSpPr>
          <p:cNvPr id="4" name="TextBox 3"/>
          <p:cNvSpPr txBox="1"/>
          <p:nvPr/>
        </p:nvSpPr>
        <p:spPr>
          <a:xfrm>
            <a:off x="457200" y="2971800"/>
            <a:ext cx="8305800" cy="1323439"/>
          </a:xfrm>
          <a:prstGeom prst="rect">
            <a:avLst/>
          </a:prstGeom>
          <a:noFill/>
        </p:spPr>
        <p:txBody>
          <a:bodyPr wrap="square" rtlCol="0">
            <a:spAutoFit/>
          </a:bodyPr>
          <a:lstStyle/>
          <a:p>
            <a:pPr algn="ctr"/>
            <a:r>
              <a:rPr lang="en-US" sz="4000" dirty="0" smtClean="0">
                <a:solidFill>
                  <a:srgbClr val="00B050"/>
                </a:solidFill>
              </a:rPr>
              <a:t>TREX</a:t>
            </a:r>
            <a:r>
              <a:rPr lang="en-US" sz="4000" dirty="0" smtClean="0"/>
              <a:t> can apply </a:t>
            </a:r>
            <a:r>
              <a:rPr lang="en-US" sz="4000" dirty="0" smtClean="0">
                <a:solidFill>
                  <a:srgbClr val="0070C0"/>
                </a:solidFill>
              </a:rPr>
              <a:t>local </a:t>
            </a:r>
            <a:r>
              <a:rPr lang="en-US" sz="4000" dirty="0" err="1" smtClean="0">
                <a:solidFill>
                  <a:srgbClr val="0070C0"/>
                </a:solidFill>
              </a:rPr>
              <a:t>provers</a:t>
            </a:r>
            <a:r>
              <a:rPr lang="en-US" sz="4000" dirty="0" smtClean="0">
                <a:solidFill>
                  <a:srgbClr val="0070C0"/>
                </a:solidFill>
              </a:rPr>
              <a:t> </a:t>
            </a:r>
            <a:r>
              <a:rPr lang="en-US" sz="4000" dirty="0" smtClean="0"/>
              <a:t>to find a </a:t>
            </a:r>
            <a:r>
              <a:rPr lang="en-US" sz="4000" dirty="0" smtClean="0"/>
              <a:t>proof </a:t>
            </a:r>
            <a:r>
              <a:rPr lang="en-US" sz="4000" dirty="0" smtClean="0"/>
              <a:t>of termination quickly</a:t>
            </a:r>
            <a:endParaRPr lang="en-US"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Analysis via </a:t>
            </a:r>
            <a:r>
              <a:rPr lang="en-US" dirty="0" smtClean="0">
                <a:solidFill>
                  <a:srgbClr val="00B050"/>
                </a:solidFill>
              </a:rPr>
              <a:t>TREX</a:t>
            </a:r>
            <a:endParaRPr lang="en-US" dirty="0">
              <a:solidFill>
                <a:srgbClr val="00B050"/>
              </a:solidFill>
            </a:endParaRPr>
          </a:p>
        </p:txBody>
      </p:sp>
      <p:sp>
        <p:nvSpPr>
          <p:cNvPr id="5" name="Content Placeholder 2"/>
          <p:cNvSpPr txBox="1">
            <a:spLocks/>
          </p:cNvSpPr>
          <p:nvPr/>
        </p:nvSpPr>
        <p:spPr>
          <a:xfrm>
            <a:off x="381000" y="1066800"/>
            <a:ext cx="4038600" cy="5562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d, z)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x,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smtClean="0"/>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while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(x &gt; 0 &amp;&amp; y &gt; 0)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B050"/>
                </a:solidFill>
                <a:effectLst/>
                <a:uLnTx/>
                <a:uFillTx/>
                <a:latin typeface="+mn-lt"/>
                <a:ea typeface="+mn-ea"/>
                <a:cs typeface="+mn-cs"/>
              </a:rPr>
              <a:t>	</a:t>
            </a:r>
            <a:r>
              <a:rPr kumimoji="0" lang="en-US" sz="2800" b="0" i="0" u="none" strike="noStrike" kern="1200" cap="none" spc="0" normalizeH="0" baseline="0" noProof="0" dirty="0" smtClean="0">
                <a:ln>
                  <a:noFill/>
                </a:ln>
                <a:solidFill>
                  <a:srgbClr val="00B050"/>
                </a:solidFill>
                <a:effectLst/>
                <a:uLnTx/>
                <a:uFillTx/>
                <a:latin typeface="+mn-lt"/>
                <a:ea typeface="+mn-ea"/>
                <a:cs typeface="+mn-cs"/>
              </a:rPr>
              <a:t>assume(d</a:t>
            </a:r>
            <a:r>
              <a:rPr kumimoji="0" lang="en-US" sz="2800" b="0" i="0" u="none" strike="noStrike" kern="1200" cap="none" spc="0" normalizeH="0" noProof="0" dirty="0" smtClean="0">
                <a:ln>
                  <a:noFill/>
                </a:ln>
                <a:solidFill>
                  <a:srgbClr val="00B050"/>
                </a:solidFill>
                <a:effectLst/>
                <a:uLnTx/>
                <a:uFillTx/>
                <a:latin typeface="+mn-lt"/>
                <a:ea typeface="+mn-ea"/>
                <a:cs typeface="+mn-cs"/>
              </a:rPr>
              <a:t> &gt; 0);</a:t>
            </a:r>
            <a:endParaRPr kumimoji="0" lang="en-US" sz="2800" b="0" i="0" u="none" strike="noStrike" kern="1200" cap="none" spc="0" normalizeH="0" baseline="0" noProof="0" dirty="0" smtClean="0">
              <a:ln>
                <a:noFill/>
              </a:ln>
              <a:solidFill>
                <a:srgbClr val="00B050"/>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smtClean="0"/>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if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x := x – 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y :=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z := z – 1;</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 else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y := y – 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 } }</a:t>
            </a:r>
          </a:p>
        </p:txBody>
      </p:sp>
      <p:sp>
        <p:nvSpPr>
          <p:cNvPr id="6" name="TextBox 5"/>
          <p:cNvSpPr txBox="1"/>
          <p:nvPr/>
        </p:nvSpPr>
        <p:spPr>
          <a:xfrm>
            <a:off x="5105400" y="1676400"/>
            <a:ext cx="3657600" cy="4401205"/>
          </a:xfrm>
          <a:prstGeom prst="rect">
            <a:avLst/>
          </a:prstGeom>
          <a:noFill/>
        </p:spPr>
        <p:txBody>
          <a:bodyPr wrap="square" rtlCol="0">
            <a:spAutoFit/>
          </a:bodyPr>
          <a:lstStyle/>
          <a:p>
            <a:r>
              <a:rPr lang="en-US" sz="2800" dirty="0" smtClean="0"/>
              <a:t>main() {</a:t>
            </a:r>
          </a:p>
          <a:p>
            <a:r>
              <a:rPr lang="en-US" sz="2800" dirty="0" smtClean="0"/>
              <a:t>    </a:t>
            </a:r>
            <a:r>
              <a:rPr lang="en-US" sz="2800" dirty="0" err="1" smtClean="0"/>
              <a:t>int</a:t>
            </a:r>
            <a:r>
              <a:rPr lang="en-US" sz="2800" dirty="0" smtClean="0"/>
              <a:t> k;</a:t>
            </a:r>
          </a:p>
          <a:p>
            <a:r>
              <a:rPr lang="en-US" sz="2800" dirty="0" smtClean="0"/>
              <a:t>    </a:t>
            </a:r>
            <a:r>
              <a:rPr lang="en-US" sz="2800" dirty="0" err="1" smtClean="0"/>
              <a:t>int</a:t>
            </a:r>
            <a:r>
              <a:rPr lang="en-US" sz="2800" dirty="0" smtClean="0"/>
              <a:t> z = 1;</a:t>
            </a:r>
          </a:p>
          <a:p>
            <a:r>
              <a:rPr lang="en-US" sz="2800" dirty="0" smtClean="0"/>
              <a:t>    while (z &lt; k) {</a:t>
            </a:r>
          </a:p>
          <a:p>
            <a:r>
              <a:rPr lang="en-US" sz="2800" dirty="0" smtClean="0"/>
              <a:t>        z := 2 * z;</a:t>
            </a:r>
          </a:p>
          <a:p>
            <a:r>
              <a:rPr lang="en-US" sz="2800" dirty="0" smtClean="0"/>
              <a:t>    }</a:t>
            </a:r>
          </a:p>
          <a:p>
            <a:endParaRPr lang="en-US" sz="2800" dirty="0" smtClean="0"/>
          </a:p>
          <a:p>
            <a:r>
              <a:rPr lang="en-US" sz="2800" dirty="0" smtClean="0"/>
              <a:t>    f(1, z);</a:t>
            </a:r>
          </a:p>
          <a:p>
            <a:r>
              <a:rPr lang="en-US" sz="2800" dirty="0" smtClean="0"/>
              <a:t>    f(2, z);</a:t>
            </a:r>
          </a:p>
          <a:p>
            <a:r>
              <a:rPr lang="en-US" sz="2800" dirty="0" smtClean="0"/>
              <a:t>}</a:t>
            </a:r>
          </a:p>
        </p:txBody>
      </p:sp>
      <p:sp>
        <p:nvSpPr>
          <p:cNvPr id="7" name="TextBox 6"/>
          <p:cNvSpPr txBox="1"/>
          <p:nvPr/>
        </p:nvSpPr>
        <p:spPr>
          <a:xfrm>
            <a:off x="914400" y="3276600"/>
            <a:ext cx="2057400" cy="1569660"/>
          </a:xfrm>
          <a:prstGeom prst="rect">
            <a:avLst/>
          </a:prstGeom>
          <a:noFill/>
        </p:spPr>
        <p:txBody>
          <a:bodyPr wrap="square" rtlCol="0">
            <a:spAutoFit/>
          </a:bodyPr>
          <a:lstStyle/>
          <a:p>
            <a:r>
              <a:rPr lang="en-US" sz="9600" dirty="0" smtClean="0">
                <a:solidFill>
                  <a:srgbClr val="0070C0"/>
                </a:solidFill>
              </a:rPr>
              <a:t>x, y</a:t>
            </a:r>
            <a:endParaRPr lang="en-US" sz="96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5">
                                            <p:txEl>
                                              <p:pRg st="0" end="0"/>
                                            </p:txEl>
                                          </p:spTgt>
                                        </p:tgtEl>
                                      </p:cBhvr>
                                    </p:animEffect>
                                    <p:set>
                                      <p:cBhvr>
                                        <p:cTn id="7" dur="1" fill="hold">
                                          <p:stCondLst>
                                            <p:cond delay="9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5">
                                            <p:txEl>
                                              <p:pRg st="1" end="1"/>
                                            </p:txEl>
                                          </p:spTgt>
                                        </p:tgtEl>
                                      </p:cBhvr>
                                    </p:animEffect>
                                    <p:set>
                                      <p:cBhvr>
                                        <p:cTn id="10" dur="1" fill="hold">
                                          <p:stCondLst>
                                            <p:cond delay="999"/>
                                          </p:stCondLst>
                                        </p:cTn>
                                        <p:tgtEl>
                                          <p:spTgt spid="5">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1000"/>
                                        <p:tgtEl>
                                          <p:spTgt spid="6"/>
                                        </p:tgtEl>
                                      </p:cBhvr>
                                    </p:animEffect>
                                    <p:set>
                                      <p:cBhvr>
                                        <p:cTn id="13" dur="1" fill="hold">
                                          <p:stCondLst>
                                            <p:cond delay="999"/>
                                          </p:stCondLst>
                                        </p:cTn>
                                        <p:tgtEl>
                                          <p:spTgt spid="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childTnLst>
                                </p:cTn>
                              </p:par>
                              <p:par>
                                <p:cTn id="19" presetID="63" presetClass="path" presetSubtype="0" accel="50000" decel="50000" fill="hold" grpId="1" nodeType="withEffect">
                                  <p:stCondLst>
                                    <p:cond delay="0"/>
                                  </p:stCondLst>
                                  <p:childTnLst>
                                    <p:animMotion origin="layout" path="M 2.77556E-17 4.91329E-6 L 0.4875 -0.00324 " pathEditMode="relative" rAng="0" ptsTypes="AA">
                                      <p:cBhvr>
                                        <p:cTn id="20" dur="2000" fill="hold"/>
                                        <p:tgtEl>
                                          <p:spTgt spid="7"/>
                                        </p:tgtEl>
                                        <p:attrNameLst>
                                          <p:attrName>ppt_x</p:attrName>
                                          <p:attrName>ppt_y</p:attrName>
                                        </p:attrNameLst>
                                      </p:cBhvr>
                                      <p:rCtr x="244"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TREX</a:t>
            </a:r>
            <a:r>
              <a:rPr lang="en-US" dirty="0" smtClean="0"/>
              <a:t> in More Detail</a:t>
            </a:r>
            <a:endParaRPr lang="en-US" dirty="0"/>
          </a:p>
        </p:txBody>
      </p:sp>
      <p:sp>
        <p:nvSpPr>
          <p:cNvPr id="4" name="TextBox 3"/>
          <p:cNvSpPr txBox="1"/>
          <p:nvPr/>
        </p:nvSpPr>
        <p:spPr>
          <a:xfrm>
            <a:off x="685800" y="1981200"/>
            <a:ext cx="3886200" cy="707886"/>
          </a:xfrm>
          <a:prstGeom prst="rect">
            <a:avLst/>
          </a:prstGeom>
          <a:noFill/>
        </p:spPr>
        <p:txBody>
          <a:bodyPr wrap="square" rtlCol="0">
            <a:spAutoFit/>
          </a:bodyPr>
          <a:lstStyle/>
          <a:p>
            <a:pPr>
              <a:buFont typeface="Arial" pitchFamily="34" charset="0"/>
              <a:buChar char="•"/>
            </a:pPr>
            <a:r>
              <a:rPr lang="en-US" sz="4000" dirty="0" smtClean="0">
                <a:solidFill>
                  <a:srgbClr val="00B050"/>
                </a:solidFill>
              </a:rPr>
              <a:t>TREX</a:t>
            </a:r>
            <a:r>
              <a:rPr lang="en-US" sz="4000" dirty="0" smtClean="0"/>
              <a:t> by example</a:t>
            </a:r>
          </a:p>
        </p:txBody>
      </p:sp>
      <p:sp>
        <p:nvSpPr>
          <p:cNvPr id="5" name="TextBox 4"/>
          <p:cNvSpPr txBox="1"/>
          <p:nvPr/>
        </p:nvSpPr>
        <p:spPr>
          <a:xfrm>
            <a:off x="685800" y="3581400"/>
            <a:ext cx="3886200" cy="707886"/>
          </a:xfrm>
          <a:prstGeom prst="rect">
            <a:avLst/>
          </a:prstGeom>
          <a:noFill/>
        </p:spPr>
        <p:txBody>
          <a:bodyPr wrap="square" rtlCol="0">
            <a:spAutoFit/>
          </a:bodyPr>
          <a:lstStyle/>
          <a:p>
            <a:pPr>
              <a:buFont typeface="Arial" pitchFamily="34" charset="0"/>
              <a:buChar char="•"/>
            </a:pPr>
            <a:r>
              <a:rPr lang="en-US" sz="4000" dirty="0" smtClean="0"/>
              <a:t>Experiments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r>
              <a:rPr lang="en-US" dirty="0" smtClean="0"/>
              <a:t>Termination bugs are a real problem in systems </a:t>
            </a:r>
            <a:r>
              <a:rPr lang="en-US" dirty="0" smtClean="0"/>
              <a:t>and application code.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839200" cy="5973762"/>
          </a:xfrm>
        </p:spPr>
        <p:txBody>
          <a:bodyPr>
            <a:normAutofit/>
          </a:bodyPr>
          <a:lstStyle/>
          <a:p>
            <a:pPr algn="l"/>
            <a:r>
              <a:rPr lang="en-US" sz="4000" dirty="0" smtClean="0">
                <a:solidFill>
                  <a:srgbClr val="00B050"/>
                </a:solidFill>
              </a:rPr>
              <a:t>TREX</a:t>
            </a:r>
            <a:r>
              <a:rPr lang="en-US" sz="4000" dirty="0" smtClean="0"/>
              <a:t> iteratively</a:t>
            </a:r>
            <a:br>
              <a:rPr lang="en-US" sz="4000" dirty="0" smtClean="0"/>
            </a:br>
            <a:r>
              <a:rPr lang="en-US" sz="4000" dirty="0" smtClean="0"/>
              <a:t>finds a </a:t>
            </a:r>
            <a:r>
              <a:rPr lang="en-US" sz="4000" dirty="0" smtClean="0">
                <a:solidFill>
                  <a:srgbClr val="0070C0"/>
                </a:solidFill>
              </a:rPr>
              <a:t>proof of </a:t>
            </a:r>
            <a:r>
              <a:rPr lang="en-US" sz="4000" dirty="0" smtClean="0">
                <a:solidFill>
                  <a:srgbClr val="0070C0"/>
                </a:solidFill>
              </a:rPr>
              <a:t>termination</a:t>
            </a:r>
            <a:r>
              <a:rPr lang="en-US" sz="4000" dirty="0" smtClean="0"/>
              <a:t>,</a:t>
            </a:r>
            <a:br>
              <a:rPr lang="en-US" sz="4000" dirty="0" smtClean="0"/>
            </a:br>
            <a:r>
              <a:rPr lang="en-US" sz="4000" dirty="0" smtClean="0"/>
              <a:t>or finds a </a:t>
            </a:r>
            <a:r>
              <a:rPr lang="en-US" sz="4000" dirty="0" smtClean="0">
                <a:solidFill>
                  <a:srgbClr val="FF0000"/>
                </a:solidFill>
              </a:rPr>
              <a:t>counterexample to termination</a:t>
            </a:r>
            <a:r>
              <a:rPr lang="en-US" sz="4000" dirty="0" smtClean="0"/>
              <a:t>, or </a:t>
            </a:r>
            <a:r>
              <a:rPr lang="en-US" sz="4000" dirty="0" smtClean="0">
                <a:solidFill>
                  <a:srgbClr val="00B050"/>
                </a:solidFill>
              </a:rPr>
              <a:t>refines</a:t>
            </a:r>
            <a:r>
              <a:rPr lang="en-US" sz="4000" dirty="0" smtClean="0"/>
              <a:t> </a:t>
            </a:r>
            <a:r>
              <a:rPr lang="en-US" sz="4000" dirty="0" smtClean="0"/>
              <a:t>stronger program invariants</a:t>
            </a:r>
            <a:endParaRPr lang="en-US" sz="4000" dirty="0">
              <a:solidFill>
                <a:srgbClr val="0070C0"/>
              </a:solidFill>
            </a:endParaRPr>
          </a:p>
        </p:txBody>
      </p:sp>
      <p:sp>
        <p:nvSpPr>
          <p:cNvPr id="3" name="TextBox 2"/>
          <p:cNvSpPr txBox="1"/>
          <p:nvPr/>
        </p:nvSpPr>
        <p:spPr>
          <a:xfrm>
            <a:off x="533400" y="457200"/>
            <a:ext cx="8001000" cy="769441"/>
          </a:xfrm>
          <a:prstGeom prst="rect">
            <a:avLst/>
          </a:prstGeom>
          <a:noFill/>
        </p:spPr>
        <p:txBody>
          <a:bodyPr wrap="square" rtlCol="0">
            <a:spAutoFit/>
          </a:bodyPr>
          <a:lstStyle/>
          <a:p>
            <a:pPr algn="ctr"/>
            <a:r>
              <a:rPr lang="en-US" sz="4400" dirty="0" smtClean="0"/>
              <a:t>The </a:t>
            </a:r>
            <a:r>
              <a:rPr lang="en-US" sz="4400" dirty="0" smtClean="0">
                <a:solidFill>
                  <a:srgbClr val="00B050"/>
                </a:solidFill>
              </a:rPr>
              <a:t>TREX</a:t>
            </a:r>
            <a:r>
              <a:rPr lang="en-US" sz="4400" dirty="0" smtClean="0"/>
              <a:t> Algorithm</a:t>
            </a:r>
            <a:endParaRPr lang="en-US" sz="4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TREX </a:t>
            </a:r>
            <a:r>
              <a:rPr lang="en-US" dirty="0" smtClean="0"/>
              <a:t>Iteration</a:t>
            </a:r>
            <a:r>
              <a:rPr lang="en-US" dirty="0" smtClean="0">
                <a:solidFill>
                  <a:srgbClr val="00B050"/>
                </a:solidFill>
              </a:rPr>
              <a:t> </a:t>
            </a:r>
            <a:r>
              <a:rPr lang="en-US" dirty="0" smtClean="0"/>
              <a:t>Step </a:t>
            </a:r>
            <a:r>
              <a:rPr lang="en-US" dirty="0" smtClean="0"/>
              <a:t>1</a:t>
            </a:r>
            <a:endParaRPr lang="en-US" dirty="0"/>
          </a:p>
        </p:txBody>
      </p:sp>
      <p:sp>
        <p:nvSpPr>
          <p:cNvPr id="4" name="TextBox 3"/>
          <p:cNvSpPr txBox="1"/>
          <p:nvPr/>
        </p:nvSpPr>
        <p:spPr>
          <a:xfrm>
            <a:off x="1295400" y="3048000"/>
            <a:ext cx="6553200" cy="1938992"/>
          </a:xfrm>
          <a:prstGeom prst="rect">
            <a:avLst/>
          </a:prstGeom>
          <a:noFill/>
        </p:spPr>
        <p:txBody>
          <a:bodyPr wrap="square" rtlCol="0">
            <a:spAutoFit/>
          </a:bodyPr>
          <a:lstStyle/>
          <a:p>
            <a:pPr algn="ctr"/>
            <a:r>
              <a:rPr lang="en-US" sz="4000" dirty="0" smtClean="0"/>
              <a:t>Find a </a:t>
            </a:r>
            <a:r>
              <a:rPr lang="en-US" sz="4000" dirty="0" smtClean="0">
                <a:solidFill>
                  <a:srgbClr val="0070C0"/>
                </a:solidFill>
              </a:rPr>
              <a:t>proof of termination</a:t>
            </a:r>
            <a:endParaRPr lang="en-US" sz="4000" dirty="0" smtClean="0"/>
          </a:p>
          <a:p>
            <a:pPr algn="ctr"/>
            <a:r>
              <a:rPr lang="en-US" sz="4000" dirty="0" smtClean="0"/>
              <a:t>by applying a</a:t>
            </a:r>
          </a:p>
          <a:p>
            <a:pPr algn="ctr"/>
            <a:r>
              <a:rPr lang="en-US" sz="4000" dirty="0" smtClean="0">
                <a:solidFill>
                  <a:srgbClr val="0070C0"/>
                </a:solidFill>
              </a:rPr>
              <a:t>local </a:t>
            </a:r>
            <a:r>
              <a:rPr lang="en-US" sz="4000" dirty="0" smtClean="0">
                <a:solidFill>
                  <a:srgbClr val="0070C0"/>
                </a:solidFill>
              </a:rPr>
              <a:t>termination </a:t>
            </a:r>
            <a:r>
              <a:rPr lang="en-US" sz="4000" dirty="0" err="1" smtClean="0">
                <a:solidFill>
                  <a:srgbClr val="0070C0"/>
                </a:solidFill>
              </a:rPr>
              <a:t>prover</a:t>
            </a:r>
            <a:r>
              <a:rPr lang="en-US" sz="4000" dirty="0" smtClean="0"/>
              <a:t> </a:t>
            </a:r>
            <a:endParaRPr lang="en-US"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81000" y="1447800"/>
            <a:ext cx="4038600" cy="5029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d, z)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x,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smtClean="0"/>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while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(x &gt; 0 &amp;&amp; y &gt; 0)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if (*)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x := x – 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y :=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z := z – 1;</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 else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y := y – 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 } }</a:t>
            </a:r>
          </a:p>
        </p:txBody>
      </p:sp>
      <p:sp>
        <p:nvSpPr>
          <p:cNvPr id="7" name="TextBox 6"/>
          <p:cNvSpPr txBox="1"/>
          <p:nvPr/>
        </p:nvSpPr>
        <p:spPr>
          <a:xfrm>
            <a:off x="5105400" y="1752600"/>
            <a:ext cx="3657600" cy="4401205"/>
          </a:xfrm>
          <a:prstGeom prst="rect">
            <a:avLst/>
          </a:prstGeom>
          <a:noFill/>
        </p:spPr>
        <p:txBody>
          <a:bodyPr wrap="square" rtlCol="0">
            <a:spAutoFit/>
          </a:bodyPr>
          <a:lstStyle/>
          <a:p>
            <a:r>
              <a:rPr lang="en-US" sz="2800" dirty="0" smtClean="0"/>
              <a:t>main() {</a:t>
            </a:r>
          </a:p>
          <a:p>
            <a:r>
              <a:rPr lang="en-US" sz="2800" dirty="0" smtClean="0"/>
              <a:t>    </a:t>
            </a:r>
            <a:r>
              <a:rPr lang="en-US" sz="2800" dirty="0" err="1" smtClean="0"/>
              <a:t>int</a:t>
            </a:r>
            <a:r>
              <a:rPr lang="en-US" sz="2800" dirty="0" smtClean="0"/>
              <a:t> k;</a:t>
            </a:r>
          </a:p>
          <a:p>
            <a:r>
              <a:rPr lang="en-US" sz="2800" dirty="0" smtClean="0"/>
              <a:t>    </a:t>
            </a:r>
            <a:r>
              <a:rPr lang="en-US" sz="2800" dirty="0" err="1" smtClean="0"/>
              <a:t>int</a:t>
            </a:r>
            <a:r>
              <a:rPr lang="en-US" sz="2800" dirty="0" smtClean="0"/>
              <a:t> z = 1;</a:t>
            </a:r>
          </a:p>
          <a:p>
            <a:r>
              <a:rPr lang="en-US" sz="2800" dirty="0" smtClean="0"/>
              <a:t>    while (z &lt; k) {</a:t>
            </a:r>
          </a:p>
          <a:p>
            <a:r>
              <a:rPr lang="en-US" sz="2800" dirty="0" smtClean="0"/>
              <a:t>        z := 2 * z;</a:t>
            </a:r>
          </a:p>
          <a:p>
            <a:r>
              <a:rPr lang="en-US" sz="2800" dirty="0" smtClean="0"/>
              <a:t>    }</a:t>
            </a:r>
          </a:p>
          <a:p>
            <a:endParaRPr lang="en-US" sz="2800" dirty="0" smtClean="0"/>
          </a:p>
          <a:p>
            <a:r>
              <a:rPr lang="en-US" sz="2800" dirty="0" smtClean="0"/>
              <a:t>    f(1, z);</a:t>
            </a:r>
          </a:p>
          <a:p>
            <a:r>
              <a:rPr lang="en-US" sz="2800" dirty="0" smtClean="0"/>
              <a:t>    f(2, z);</a:t>
            </a:r>
          </a:p>
          <a:p>
            <a:r>
              <a:rPr lang="en-US" sz="2800" dirty="0" smtClean="0"/>
              <a:t>}</a:t>
            </a:r>
          </a:p>
        </p:txBody>
      </p:sp>
      <p:sp>
        <p:nvSpPr>
          <p:cNvPr id="8" name="Title 1"/>
          <p:cNvSpPr>
            <a:spLocks noGrp="1"/>
          </p:cNvSpPr>
          <p:nvPr>
            <p:ph type="title"/>
          </p:nvPr>
        </p:nvSpPr>
        <p:spPr>
          <a:xfrm>
            <a:off x="457200" y="0"/>
            <a:ext cx="8229600" cy="1477962"/>
          </a:xfrm>
        </p:spPr>
        <p:txBody>
          <a:bodyPr>
            <a:normAutofit/>
          </a:bodyPr>
          <a:lstStyle/>
          <a:p>
            <a:r>
              <a:rPr lang="en-US" dirty="0" smtClean="0">
                <a:solidFill>
                  <a:srgbClr val="00B050"/>
                </a:solidFill>
              </a:rPr>
              <a:t>TREX </a:t>
            </a:r>
            <a:r>
              <a:rPr lang="en-US" dirty="0" smtClean="0"/>
              <a:t>Iteration</a:t>
            </a:r>
            <a:r>
              <a:rPr lang="en-US" dirty="0" smtClean="0">
                <a:solidFill>
                  <a:srgbClr val="00B050"/>
                </a:solidFill>
              </a:rPr>
              <a:t> </a:t>
            </a:r>
            <a:r>
              <a:rPr lang="en-US" dirty="0" smtClean="0"/>
              <a:t>Step 1</a:t>
            </a:r>
            <a:endParaRPr lang="en-US" dirty="0">
              <a:solidFill>
                <a:srgbClr val="0070C0"/>
              </a:solidFill>
            </a:endParaRPr>
          </a:p>
        </p:txBody>
      </p:sp>
      <p:sp>
        <p:nvSpPr>
          <p:cNvPr id="5" name="TextBox 4"/>
          <p:cNvSpPr txBox="1"/>
          <p:nvPr/>
        </p:nvSpPr>
        <p:spPr>
          <a:xfrm>
            <a:off x="1219200" y="3505200"/>
            <a:ext cx="1524000" cy="1600200"/>
          </a:xfrm>
          <a:prstGeom prst="rect">
            <a:avLst/>
          </a:prstGeom>
          <a:noFill/>
        </p:spPr>
        <p:txBody>
          <a:bodyPr wrap="square" rtlCol="0">
            <a:spAutoFit/>
          </a:bodyPr>
          <a:lstStyle/>
          <a:p>
            <a:r>
              <a:rPr lang="en-US" sz="9600" dirty="0" smtClean="0">
                <a:solidFill>
                  <a:srgbClr val="0070C0"/>
                </a:solidFill>
              </a:rPr>
              <a:t>??</a:t>
            </a:r>
            <a:endParaRPr lang="en-US" sz="96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7"/>
                                        </p:tgtEl>
                                      </p:cBhvr>
                                    </p:animEffect>
                                    <p:set>
                                      <p:cBhvr>
                                        <p:cTn id="7" dur="1" fill="hold">
                                          <p:stCondLst>
                                            <p:cond delay="999"/>
                                          </p:stCondLst>
                                        </p:cTn>
                                        <p:tgtEl>
                                          <p:spTgt spid="7"/>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6">
                                            <p:txEl>
                                              <p:pRg st="0" end="0"/>
                                            </p:txEl>
                                          </p:spTgt>
                                        </p:tgtEl>
                                      </p:cBhvr>
                                    </p:animEffect>
                                    <p:set>
                                      <p:cBhvr>
                                        <p:cTn id="10" dur="1" fill="hold">
                                          <p:stCondLst>
                                            <p:cond delay="999"/>
                                          </p:stCondLst>
                                        </p:cTn>
                                        <p:tgtEl>
                                          <p:spTgt spid="6">
                                            <p:txEl>
                                              <p:pRg st="0" end="0"/>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1000"/>
                                        <p:tgtEl>
                                          <p:spTgt spid="6">
                                            <p:txEl>
                                              <p:pRg st="1" end="1"/>
                                            </p:txEl>
                                          </p:spTgt>
                                        </p:tgtEl>
                                      </p:cBhvr>
                                    </p:animEffect>
                                    <p:set>
                                      <p:cBhvr>
                                        <p:cTn id="13" dur="1" fill="hold">
                                          <p:stCondLst>
                                            <p:cond delay="999"/>
                                          </p:stCondLst>
                                        </p:cTn>
                                        <p:tgtEl>
                                          <p:spTgt spid="6">
                                            <p:txEl>
                                              <p:pRg st="1" end="1"/>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par>
                                <p:cTn id="19" presetID="63" presetClass="path" presetSubtype="0" accel="50000" decel="50000" fill="hold" grpId="1" nodeType="withEffect">
                                  <p:stCondLst>
                                    <p:cond delay="0"/>
                                  </p:stCondLst>
                                  <p:childTnLst>
                                    <p:animMotion origin="layout" path="M 3.33333E-6 -2.02312E-6 L 0.46666 -0.00555 " pathEditMode="relative" rAng="0" ptsTypes="AA">
                                      <p:cBhvr>
                                        <p:cTn id="20" dur="2000" fill="hold"/>
                                        <p:tgtEl>
                                          <p:spTgt spid="5"/>
                                        </p:tgtEl>
                                        <p:attrNameLst>
                                          <p:attrName>ppt_x</p:attrName>
                                          <p:attrName>ppt_y</p:attrName>
                                        </p:attrNameLst>
                                      </p:cBhvr>
                                      <p:rCtr x="233" y="-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5"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smtClean="0">
                <a:solidFill>
                  <a:srgbClr val="00B050"/>
                </a:solidFill>
              </a:rPr>
              <a:t>TREX </a:t>
            </a:r>
            <a:r>
              <a:rPr lang="en-US" dirty="0" smtClean="0"/>
              <a:t>Iteration </a:t>
            </a:r>
            <a:r>
              <a:rPr lang="en-US" dirty="0" smtClean="0"/>
              <a:t>Step 2</a:t>
            </a:r>
            <a:endParaRPr lang="en-US" dirty="0"/>
          </a:p>
        </p:txBody>
      </p:sp>
      <p:sp>
        <p:nvSpPr>
          <p:cNvPr id="4" name="TextBox 3"/>
          <p:cNvSpPr txBox="1"/>
          <p:nvPr/>
        </p:nvSpPr>
        <p:spPr>
          <a:xfrm>
            <a:off x="381000" y="2971800"/>
            <a:ext cx="7467600" cy="1323439"/>
          </a:xfrm>
          <a:prstGeom prst="rect">
            <a:avLst/>
          </a:prstGeom>
          <a:noFill/>
        </p:spPr>
        <p:txBody>
          <a:bodyPr wrap="square" rtlCol="0">
            <a:spAutoFit/>
          </a:bodyPr>
          <a:lstStyle/>
          <a:p>
            <a:pPr algn="ctr"/>
            <a:r>
              <a:rPr lang="en-US" sz="4000" dirty="0" smtClean="0"/>
              <a:t>If </a:t>
            </a:r>
            <a:r>
              <a:rPr lang="en-US" sz="4000" dirty="0" smtClean="0">
                <a:solidFill>
                  <a:srgbClr val="0070C0"/>
                </a:solidFill>
              </a:rPr>
              <a:t>local </a:t>
            </a:r>
            <a:r>
              <a:rPr lang="en-US" sz="4000" dirty="0" err="1" smtClean="0">
                <a:solidFill>
                  <a:srgbClr val="0070C0"/>
                </a:solidFill>
              </a:rPr>
              <a:t>prover</a:t>
            </a:r>
            <a:r>
              <a:rPr lang="en-US" sz="4000" dirty="0" smtClean="0"/>
              <a:t> fails, then find </a:t>
            </a:r>
            <a:r>
              <a:rPr lang="en-US" sz="4000" dirty="0" smtClean="0"/>
              <a:t>a </a:t>
            </a:r>
            <a:r>
              <a:rPr lang="en-US" sz="4000" dirty="0" smtClean="0">
                <a:solidFill>
                  <a:srgbClr val="FF0000"/>
                </a:solidFill>
              </a:rPr>
              <a:t>counterexample cycle</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dirty="0" smtClean="0">
                <a:solidFill>
                  <a:srgbClr val="00B050"/>
                </a:solidFill>
              </a:rPr>
              <a:t>TREX </a:t>
            </a:r>
            <a:r>
              <a:rPr lang="en-US" dirty="0" smtClean="0"/>
              <a:t>Iteration </a:t>
            </a:r>
            <a:r>
              <a:rPr lang="en-US" dirty="0" smtClean="0"/>
              <a:t>Step 2</a:t>
            </a:r>
            <a:endParaRPr lang="en-US" dirty="0">
              <a:solidFill>
                <a:srgbClr val="FF0000"/>
              </a:solidFill>
            </a:endParaRPr>
          </a:p>
        </p:txBody>
      </p:sp>
      <p:sp>
        <p:nvSpPr>
          <p:cNvPr id="6" name="Content Placeholder 2"/>
          <p:cNvSpPr>
            <a:spLocks noGrp="1"/>
          </p:cNvSpPr>
          <p:nvPr>
            <p:ph idx="1"/>
          </p:nvPr>
        </p:nvSpPr>
        <p:spPr>
          <a:xfrm>
            <a:off x="457200" y="1600200"/>
            <a:ext cx="4343400" cy="5029200"/>
          </a:xfrm>
        </p:spPr>
        <p:txBody>
          <a:bodyPr>
            <a:noAutofit/>
          </a:bodyPr>
          <a:lstStyle/>
          <a:p>
            <a:pPr>
              <a:buNone/>
            </a:pPr>
            <a:r>
              <a:rPr lang="en-US" sz="2800" dirty="0" smtClean="0"/>
              <a:t>f(</a:t>
            </a:r>
            <a:r>
              <a:rPr lang="en-US" sz="2800" dirty="0" err="1" smtClean="0"/>
              <a:t>int</a:t>
            </a:r>
            <a:r>
              <a:rPr lang="en-US" sz="2800" dirty="0" smtClean="0"/>
              <a:t> d, z) {</a:t>
            </a:r>
          </a:p>
          <a:p>
            <a:pPr>
              <a:buNone/>
            </a:pPr>
            <a:r>
              <a:rPr lang="en-US" sz="2800" dirty="0" smtClean="0"/>
              <a:t>    </a:t>
            </a:r>
            <a:r>
              <a:rPr lang="en-US" sz="2800" dirty="0" err="1" smtClean="0"/>
              <a:t>int</a:t>
            </a:r>
            <a:r>
              <a:rPr lang="en-US" sz="2800" dirty="0" smtClean="0"/>
              <a:t> x, </a:t>
            </a:r>
            <a:r>
              <a:rPr lang="en-US" sz="2800" dirty="0" smtClean="0"/>
              <a:t>y;</a:t>
            </a:r>
          </a:p>
          <a:p>
            <a:pPr>
              <a:buNone/>
            </a:pPr>
            <a:r>
              <a:rPr lang="en-US" sz="2800" dirty="0" smtClean="0"/>
              <a:t>	</a:t>
            </a:r>
            <a:r>
              <a:rPr lang="en-US" sz="2800" dirty="0" smtClean="0"/>
              <a:t>while </a:t>
            </a:r>
            <a:r>
              <a:rPr lang="en-US" sz="2800" dirty="0" smtClean="0"/>
              <a:t>(x &gt; 0 &amp;&amp; y &gt; 0) {</a:t>
            </a:r>
          </a:p>
          <a:p>
            <a:pPr lvl="1">
              <a:buNone/>
            </a:pPr>
            <a:r>
              <a:rPr lang="en-US" dirty="0" smtClean="0"/>
              <a:t>	if (*) {</a:t>
            </a:r>
          </a:p>
          <a:p>
            <a:pPr lvl="1">
              <a:buNone/>
            </a:pPr>
            <a:r>
              <a:rPr lang="en-US" dirty="0" smtClean="0"/>
              <a:t>		x := x – d;</a:t>
            </a:r>
          </a:p>
          <a:p>
            <a:pPr lvl="1">
              <a:buNone/>
            </a:pPr>
            <a:r>
              <a:rPr lang="en-US" dirty="0" smtClean="0"/>
              <a:t>		y := *;</a:t>
            </a:r>
          </a:p>
          <a:p>
            <a:pPr lvl="1">
              <a:buNone/>
            </a:pPr>
            <a:r>
              <a:rPr lang="en-US" dirty="0" smtClean="0"/>
              <a:t>		z := z – 1;</a:t>
            </a:r>
          </a:p>
          <a:p>
            <a:pPr lvl="1">
              <a:buNone/>
            </a:pPr>
            <a:r>
              <a:rPr lang="en-US" dirty="0" smtClean="0"/>
              <a:t>	} else {</a:t>
            </a:r>
          </a:p>
          <a:p>
            <a:pPr lvl="1">
              <a:buNone/>
            </a:pPr>
            <a:r>
              <a:rPr lang="en-US" dirty="0" smtClean="0"/>
              <a:t>		y := y – d;</a:t>
            </a:r>
          </a:p>
          <a:p>
            <a:pPr lvl="1">
              <a:buNone/>
            </a:pPr>
            <a:r>
              <a:rPr lang="en-US" dirty="0" smtClean="0"/>
              <a:t>	} } }</a:t>
            </a:r>
          </a:p>
        </p:txBody>
      </p:sp>
      <p:sp>
        <p:nvSpPr>
          <p:cNvPr id="7" name="TextBox 6"/>
          <p:cNvSpPr txBox="1"/>
          <p:nvPr/>
        </p:nvSpPr>
        <p:spPr>
          <a:xfrm>
            <a:off x="5181600" y="1600200"/>
            <a:ext cx="3657600" cy="4401205"/>
          </a:xfrm>
          <a:prstGeom prst="rect">
            <a:avLst/>
          </a:prstGeom>
          <a:noFill/>
        </p:spPr>
        <p:txBody>
          <a:bodyPr wrap="square" rtlCol="0">
            <a:spAutoFit/>
          </a:bodyPr>
          <a:lstStyle/>
          <a:p>
            <a:r>
              <a:rPr lang="en-US" sz="2800" dirty="0" smtClean="0"/>
              <a:t>main() {</a:t>
            </a:r>
          </a:p>
          <a:p>
            <a:r>
              <a:rPr lang="en-US" sz="2800" dirty="0" smtClean="0"/>
              <a:t>    </a:t>
            </a:r>
            <a:r>
              <a:rPr lang="en-US" sz="2800" dirty="0" err="1" smtClean="0"/>
              <a:t>int</a:t>
            </a:r>
            <a:r>
              <a:rPr lang="en-US" sz="2800" dirty="0" smtClean="0"/>
              <a:t> k;</a:t>
            </a:r>
          </a:p>
          <a:p>
            <a:r>
              <a:rPr lang="en-US" sz="2800" dirty="0" smtClean="0"/>
              <a:t>    </a:t>
            </a:r>
            <a:r>
              <a:rPr lang="en-US" sz="2800" dirty="0" err="1" smtClean="0"/>
              <a:t>int</a:t>
            </a:r>
            <a:r>
              <a:rPr lang="en-US" sz="2800" dirty="0" smtClean="0"/>
              <a:t> z = 1;</a:t>
            </a:r>
          </a:p>
          <a:p>
            <a:r>
              <a:rPr lang="en-US" sz="2800" dirty="0" smtClean="0"/>
              <a:t>    while (z &lt; k) {</a:t>
            </a:r>
          </a:p>
          <a:p>
            <a:r>
              <a:rPr lang="en-US" sz="2800" dirty="0" smtClean="0"/>
              <a:t>        z := 2 * z;</a:t>
            </a:r>
          </a:p>
          <a:p>
            <a:r>
              <a:rPr lang="en-US" sz="2800" dirty="0" smtClean="0"/>
              <a:t>    }</a:t>
            </a:r>
          </a:p>
          <a:p>
            <a:endParaRPr lang="en-US" sz="2800" dirty="0" smtClean="0"/>
          </a:p>
          <a:p>
            <a:r>
              <a:rPr lang="en-US" sz="2800" dirty="0" smtClean="0"/>
              <a:t>    f(1, z);</a:t>
            </a:r>
          </a:p>
          <a:p>
            <a:r>
              <a:rPr lang="en-US" sz="2800" dirty="0" smtClean="0"/>
              <a:t>    f(2, z);</a:t>
            </a:r>
          </a:p>
          <a:p>
            <a:r>
              <a:rPr lang="en-US" sz="2800" dirty="0" smtClean="0"/>
              <a:t>}</a:t>
            </a:r>
          </a:p>
        </p:txBody>
      </p:sp>
      <p:sp>
        <p:nvSpPr>
          <p:cNvPr id="5" name="TextBox 4"/>
          <p:cNvSpPr txBox="1"/>
          <p:nvPr/>
        </p:nvSpPr>
        <p:spPr>
          <a:xfrm>
            <a:off x="793077" y="2631241"/>
            <a:ext cx="3657600" cy="1384995"/>
          </a:xfrm>
          <a:prstGeom prst="rect">
            <a:avLst/>
          </a:prstGeom>
          <a:noFill/>
        </p:spPr>
        <p:txBody>
          <a:bodyPr wrap="square" rtlCol="0">
            <a:spAutoFit/>
          </a:bodyPr>
          <a:lstStyle/>
          <a:p>
            <a:r>
              <a:rPr lang="en-US" sz="2800" dirty="0" smtClean="0">
                <a:solidFill>
                  <a:srgbClr val="FF0000"/>
                </a:solidFill>
              </a:rPr>
              <a:t>while (x &gt; 0 &amp;&amp; y &gt; 0) {</a:t>
            </a:r>
          </a:p>
          <a:p>
            <a:r>
              <a:rPr lang="en-US" sz="2800" dirty="0" smtClean="0">
                <a:solidFill>
                  <a:srgbClr val="FF0000"/>
                </a:solidFill>
              </a:rPr>
              <a:t> </a:t>
            </a:r>
            <a:r>
              <a:rPr lang="en-US" sz="2800" dirty="0" smtClean="0">
                <a:solidFill>
                  <a:srgbClr val="FF0000"/>
                </a:solidFill>
              </a:rPr>
              <a:t>   y := y – d;</a:t>
            </a:r>
          </a:p>
          <a:p>
            <a:r>
              <a:rPr lang="en-US" sz="2800" dirty="0" smtClean="0">
                <a:solidFill>
                  <a:srgbClr val="FF0000"/>
                </a:solidFill>
              </a:rPr>
              <a:t>}</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xit" presetSubtype="0" fill="hold" grpId="0" nodeType="withEffect">
                                  <p:stCondLst>
                                    <p:cond delay="0"/>
                                  </p:stCondLst>
                                  <p:childTnLst>
                                    <p:animEffect transition="out" filter="fade">
                                      <p:cBhvr>
                                        <p:cTn id="9" dur="1000"/>
                                        <p:tgtEl>
                                          <p:spTgt spid="6">
                                            <p:txEl>
                                              <p:pRg st="0" end="0"/>
                                            </p:txEl>
                                          </p:spTgt>
                                        </p:tgtEl>
                                      </p:cBhvr>
                                    </p:animEffect>
                                    <p:set>
                                      <p:cBhvr>
                                        <p:cTn id="10" dur="1" fill="hold">
                                          <p:stCondLst>
                                            <p:cond delay="999"/>
                                          </p:stCondLst>
                                        </p:cTn>
                                        <p:tgtEl>
                                          <p:spTgt spid="6">
                                            <p:txEl>
                                              <p:pRg st="0" end="0"/>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1000"/>
                                        <p:tgtEl>
                                          <p:spTgt spid="6">
                                            <p:txEl>
                                              <p:pRg st="1" end="1"/>
                                            </p:txEl>
                                          </p:spTgt>
                                        </p:tgtEl>
                                      </p:cBhvr>
                                    </p:animEffect>
                                    <p:set>
                                      <p:cBhvr>
                                        <p:cTn id="13" dur="1" fill="hold">
                                          <p:stCondLst>
                                            <p:cond delay="999"/>
                                          </p:stCondLst>
                                        </p:cTn>
                                        <p:tgtEl>
                                          <p:spTgt spid="6">
                                            <p:txEl>
                                              <p:pRg st="1" end="1"/>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1000"/>
                                        <p:tgtEl>
                                          <p:spTgt spid="6">
                                            <p:txEl>
                                              <p:pRg st="2" end="2"/>
                                            </p:txEl>
                                          </p:spTgt>
                                        </p:tgtEl>
                                      </p:cBhvr>
                                    </p:animEffect>
                                    <p:set>
                                      <p:cBhvr>
                                        <p:cTn id="16" dur="1" fill="hold">
                                          <p:stCondLst>
                                            <p:cond delay="999"/>
                                          </p:stCondLst>
                                        </p:cTn>
                                        <p:tgtEl>
                                          <p:spTgt spid="6">
                                            <p:txEl>
                                              <p:pRg st="2" end="2"/>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1000"/>
                                        <p:tgtEl>
                                          <p:spTgt spid="6">
                                            <p:txEl>
                                              <p:pRg st="3" end="3"/>
                                            </p:txEl>
                                          </p:spTgt>
                                        </p:tgtEl>
                                      </p:cBhvr>
                                    </p:animEffect>
                                    <p:set>
                                      <p:cBhvr>
                                        <p:cTn id="19" dur="1" fill="hold">
                                          <p:stCondLst>
                                            <p:cond delay="999"/>
                                          </p:stCondLst>
                                        </p:cTn>
                                        <p:tgtEl>
                                          <p:spTgt spid="6">
                                            <p:txEl>
                                              <p:pRg st="3" end="3"/>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1000"/>
                                        <p:tgtEl>
                                          <p:spTgt spid="6">
                                            <p:txEl>
                                              <p:pRg st="4" end="4"/>
                                            </p:txEl>
                                          </p:spTgt>
                                        </p:tgtEl>
                                      </p:cBhvr>
                                    </p:animEffect>
                                    <p:set>
                                      <p:cBhvr>
                                        <p:cTn id="22" dur="1" fill="hold">
                                          <p:stCondLst>
                                            <p:cond delay="999"/>
                                          </p:stCondLst>
                                        </p:cTn>
                                        <p:tgtEl>
                                          <p:spTgt spid="6">
                                            <p:txEl>
                                              <p:pRg st="4" end="4"/>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1000"/>
                                        <p:tgtEl>
                                          <p:spTgt spid="6">
                                            <p:txEl>
                                              <p:pRg st="5" end="5"/>
                                            </p:txEl>
                                          </p:spTgt>
                                        </p:tgtEl>
                                      </p:cBhvr>
                                    </p:animEffect>
                                    <p:set>
                                      <p:cBhvr>
                                        <p:cTn id="25" dur="1" fill="hold">
                                          <p:stCondLst>
                                            <p:cond delay="999"/>
                                          </p:stCondLst>
                                        </p:cTn>
                                        <p:tgtEl>
                                          <p:spTgt spid="6">
                                            <p:txEl>
                                              <p:pRg st="5" end="5"/>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1000"/>
                                        <p:tgtEl>
                                          <p:spTgt spid="6">
                                            <p:txEl>
                                              <p:pRg st="6" end="6"/>
                                            </p:txEl>
                                          </p:spTgt>
                                        </p:tgtEl>
                                      </p:cBhvr>
                                    </p:animEffect>
                                    <p:set>
                                      <p:cBhvr>
                                        <p:cTn id="28" dur="1" fill="hold">
                                          <p:stCondLst>
                                            <p:cond delay="999"/>
                                          </p:stCondLst>
                                        </p:cTn>
                                        <p:tgtEl>
                                          <p:spTgt spid="6">
                                            <p:txEl>
                                              <p:pRg st="6" end="6"/>
                                            </p:txEl>
                                          </p:spTgt>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1000"/>
                                        <p:tgtEl>
                                          <p:spTgt spid="6">
                                            <p:txEl>
                                              <p:pRg st="7" end="7"/>
                                            </p:txEl>
                                          </p:spTgt>
                                        </p:tgtEl>
                                      </p:cBhvr>
                                    </p:animEffect>
                                    <p:set>
                                      <p:cBhvr>
                                        <p:cTn id="31" dur="1" fill="hold">
                                          <p:stCondLst>
                                            <p:cond delay="999"/>
                                          </p:stCondLst>
                                        </p:cTn>
                                        <p:tgtEl>
                                          <p:spTgt spid="6">
                                            <p:txEl>
                                              <p:pRg st="7" end="7"/>
                                            </p:txEl>
                                          </p:spTgt>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1000"/>
                                        <p:tgtEl>
                                          <p:spTgt spid="6">
                                            <p:txEl>
                                              <p:pRg st="8" end="8"/>
                                            </p:txEl>
                                          </p:spTgt>
                                        </p:tgtEl>
                                      </p:cBhvr>
                                    </p:animEffect>
                                    <p:set>
                                      <p:cBhvr>
                                        <p:cTn id="34" dur="1" fill="hold">
                                          <p:stCondLst>
                                            <p:cond delay="999"/>
                                          </p:stCondLst>
                                        </p:cTn>
                                        <p:tgtEl>
                                          <p:spTgt spid="6">
                                            <p:txEl>
                                              <p:pRg st="8" end="8"/>
                                            </p:txEl>
                                          </p:spTgt>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1000"/>
                                        <p:tgtEl>
                                          <p:spTgt spid="6">
                                            <p:txEl>
                                              <p:pRg st="9" end="9"/>
                                            </p:txEl>
                                          </p:spTgt>
                                        </p:tgtEl>
                                      </p:cBhvr>
                                    </p:animEffect>
                                    <p:set>
                                      <p:cBhvr>
                                        <p:cTn id="37" dur="1" fill="hold">
                                          <p:stCondLst>
                                            <p:cond delay="999"/>
                                          </p:stCondLst>
                                        </p:cTn>
                                        <p:tgtEl>
                                          <p:spTgt spid="6">
                                            <p:txEl>
                                              <p:pRg st="9" end="9"/>
                                            </p:txEl>
                                          </p:spTgt>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1000"/>
                                        <p:tgtEl>
                                          <p:spTgt spid="7"/>
                                        </p:tgtEl>
                                      </p:cBhvr>
                                    </p:animEffect>
                                    <p:set>
                                      <p:cBhvr>
                                        <p:cTn id="4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rgbClr val="00B050"/>
                </a:solidFill>
              </a:rPr>
              <a:t>TREX </a:t>
            </a:r>
            <a:r>
              <a:rPr lang="en-US" dirty="0" smtClean="0"/>
              <a:t>Iteration </a:t>
            </a:r>
            <a:r>
              <a:rPr lang="en-US" dirty="0" smtClean="0"/>
              <a:t>Step 3</a:t>
            </a:r>
            <a:endParaRPr lang="en-US" dirty="0"/>
          </a:p>
        </p:txBody>
      </p:sp>
      <p:sp>
        <p:nvSpPr>
          <p:cNvPr id="4" name="TextBox 3"/>
          <p:cNvSpPr txBox="1"/>
          <p:nvPr/>
        </p:nvSpPr>
        <p:spPr>
          <a:xfrm>
            <a:off x="228600" y="2743200"/>
            <a:ext cx="8686800" cy="2554545"/>
          </a:xfrm>
          <a:prstGeom prst="rect">
            <a:avLst/>
          </a:prstGeom>
          <a:noFill/>
        </p:spPr>
        <p:txBody>
          <a:bodyPr wrap="square" rtlCol="0">
            <a:spAutoFit/>
          </a:bodyPr>
          <a:lstStyle/>
          <a:p>
            <a:pPr algn="ctr"/>
            <a:r>
              <a:rPr lang="en-US" sz="4000" dirty="0" smtClean="0"/>
              <a:t>From the </a:t>
            </a:r>
            <a:r>
              <a:rPr lang="en-US" sz="4000" dirty="0" smtClean="0">
                <a:solidFill>
                  <a:srgbClr val="FF0000"/>
                </a:solidFill>
              </a:rPr>
              <a:t>counterexample cycle</a:t>
            </a:r>
            <a:r>
              <a:rPr lang="en-US" sz="4000" dirty="0" smtClean="0"/>
              <a:t>,</a:t>
            </a:r>
          </a:p>
          <a:p>
            <a:pPr algn="ctr"/>
            <a:r>
              <a:rPr lang="en-US" sz="4000" dirty="0" smtClean="0"/>
              <a:t>f</a:t>
            </a:r>
            <a:r>
              <a:rPr lang="en-US" sz="4000" dirty="0" smtClean="0"/>
              <a:t>ind </a:t>
            </a:r>
            <a:r>
              <a:rPr lang="en-US" sz="4000" dirty="0" smtClean="0"/>
              <a:t>a </a:t>
            </a:r>
            <a:r>
              <a:rPr lang="en-US" sz="4000" i="1" dirty="0" smtClean="0">
                <a:solidFill>
                  <a:srgbClr val="FF0000"/>
                </a:solidFill>
              </a:rPr>
              <a:t>sufficient condition for</a:t>
            </a:r>
          </a:p>
          <a:p>
            <a:pPr algn="ctr"/>
            <a:r>
              <a:rPr lang="en-US" sz="4000" i="1" dirty="0" smtClean="0">
                <a:solidFill>
                  <a:srgbClr val="FF0000"/>
                </a:solidFill>
              </a:rPr>
              <a:t>non-termination</a:t>
            </a:r>
            <a:r>
              <a:rPr lang="en-US" sz="4000" dirty="0" smtClean="0">
                <a:solidFill>
                  <a:srgbClr val="FF0000"/>
                </a:solidFill>
              </a:rPr>
              <a:t> </a:t>
            </a:r>
            <a:r>
              <a:rPr lang="en-US" sz="4000" dirty="0" smtClean="0"/>
              <a:t>by applying a</a:t>
            </a:r>
          </a:p>
          <a:p>
            <a:pPr algn="ctr"/>
            <a:r>
              <a:rPr lang="en-US" sz="4000" i="1" dirty="0" smtClean="0">
                <a:solidFill>
                  <a:srgbClr val="FF0000"/>
                </a:solidFill>
              </a:rPr>
              <a:t>non-termination </a:t>
            </a:r>
            <a:r>
              <a:rPr lang="en-US" sz="4000" i="1" dirty="0" err="1" smtClean="0">
                <a:solidFill>
                  <a:srgbClr val="FF0000"/>
                </a:solidFill>
              </a:rPr>
              <a:t>prover</a:t>
            </a:r>
            <a:r>
              <a:rPr lang="en-US" sz="4000" i="1" dirty="0" smtClean="0">
                <a:solidFill>
                  <a:srgbClr val="FF0000"/>
                </a:solidFill>
              </a:rPr>
              <a:t> </a:t>
            </a:r>
            <a:r>
              <a:rPr lang="en-US" sz="4000" dirty="0" smtClean="0"/>
              <a:t>(TNT)</a:t>
            </a:r>
            <a:endParaRPr lang="en-US" sz="4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dirty="0" smtClean="0"/>
              <a:t>Applying a </a:t>
            </a:r>
            <a:r>
              <a:rPr lang="en-US" dirty="0" smtClean="0">
                <a:solidFill>
                  <a:srgbClr val="FF0000"/>
                </a:solidFill>
              </a:rPr>
              <a:t>Non-Termination </a:t>
            </a:r>
            <a:r>
              <a:rPr lang="en-US" dirty="0" err="1" smtClean="0">
                <a:solidFill>
                  <a:srgbClr val="FF0000"/>
                </a:solidFill>
              </a:rPr>
              <a:t>Prover</a:t>
            </a:r>
            <a:endParaRPr lang="en-US" dirty="0">
              <a:solidFill>
                <a:srgbClr val="FF0000"/>
              </a:solidFill>
            </a:endParaRPr>
          </a:p>
        </p:txBody>
      </p:sp>
      <p:sp>
        <p:nvSpPr>
          <p:cNvPr id="5" name="TextBox 4"/>
          <p:cNvSpPr txBox="1"/>
          <p:nvPr/>
        </p:nvSpPr>
        <p:spPr>
          <a:xfrm>
            <a:off x="1447800" y="3733800"/>
            <a:ext cx="5943600" cy="2308324"/>
          </a:xfrm>
          <a:prstGeom prst="rect">
            <a:avLst/>
          </a:prstGeom>
          <a:noFill/>
        </p:spPr>
        <p:txBody>
          <a:bodyPr wrap="square" rtlCol="0">
            <a:spAutoFit/>
          </a:bodyPr>
          <a:lstStyle/>
          <a:p>
            <a:r>
              <a:rPr lang="en-US" sz="4800" dirty="0" smtClean="0">
                <a:solidFill>
                  <a:srgbClr val="FF0000"/>
                </a:solidFill>
              </a:rPr>
              <a:t>while (x &gt; 0 &amp;&amp; y &gt; 0) {</a:t>
            </a:r>
          </a:p>
          <a:p>
            <a:r>
              <a:rPr lang="en-US" sz="4800" dirty="0" smtClean="0">
                <a:solidFill>
                  <a:srgbClr val="FF0000"/>
                </a:solidFill>
              </a:rPr>
              <a:t> </a:t>
            </a:r>
            <a:r>
              <a:rPr lang="en-US" sz="4800" dirty="0" smtClean="0">
                <a:solidFill>
                  <a:srgbClr val="FF0000"/>
                </a:solidFill>
              </a:rPr>
              <a:t>   y := y – d;</a:t>
            </a:r>
          </a:p>
          <a:p>
            <a:r>
              <a:rPr lang="en-US" sz="4800" dirty="0" smtClean="0">
                <a:solidFill>
                  <a:srgbClr val="FF0000"/>
                </a:solidFill>
              </a:rPr>
              <a:t>}</a:t>
            </a:r>
            <a:endParaRPr lang="en-US" sz="4800" dirty="0">
              <a:solidFill>
                <a:srgbClr val="FF0000"/>
              </a:solidFill>
            </a:endParaRPr>
          </a:p>
        </p:txBody>
      </p:sp>
      <p:sp>
        <p:nvSpPr>
          <p:cNvPr id="9" name="TextBox 8"/>
          <p:cNvSpPr txBox="1"/>
          <p:nvPr/>
        </p:nvSpPr>
        <p:spPr>
          <a:xfrm>
            <a:off x="381000" y="4038600"/>
            <a:ext cx="8458200" cy="1569660"/>
          </a:xfrm>
          <a:prstGeom prst="rect">
            <a:avLst/>
          </a:prstGeom>
          <a:noFill/>
        </p:spPr>
        <p:txBody>
          <a:bodyPr wrap="square" rtlCol="0">
            <a:spAutoFit/>
          </a:bodyPr>
          <a:lstStyle/>
          <a:p>
            <a:pPr algn="ctr"/>
            <a:r>
              <a:rPr lang="en-US" sz="4800" dirty="0" smtClean="0">
                <a:solidFill>
                  <a:srgbClr val="FF0000"/>
                </a:solidFill>
              </a:rPr>
              <a:t>Non-termination if:</a:t>
            </a:r>
          </a:p>
          <a:p>
            <a:pPr algn="ctr"/>
            <a:r>
              <a:rPr lang="en-US" sz="4800" dirty="0" smtClean="0">
                <a:solidFill>
                  <a:srgbClr val="FF0000"/>
                </a:solidFill>
              </a:rPr>
              <a:t>y &gt; 0 &amp;&amp; d &lt;= 0</a:t>
            </a:r>
            <a:endParaRPr lang="en-US" sz="4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64" presetClass="path" presetSubtype="0" accel="50000" decel="50000" fill="hold" grpId="1" nodeType="withEffect">
                                  <p:stCondLst>
                                    <p:cond delay="0"/>
                                  </p:stCondLst>
                                  <p:childTnLst>
                                    <p:animMotion origin="layout" path="M 3.33333E-6 1.84971E-6 L -0.00417 -0.33619 " pathEditMode="relative" rAng="0" ptsTypes="AA">
                                      <p:cBhvr>
                                        <p:cTn id="9" dur="1000" fill="hold"/>
                                        <p:tgtEl>
                                          <p:spTgt spid="9"/>
                                        </p:tgtEl>
                                        <p:attrNameLst>
                                          <p:attrName>ppt_x</p:attrName>
                                          <p:attrName>ppt_y</p:attrName>
                                        </p:attrNameLst>
                                      </p:cBhvr>
                                      <p:rCtr x="-2" y="-1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630362"/>
          </a:xfrm>
        </p:spPr>
        <p:txBody>
          <a:bodyPr>
            <a:normAutofit/>
          </a:bodyPr>
          <a:lstStyle/>
          <a:p>
            <a:r>
              <a:rPr lang="en-US" dirty="0" smtClean="0">
                <a:solidFill>
                  <a:srgbClr val="00B050"/>
                </a:solidFill>
              </a:rPr>
              <a:t>TREX </a:t>
            </a:r>
            <a:r>
              <a:rPr lang="en-US" dirty="0" smtClean="0"/>
              <a:t>Iteration</a:t>
            </a:r>
            <a:r>
              <a:rPr lang="en-US" dirty="0" smtClean="0">
                <a:solidFill>
                  <a:srgbClr val="00B050"/>
                </a:solidFill>
              </a:rPr>
              <a:t> </a:t>
            </a:r>
            <a:r>
              <a:rPr lang="en-US" dirty="0" smtClean="0"/>
              <a:t>Step 4</a:t>
            </a:r>
            <a:endParaRPr lang="en-US" dirty="0">
              <a:solidFill>
                <a:srgbClr val="FF0000"/>
              </a:solidFill>
            </a:endParaRPr>
          </a:p>
        </p:txBody>
      </p:sp>
      <p:sp>
        <p:nvSpPr>
          <p:cNvPr id="4" name="TextBox 3"/>
          <p:cNvSpPr txBox="1"/>
          <p:nvPr/>
        </p:nvSpPr>
        <p:spPr>
          <a:xfrm>
            <a:off x="533400" y="2895600"/>
            <a:ext cx="8305800" cy="1323439"/>
          </a:xfrm>
          <a:prstGeom prst="rect">
            <a:avLst/>
          </a:prstGeom>
          <a:noFill/>
        </p:spPr>
        <p:txBody>
          <a:bodyPr wrap="square" rtlCol="0">
            <a:spAutoFit/>
          </a:bodyPr>
          <a:lstStyle/>
          <a:p>
            <a:pPr algn="ctr"/>
            <a:r>
              <a:rPr lang="en-US" sz="4000" dirty="0" smtClean="0"/>
              <a:t>Check if the </a:t>
            </a:r>
            <a:r>
              <a:rPr lang="en-US" sz="4000" dirty="0" smtClean="0">
                <a:solidFill>
                  <a:srgbClr val="FF0000"/>
                </a:solidFill>
              </a:rPr>
              <a:t>sufficient condition</a:t>
            </a:r>
            <a:endParaRPr lang="en-US" sz="4000" dirty="0" smtClean="0"/>
          </a:p>
          <a:p>
            <a:pPr algn="ctr"/>
            <a:r>
              <a:rPr lang="en-US" sz="4000" dirty="0" smtClean="0"/>
              <a:t>is reachable</a:t>
            </a:r>
            <a:endParaRPr lang="en-US"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25562"/>
          </a:xfrm>
        </p:spPr>
        <p:txBody>
          <a:bodyPr>
            <a:normAutofit/>
          </a:bodyPr>
          <a:lstStyle/>
          <a:p>
            <a:r>
              <a:rPr lang="en-US" dirty="0" smtClean="0">
                <a:solidFill>
                  <a:srgbClr val="00B050"/>
                </a:solidFill>
              </a:rPr>
              <a:t>TREX</a:t>
            </a:r>
            <a:r>
              <a:rPr lang="en-US" dirty="0" smtClean="0"/>
              <a:t> </a:t>
            </a:r>
            <a:r>
              <a:rPr lang="en-US" dirty="0" smtClean="0"/>
              <a:t>Iteration</a:t>
            </a:r>
            <a:r>
              <a:rPr lang="en-US" dirty="0" smtClean="0">
                <a:solidFill>
                  <a:srgbClr val="00B050"/>
                </a:solidFill>
              </a:rPr>
              <a:t> </a:t>
            </a:r>
            <a:r>
              <a:rPr lang="en-US" dirty="0" smtClean="0"/>
              <a:t>Step 4</a:t>
            </a:r>
            <a:endParaRPr lang="en-US" dirty="0">
              <a:solidFill>
                <a:srgbClr val="FF0000"/>
              </a:solidFill>
            </a:endParaRPr>
          </a:p>
        </p:txBody>
      </p:sp>
      <p:sp>
        <p:nvSpPr>
          <p:cNvPr id="6" name="Content Placeholder 2"/>
          <p:cNvSpPr>
            <a:spLocks noGrp="1"/>
          </p:cNvSpPr>
          <p:nvPr>
            <p:ph idx="1"/>
          </p:nvPr>
        </p:nvSpPr>
        <p:spPr>
          <a:xfrm>
            <a:off x="457200" y="990600"/>
            <a:ext cx="4038600" cy="5638800"/>
          </a:xfrm>
        </p:spPr>
        <p:txBody>
          <a:bodyPr>
            <a:noAutofit/>
          </a:bodyPr>
          <a:lstStyle/>
          <a:p>
            <a:pPr>
              <a:buNone/>
            </a:pPr>
            <a:r>
              <a:rPr lang="en-US" sz="2800" dirty="0" smtClean="0"/>
              <a:t>f(</a:t>
            </a:r>
            <a:r>
              <a:rPr lang="en-US" sz="2800" dirty="0" err="1" smtClean="0"/>
              <a:t>int</a:t>
            </a:r>
            <a:r>
              <a:rPr lang="en-US" sz="2800" dirty="0" smtClean="0"/>
              <a:t> d, z) {</a:t>
            </a:r>
          </a:p>
          <a:p>
            <a:pPr>
              <a:buNone/>
            </a:pPr>
            <a:r>
              <a:rPr lang="en-US" sz="2800" dirty="0" smtClean="0"/>
              <a:t>    </a:t>
            </a:r>
            <a:r>
              <a:rPr lang="en-US" sz="2800" dirty="0" err="1" smtClean="0"/>
              <a:t>int</a:t>
            </a:r>
            <a:r>
              <a:rPr lang="en-US" sz="2800" dirty="0" smtClean="0"/>
              <a:t> x, </a:t>
            </a:r>
            <a:r>
              <a:rPr lang="en-US" sz="2800" dirty="0" smtClean="0"/>
              <a:t>y;</a:t>
            </a:r>
          </a:p>
          <a:p>
            <a:pPr>
              <a:buNone/>
            </a:pPr>
            <a:r>
              <a:rPr lang="en-US" sz="2800" dirty="0" smtClean="0"/>
              <a:t>	</a:t>
            </a:r>
            <a:r>
              <a:rPr lang="en-US" sz="2800" dirty="0" smtClean="0"/>
              <a:t>while </a:t>
            </a:r>
            <a:r>
              <a:rPr lang="en-US" sz="2800" dirty="0" smtClean="0"/>
              <a:t>(x &gt; 0 &amp;&amp; y &gt; 0) </a:t>
            </a:r>
            <a:r>
              <a:rPr lang="en-US" sz="2800" dirty="0" smtClean="0"/>
              <a:t>{</a:t>
            </a:r>
          </a:p>
          <a:p>
            <a:pPr lvl="1">
              <a:buNone/>
            </a:pPr>
            <a:r>
              <a:rPr lang="en-US" dirty="0" smtClean="0"/>
              <a:t>	</a:t>
            </a:r>
            <a:r>
              <a:rPr lang="en-US" dirty="0" smtClean="0">
                <a:solidFill>
                  <a:srgbClr val="FF0000"/>
                </a:solidFill>
              </a:rPr>
              <a:t>assert(d &gt; 0);</a:t>
            </a:r>
            <a:endParaRPr lang="en-US" dirty="0" smtClean="0">
              <a:solidFill>
                <a:srgbClr val="FF0000"/>
              </a:solidFill>
            </a:endParaRPr>
          </a:p>
          <a:p>
            <a:pPr lvl="1">
              <a:buNone/>
            </a:pPr>
            <a:r>
              <a:rPr lang="en-US" dirty="0" smtClean="0"/>
              <a:t>	if (*) {</a:t>
            </a:r>
          </a:p>
          <a:p>
            <a:pPr lvl="1">
              <a:buNone/>
            </a:pPr>
            <a:r>
              <a:rPr lang="en-US" dirty="0" smtClean="0"/>
              <a:t>		x := x – d;</a:t>
            </a:r>
          </a:p>
          <a:p>
            <a:pPr lvl="1">
              <a:buNone/>
            </a:pPr>
            <a:r>
              <a:rPr lang="en-US" dirty="0" smtClean="0"/>
              <a:t>		y := *;</a:t>
            </a:r>
          </a:p>
          <a:p>
            <a:pPr lvl="1">
              <a:buNone/>
            </a:pPr>
            <a:r>
              <a:rPr lang="en-US" dirty="0" smtClean="0"/>
              <a:t>		z := z – 1;</a:t>
            </a:r>
          </a:p>
          <a:p>
            <a:pPr lvl="1">
              <a:buNone/>
            </a:pPr>
            <a:r>
              <a:rPr lang="en-US" dirty="0" smtClean="0"/>
              <a:t>	} else {</a:t>
            </a:r>
          </a:p>
          <a:p>
            <a:pPr lvl="1">
              <a:buNone/>
            </a:pPr>
            <a:r>
              <a:rPr lang="en-US" dirty="0" smtClean="0"/>
              <a:t>		y := y – d;</a:t>
            </a:r>
          </a:p>
          <a:p>
            <a:pPr lvl="1">
              <a:buNone/>
            </a:pPr>
            <a:r>
              <a:rPr lang="en-US" dirty="0" smtClean="0"/>
              <a:t>	} } }</a:t>
            </a:r>
          </a:p>
        </p:txBody>
      </p:sp>
      <p:sp>
        <p:nvSpPr>
          <p:cNvPr id="7" name="TextBox 6"/>
          <p:cNvSpPr txBox="1"/>
          <p:nvPr/>
        </p:nvSpPr>
        <p:spPr>
          <a:xfrm>
            <a:off x="5181600" y="1600200"/>
            <a:ext cx="3657600" cy="4401205"/>
          </a:xfrm>
          <a:prstGeom prst="rect">
            <a:avLst/>
          </a:prstGeom>
          <a:noFill/>
        </p:spPr>
        <p:txBody>
          <a:bodyPr wrap="square" rtlCol="0">
            <a:spAutoFit/>
          </a:bodyPr>
          <a:lstStyle/>
          <a:p>
            <a:r>
              <a:rPr lang="en-US" sz="2800" dirty="0" smtClean="0"/>
              <a:t>main() {</a:t>
            </a:r>
          </a:p>
          <a:p>
            <a:r>
              <a:rPr lang="en-US" sz="2800" dirty="0" smtClean="0"/>
              <a:t>    </a:t>
            </a:r>
            <a:r>
              <a:rPr lang="en-US" sz="2800" dirty="0" err="1" smtClean="0"/>
              <a:t>int</a:t>
            </a:r>
            <a:r>
              <a:rPr lang="en-US" sz="2800" dirty="0" smtClean="0"/>
              <a:t> k;</a:t>
            </a:r>
          </a:p>
          <a:p>
            <a:r>
              <a:rPr lang="en-US" sz="2800" dirty="0" smtClean="0"/>
              <a:t>    </a:t>
            </a:r>
            <a:r>
              <a:rPr lang="en-US" sz="2800" dirty="0" err="1" smtClean="0"/>
              <a:t>int</a:t>
            </a:r>
            <a:r>
              <a:rPr lang="en-US" sz="2800" dirty="0" smtClean="0"/>
              <a:t> z = 1;</a:t>
            </a:r>
          </a:p>
          <a:p>
            <a:r>
              <a:rPr lang="en-US" sz="2800" dirty="0" smtClean="0"/>
              <a:t>    while (z &lt; k) {</a:t>
            </a:r>
          </a:p>
          <a:p>
            <a:r>
              <a:rPr lang="en-US" sz="2800" dirty="0" smtClean="0"/>
              <a:t>        z := 2 * z;</a:t>
            </a:r>
          </a:p>
          <a:p>
            <a:r>
              <a:rPr lang="en-US" sz="2800" dirty="0" smtClean="0"/>
              <a:t>    }</a:t>
            </a:r>
          </a:p>
          <a:p>
            <a:endParaRPr lang="en-US" sz="2800" dirty="0" smtClean="0"/>
          </a:p>
          <a:p>
            <a:r>
              <a:rPr lang="en-US" sz="2800" dirty="0" smtClean="0"/>
              <a:t>    f(1, z);</a:t>
            </a:r>
          </a:p>
          <a:p>
            <a:r>
              <a:rPr lang="en-US" sz="2800" dirty="0" smtClean="0"/>
              <a:t>    f(2, z);</a:t>
            </a:r>
          </a:p>
          <a:p>
            <a:r>
              <a:rPr lang="en-US" sz="2800" dirty="0" smtClean="0"/>
              <a:t>}</a:t>
            </a:r>
          </a:p>
        </p:txBody>
      </p:sp>
      <p:sp>
        <p:nvSpPr>
          <p:cNvPr id="5" name="TextBox 4"/>
          <p:cNvSpPr txBox="1"/>
          <p:nvPr/>
        </p:nvSpPr>
        <p:spPr>
          <a:xfrm>
            <a:off x="1447800" y="3048000"/>
            <a:ext cx="5943600" cy="2308324"/>
          </a:xfrm>
          <a:prstGeom prst="rect">
            <a:avLst/>
          </a:prstGeom>
          <a:noFill/>
        </p:spPr>
        <p:txBody>
          <a:bodyPr wrap="square" rtlCol="0">
            <a:spAutoFit/>
          </a:bodyPr>
          <a:lstStyle/>
          <a:p>
            <a:r>
              <a:rPr lang="en-US" sz="4800" dirty="0" smtClean="0">
                <a:solidFill>
                  <a:srgbClr val="FF0000"/>
                </a:solidFill>
              </a:rPr>
              <a:t>while (x &gt; 0 &amp;&amp; y &gt; 0) {</a:t>
            </a:r>
          </a:p>
          <a:p>
            <a:r>
              <a:rPr lang="en-US" sz="4800" dirty="0" smtClean="0">
                <a:solidFill>
                  <a:srgbClr val="FF0000"/>
                </a:solidFill>
              </a:rPr>
              <a:t> </a:t>
            </a:r>
            <a:r>
              <a:rPr lang="en-US" sz="4800" dirty="0" smtClean="0">
                <a:solidFill>
                  <a:srgbClr val="FF0000"/>
                </a:solidFill>
              </a:rPr>
              <a:t>   y := y – d;</a:t>
            </a:r>
          </a:p>
          <a:p>
            <a:r>
              <a:rPr lang="en-US" sz="4800" dirty="0" smtClean="0">
                <a:solidFill>
                  <a:srgbClr val="FF0000"/>
                </a:solidFill>
              </a:rPr>
              <a:t>}</a:t>
            </a:r>
            <a:endParaRPr lang="en-US" sz="4800" dirty="0">
              <a:solidFill>
                <a:srgbClr val="FF0000"/>
              </a:solidFill>
            </a:endParaRPr>
          </a:p>
        </p:txBody>
      </p:sp>
      <p:sp>
        <p:nvSpPr>
          <p:cNvPr id="8" name="TextBox 7"/>
          <p:cNvSpPr txBox="1"/>
          <p:nvPr/>
        </p:nvSpPr>
        <p:spPr>
          <a:xfrm>
            <a:off x="0" y="1219200"/>
            <a:ext cx="9144000" cy="1569660"/>
          </a:xfrm>
          <a:prstGeom prst="rect">
            <a:avLst/>
          </a:prstGeom>
          <a:noFill/>
        </p:spPr>
        <p:txBody>
          <a:bodyPr wrap="square" rtlCol="0">
            <a:spAutoFit/>
          </a:bodyPr>
          <a:lstStyle/>
          <a:p>
            <a:pPr algn="ctr"/>
            <a:r>
              <a:rPr lang="en-US" sz="4800" dirty="0" smtClean="0">
                <a:solidFill>
                  <a:srgbClr val="FF0000"/>
                </a:solidFill>
              </a:rPr>
              <a:t>Non-termination if:</a:t>
            </a:r>
          </a:p>
          <a:p>
            <a:pPr algn="ctr"/>
            <a:r>
              <a:rPr lang="en-US" sz="4800" dirty="0" smtClean="0">
                <a:solidFill>
                  <a:srgbClr val="FF0000"/>
                </a:solidFill>
              </a:rPr>
              <a:t>y &gt; 0 &amp;&amp; d &lt;= 0</a:t>
            </a:r>
            <a:endParaRPr lang="en-US" sz="4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0 -1.90751E-6 L -0.25 0.10775 " pathEditMode="relative" rAng="0" ptsTypes="AA">
                                      <p:cBhvr>
                                        <p:cTn id="6" dur="2000" fill="hold"/>
                                        <p:tgtEl>
                                          <p:spTgt spid="8"/>
                                        </p:tgtEl>
                                        <p:attrNameLst>
                                          <p:attrName>ppt_x</p:attrName>
                                          <p:attrName>ppt_y</p:attrName>
                                        </p:attrNameLst>
                                      </p:cBhvr>
                                      <p:rCtr x="-125" y="54"/>
                                    </p:animMotion>
                                  </p:childTnLst>
                                </p:cTn>
                              </p:par>
                              <p:par>
                                <p:cTn id="7" presetID="10" presetClass="exit" presetSubtype="0" fill="hold" grpId="1" nodeType="withEffect">
                                  <p:stCondLst>
                                    <p:cond delay="0"/>
                                  </p:stCondLst>
                                  <p:childTnLst>
                                    <p:animEffect transition="out" filter="fade">
                                      <p:cBhvr>
                                        <p:cTn id="8" dur="2000"/>
                                        <p:tgtEl>
                                          <p:spTgt spid="8"/>
                                        </p:tgtEl>
                                      </p:cBhvr>
                                    </p:animEffect>
                                    <p:set>
                                      <p:cBhvr>
                                        <p:cTn id="9" dur="1" fill="hold">
                                          <p:stCondLst>
                                            <p:cond delay="1999"/>
                                          </p:stCondLst>
                                        </p:cTn>
                                        <p:tgtEl>
                                          <p:spTgt spid="8"/>
                                        </p:tgtEl>
                                        <p:attrNameLst>
                                          <p:attrName>style.visibility</p:attrName>
                                        </p:attrNameLst>
                                      </p:cBhvr>
                                      <p:to>
                                        <p:strVal val="hidden"/>
                                      </p:to>
                                    </p:set>
                                  </p:childTnLst>
                                </p:cTn>
                              </p:par>
                              <p:par>
                                <p:cTn id="10" presetID="6" presetClass="emph" presetSubtype="0" fill="hold" grpId="2" nodeType="withEffect">
                                  <p:stCondLst>
                                    <p:cond delay="0"/>
                                  </p:stCondLst>
                                  <p:childTnLst>
                                    <p:animScale>
                                      <p:cBhvr>
                                        <p:cTn id="11" dur="2000" fill="hold"/>
                                        <p:tgtEl>
                                          <p:spTgt spid="8"/>
                                        </p:tgtEl>
                                      </p:cBhvr>
                                      <p:by x="50000" y="50000"/>
                                    </p:animScale>
                                  </p:childTnLst>
                                </p:cTn>
                              </p:par>
                              <p:par>
                                <p:cTn id="12" presetID="10" presetClass="entr" presetSubtype="0" fill="hold" grpId="0" nodeType="with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000"/>
                                        <p:tgtEl>
                                          <p:spTgt spid="6">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1000"/>
                                        <p:tgtEl>
                                          <p:spTgt spid="6">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1000"/>
                                        <p:tgtEl>
                                          <p:spTgt spid="6">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fade">
                                      <p:cBhvr>
                                        <p:cTn id="26" dur="1000"/>
                                        <p:tgtEl>
                                          <p:spTgt spid="6">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fade">
                                      <p:cBhvr>
                                        <p:cTn id="29" dur="1000"/>
                                        <p:tgtEl>
                                          <p:spTgt spid="6">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1000"/>
                                        <p:tgtEl>
                                          <p:spTgt spid="6">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Effect transition="in" filter="fade">
                                      <p:cBhvr>
                                        <p:cTn id="35" dur="1000"/>
                                        <p:tgtEl>
                                          <p:spTgt spid="6">
                                            <p:txEl>
                                              <p:pRg st="7" end="7"/>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animEffect transition="in" filter="fade">
                                      <p:cBhvr>
                                        <p:cTn id="38" dur="1000"/>
                                        <p:tgtEl>
                                          <p:spTgt spid="6">
                                            <p:txEl>
                                              <p:pRg st="8" end="8"/>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
                                            <p:txEl>
                                              <p:pRg st="9" end="9"/>
                                            </p:txEl>
                                          </p:spTgt>
                                        </p:tgtEl>
                                        <p:attrNameLst>
                                          <p:attrName>style.visibility</p:attrName>
                                        </p:attrNameLst>
                                      </p:cBhvr>
                                      <p:to>
                                        <p:strVal val="visible"/>
                                      </p:to>
                                    </p:set>
                                    <p:animEffect transition="in" filter="fade">
                                      <p:cBhvr>
                                        <p:cTn id="41" dur="1000"/>
                                        <p:tgtEl>
                                          <p:spTgt spid="6">
                                            <p:txEl>
                                              <p:pRg st="9" end="9"/>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
                                            <p:txEl>
                                              <p:pRg st="10" end="10"/>
                                            </p:txEl>
                                          </p:spTgt>
                                        </p:tgtEl>
                                        <p:attrNameLst>
                                          <p:attrName>style.visibility</p:attrName>
                                        </p:attrNameLst>
                                      </p:cBhvr>
                                      <p:to>
                                        <p:strVal val="visible"/>
                                      </p:to>
                                    </p:set>
                                    <p:animEffect transition="in" filter="fade">
                                      <p:cBhvr>
                                        <p:cTn id="44" dur="1000"/>
                                        <p:tgtEl>
                                          <p:spTgt spid="6">
                                            <p:txEl>
                                              <p:pRg st="10" end="10"/>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1000"/>
                                        <p:tgtEl>
                                          <p:spTgt spid="7"/>
                                        </p:tgtEl>
                                      </p:cBhvr>
                                    </p:animEffect>
                                  </p:childTnLst>
                                </p:cTn>
                              </p:par>
                              <p:par>
                                <p:cTn id="48" presetID="10" presetClass="exit" presetSubtype="0" fill="hold" grpId="0" nodeType="withEffect">
                                  <p:stCondLst>
                                    <p:cond delay="0"/>
                                  </p:stCondLst>
                                  <p:childTnLst>
                                    <p:animEffect transition="out" filter="fade">
                                      <p:cBhvr>
                                        <p:cTn id="49" dur="1000"/>
                                        <p:tgtEl>
                                          <p:spTgt spid="5"/>
                                        </p:tgtEl>
                                      </p:cBhvr>
                                    </p:animEffect>
                                    <p:set>
                                      <p:cBhvr>
                                        <p:cTn id="50"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5" grpId="0"/>
      <p:bldP spid="8" grpId="0"/>
      <p:bldP spid="8" grpId="1"/>
      <p:bldP spid="8" grpId="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TREX</a:t>
            </a:r>
            <a:r>
              <a:rPr lang="en-US" dirty="0" smtClean="0"/>
              <a:t> Iteration Step </a:t>
            </a:r>
            <a:r>
              <a:rPr lang="en-US" dirty="0" smtClean="0"/>
              <a:t>5</a:t>
            </a:r>
            <a:endParaRPr lang="en-US" dirty="0"/>
          </a:p>
        </p:txBody>
      </p:sp>
      <p:sp>
        <p:nvSpPr>
          <p:cNvPr id="3" name="Content Placeholder 2"/>
          <p:cNvSpPr>
            <a:spLocks noGrp="1"/>
          </p:cNvSpPr>
          <p:nvPr>
            <p:ph idx="1"/>
          </p:nvPr>
        </p:nvSpPr>
        <p:spPr>
          <a:xfrm>
            <a:off x="228600" y="2667000"/>
            <a:ext cx="8686800" cy="3048000"/>
          </a:xfrm>
        </p:spPr>
        <p:txBody>
          <a:bodyPr>
            <a:normAutofit/>
          </a:bodyPr>
          <a:lstStyle/>
          <a:p>
            <a:pPr algn="ctr">
              <a:buNone/>
            </a:pPr>
            <a:r>
              <a:rPr lang="en-US" sz="4000" dirty="0" smtClean="0"/>
              <a:t>If the </a:t>
            </a:r>
            <a:r>
              <a:rPr lang="en-US" sz="4000" dirty="0" smtClean="0">
                <a:solidFill>
                  <a:srgbClr val="FF0000"/>
                </a:solidFill>
              </a:rPr>
              <a:t>sufficient condition </a:t>
            </a:r>
            <a:r>
              <a:rPr lang="en-US" sz="4000" dirty="0" smtClean="0"/>
              <a:t>is unreachable, </a:t>
            </a:r>
            <a:endParaRPr lang="en-US" sz="4000" dirty="0" smtClean="0"/>
          </a:p>
          <a:p>
            <a:pPr algn="ctr">
              <a:buNone/>
            </a:pPr>
            <a:r>
              <a:rPr lang="en-US" sz="4000" dirty="0" smtClean="0"/>
              <a:t>then</a:t>
            </a:r>
            <a:r>
              <a:rPr lang="en-US" sz="4000" dirty="0" smtClean="0"/>
              <a:t> </a:t>
            </a:r>
            <a:r>
              <a:rPr lang="en-US" sz="4000" dirty="0" smtClean="0"/>
              <a:t>assume this as an </a:t>
            </a:r>
            <a:r>
              <a:rPr lang="en-US" sz="4000" dirty="0" smtClean="0">
                <a:solidFill>
                  <a:srgbClr val="00B050"/>
                </a:solidFill>
              </a:rPr>
              <a:t>invariant</a:t>
            </a:r>
            <a:r>
              <a:rPr lang="en-US" sz="4000" dirty="0" smtClean="0"/>
              <a:t>.</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86400"/>
          </a:xfrm>
        </p:spPr>
        <p:txBody>
          <a:bodyPr>
            <a:noAutofit/>
          </a:bodyPr>
          <a:lstStyle/>
          <a:p>
            <a:pPr>
              <a:buNone/>
            </a:pPr>
            <a:r>
              <a:rPr lang="en-US" sz="2800" dirty="0" smtClean="0"/>
              <a:t>“Gecko </a:t>
            </a:r>
            <a:r>
              <a:rPr lang="en-US" sz="2800" dirty="0" err="1" smtClean="0"/>
              <a:t>mediaplayer</a:t>
            </a:r>
            <a:r>
              <a:rPr lang="en-US" sz="2800" dirty="0" smtClean="0"/>
              <a:t> hangs the browser”</a:t>
            </a:r>
          </a:p>
          <a:p>
            <a:pPr>
              <a:buNone/>
            </a:pPr>
            <a:endParaRPr lang="en-US" sz="2800" dirty="0" smtClean="0"/>
          </a:p>
          <a:p>
            <a:pPr>
              <a:buNone/>
            </a:pPr>
            <a:r>
              <a:rPr lang="en-US" sz="2800" dirty="0" smtClean="0"/>
              <a:t>“Eclipse hangs after 5 minutes or so of working”</a:t>
            </a:r>
          </a:p>
          <a:p>
            <a:pPr>
              <a:buNone/>
            </a:pPr>
            <a:endParaRPr lang="en-US" sz="2800" dirty="0" smtClean="0"/>
          </a:p>
          <a:p>
            <a:pPr>
              <a:buNone/>
            </a:pPr>
            <a:r>
              <a:rPr lang="en-US" sz="2800" dirty="0" smtClean="0"/>
              <a:t>“BUG: Silverlight makes browser hang after </a:t>
            </a:r>
            <a:r>
              <a:rPr lang="en-US" sz="2800" dirty="0" err="1" smtClean="0"/>
              <a:t>BeginSaveChanges</a:t>
            </a:r>
            <a:r>
              <a:rPr lang="en-US" sz="2800" dirty="0" smtClean="0"/>
              <a:t> on some machines”</a:t>
            </a:r>
          </a:p>
          <a:p>
            <a:pPr>
              <a:buNone/>
            </a:pPr>
            <a:endParaRPr lang="en-US" sz="2800" dirty="0" smtClean="0"/>
          </a:p>
          <a:p>
            <a:pPr>
              <a:buNone/>
            </a:pPr>
            <a:r>
              <a:rPr lang="en-US" sz="2800" dirty="0" smtClean="0"/>
              <a:t>“BUG: VB Hangs While Automating Excel Using OLE Control”</a:t>
            </a:r>
          </a:p>
          <a:p>
            <a:pPr>
              <a:buNone/>
            </a:pPr>
            <a:r>
              <a:rPr lang="en-US" sz="2800" dirty="0" smtClean="0"/>
              <a:t>…</a:t>
            </a:r>
            <a:endParaRPr lang="en-US" sz="2800" dirty="0" smtClean="0"/>
          </a:p>
        </p:txBody>
      </p:sp>
      <p:sp>
        <p:nvSpPr>
          <p:cNvPr id="4" name="TextBox 3"/>
          <p:cNvSpPr txBox="1"/>
          <p:nvPr/>
        </p:nvSpPr>
        <p:spPr>
          <a:xfrm>
            <a:off x="381000" y="152400"/>
            <a:ext cx="8382000" cy="769441"/>
          </a:xfrm>
          <a:prstGeom prst="rect">
            <a:avLst/>
          </a:prstGeom>
          <a:noFill/>
        </p:spPr>
        <p:txBody>
          <a:bodyPr wrap="square" rtlCol="0">
            <a:spAutoFit/>
          </a:bodyPr>
          <a:lstStyle/>
          <a:p>
            <a:pPr algn="ctr"/>
            <a:r>
              <a:rPr lang="en-US" sz="4400" dirty="0" smtClean="0"/>
              <a:t>A Quick Search “bug code hangs”:</a:t>
            </a:r>
            <a:endParaRPr lang="en-US" sz="4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1762"/>
          </a:xfrm>
        </p:spPr>
        <p:txBody>
          <a:bodyPr>
            <a:normAutofit/>
          </a:bodyPr>
          <a:lstStyle/>
          <a:p>
            <a:r>
              <a:rPr lang="en-US" dirty="0" smtClean="0">
                <a:solidFill>
                  <a:srgbClr val="00B050"/>
                </a:solidFill>
              </a:rPr>
              <a:t>TREX</a:t>
            </a:r>
            <a:r>
              <a:rPr lang="en-US" dirty="0" smtClean="0"/>
              <a:t> Iteration Step </a:t>
            </a:r>
            <a:r>
              <a:rPr lang="en-US" dirty="0" smtClean="0"/>
              <a:t>5</a:t>
            </a:r>
            <a:endParaRPr lang="en-US" dirty="0">
              <a:solidFill>
                <a:srgbClr val="FF0000"/>
              </a:solidFill>
            </a:endParaRPr>
          </a:p>
        </p:txBody>
      </p:sp>
      <p:sp>
        <p:nvSpPr>
          <p:cNvPr id="6" name="Content Placeholder 2"/>
          <p:cNvSpPr>
            <a:spLocks noGrp="1"/>
          </p:cNvSpPr>
          <p:nvPr>
            <p:ph idx="1"/>
          </p:nvPr>
        </p:nvSpPr>
        <p:spPr>
          <a:xfrm>
            <a:off x="457200" y="1143000"/>
            <a:ext cx="4038600" cy="5715000"/>
          </a:xfrm>
        </p:spPr>
        <p:txBody>
          <a:bodyPr>
            <a:noAutofit/>
          </a:bodyPr>
          <a:lstStyle/>
          <a:p>
            <a:pPr>
              <a:buNone/>
            </a:pPr>
            <a:r>
              <a:rPr lang="en-US" sz="2800" dirty="0" smtClean="0"/>
              <a:t>f(</a:t>
            </a:r>
            <a:r>
              <a:rPr lang="en-US" sz="2800" dirty="0" err="1" smtClean="0"/>
              <a:t>int</a:t>
            </a:r>
            <a:r>
              <a:rPr lang="en-US" sz="2800" dirty="0" smtClean="0"/>
              <a:t> d, z) {</a:t>
            </a:r>
          </a:p>
          <a:p>
            <a:pPr>
              <a:buNone/>
            </a:pPr>
            <a:r>
              <a:rPr lang="en-US" sz="2800" dirty="0" smtClean="0"/>
              <a:t>    </a:t>
            </a:r>
            <a:r>
              <a:rPr lang="en-US" sz="2800" dirty="0" err="1" smtClean="0"/>
              <a:t>int</a:t>
            </a:r>
            <a:r>
              <a:rPr lang="en-US" sz="2800" dirty="0" smtClean="0"/>
              <a:t> x, </a:t>
            </a:r>
            <a:r>
              <a:rPr lang="en-US" sz="2800" dirty="0" smtClean="0"/>
              <a:t>y;</a:t>
            </a:r>
          </a:p>
          <a:p>
            <a:pPr>
              <a:buNone/>
            </a:pPr>
            <a:r>
              <a:rPr lang="en-US" sz="2800" dirty="0" smtClean="0"/>
              <a:t>	</a:t>
            </a:r>
            <a:r>
              <a:rPr lang="en-US" sz="2800" dirty="0" smtClean="0"/>
              <a:t>while </a:t>
            </a:r>
            <a:r>
              <a:rPr lang="en-US" sz="2800" dirty="0" smtClean="0"/>
              <a:t>(x &gt; 0 &amp;&amp; y &gt; 0) </a:t>
            </a:r>
            <a:r>
              <a:rPr lang="en-US" sz="2800" dirty="0" smtClean="0"/>
              <a:t>{</a:t>
            </a:r>
          </a:p>
          <a:p>
            <a:pPr lvl="1">
              <a:buNone/>
            </a:pPr>
            <a:r>
              <a:rPr lang="en-US" dirty="0" smtClean="0"/>
              <a:t>	</a:t>
            </a:r>
            <a:r>
              <a:rPr lang="en-US" dirty="0" smtClean="0">
                <a:solidFill>
                  <a:srgbClr val="FF0000"/>
                </a:solidFill>
              </a:rPr>
              <a:t>assert(d &gt; 0);</a:t>
            </a:r>
            <a:endParaRPr lang="en-US" dirty="0" smtClean="0">
              <a:solidFill>
                <a:srgbClr val="FF0000"/>
              </a:solidFill>
            </a:endParaRPr>
          </a:p>
          <a:p>
            <a:pPr lvl="1">
              <a:buNone/>
            </a:pPr>
            <a:r>
              <a:rPr lang="en-US" dirty="0" smtClean="0"/>
              <a:t>	if (*) {</a:t>
            </a:r>
          </a:p>
          <a:p>
            <a:pPr lvl="1">
              <a:buNone/>
            </a:pPr>
            <a:r>
              <a:rPr lang="en-US" dirty="0" smtClean="0"/>
              <a:t>		x := x – d;</a:t>
            </a:r>
          </a:p>
          <a:p>
            <a:pPr lvl="1">
              <a:buNone/>
            </a:pPr>
            <a:r>
              <a:rPr lang="en-US" dirty="0" smtClean="0"/>
              <a:t>		y := *;</a:t>
            </a:r>
          </a:p>
          <a:p>
            <a:pPr lvl="1">
              <a:buNone/>
            </a:pPr>
            <a:r>
              <a:rPr lang="en-US" dirty="0" smtClean="0"/>
              <a:t>		z := z – 1;</a:t>
            </a:r>
          </a:p>
          <a:p>
            <a:pPr lvl="1">
              <a:buNone/>
            </a:pPr>
            <a:r>
              <a:rPr lang="en-US" dirty="0" smtClean="0"/>
              <a:t>	} else {</a:t>
            </a:r>
          </a:p>
          <a:p>
            <a:pPr lvl="1">
              <a:buNone/>
            </a:pPr>
            <a:r>
              <a:rPr lang="en-US" dirty="0" smtClean="0"/>
              <a:t>		y := y – d;</a:t>
            </a:r>
          </a:p>
          <a:p>
            <a:pPr lvl="1">
              <a:buNone/>
            </a:pPr>
            <a:r>
              <a:rPr lang="en-US" dirty="0" smtClean="0"/>
              <a:t>	} } }</a:t>
            </a:r>
          </a:p>
        </p:txBody>
      </p:sp>
      <p:sp>
        <p:nvSpPr>
          <p:cNvPr id="7" name="TextBox 6"/>
          <p:cNvSpPr txBox="1"/>
          <p:nvPr/>
        </p:nvSpPr>
        <p:spPr>
          <a:xfrm>
            <a:off x="5181600" y="1600200"/>
            <a:ext cx="3657600" cy="4401205"/>
          </a:xfrm>
          <a:prstGeom prst="rect">
            <a:avLst/>
          </a:prstGeom>
          <a:noFill/>
        </p:spPr>
        <p:txBody>
          <a:bodyPr wrap="square" rtlCol="0">
            <a:spAutoFit/>
          </a:bodyPr>
          <a:lstStyle/>
          <a:p>
            <a:r>
              <a:rPr lang="en-US" sz="2800" dirty="0" smtClean="0"/>
              <a:t>main() {</a:t>
            </a:r>
          </a:p>
          <a:p>
            <a:r>
              <a:rPr lang="en-US" sz="2800" dirty="0" smtClean="0"/>
              <a:t>    </a:t>
            </a:r>
            <a:r>
              <a:rPr lang="en-US" sz="2800" dirty="0" err="1" smtClean="0"/>
              <a:t>int</a:t>
            </a:r>
            <a:r>
              <a:rPr lang="en-US" sz="2800" dirty="0" smtClean="0"/>
              <a:t> k;</a:t>
            </a:r>
          </a:p>
          <a:p>
            <a:r>
              <a:rPr lang="en-US" sz="2800" dirty="0" smtClean="0"/>
              <a:t>    </a:t>
            </a:r>
            <a:r>
              <a:rPr lang="en-US" sz="2800" dirty="0" err="1" smtClean="0"/>
              <a:t>int</a:t>
            </a:r>
            <a:r>
              <a:rPr lang="en-US" sz="2800" dirty="0" smtClean="0"/>
              <a:t> z = 1;</a:t>
            </a:r>
          </a:p>
          <a:p>
            <a:r>
              <a:rPr lang="en-US" sz="2800" dirty="0" smtClean="0"/>
              <a:t>    while (z &lt; k) {</a:t>
            </a:r>
          </a:p>
          <a:p>
            <a:r>
              <a:rPr lang="en-US" sz="2800" dirty="0" smtClean="0"/>
              <a:t>        z := 2 * z;</a:t>
            </a:r>
          </a:p>
          <a:p>
            <a:r>
              <a:rPr lang="en-US" sz="2800" dirty="0" smtClean="0"/>
              <a:t>    }</a:t>
            </a:r>
          </a:p>
          <a:p>
            <a:endParaRPr lang="en-US" sz="2800" dirty="0" smtClean="0"/>
          </a:p>
          <a:p>
            <a:r>
              <a:rPr lang="en-US" sz="2800" dirty="0" smtClean="0"/>
              <a:t>    f(1, z);</a:t>
            </a:r>
          </a:p>
          <a:p>
            <a:r>
              <a:rPr lang="en-US" sz="2800" dirty="0" smtClean="0"/>
              <a:t>    f(2, z);</a:t>
            </a:r>
          </a:p>
          <a:p>
            <a:r>
              <a:rPr lang="en-US" sz="2800" dirty="0" smtClean="0"/>
              <a:t>}</a:t>
            </a:r>
          </a:p>
        </p:txBody>
      </p:sp>
      <p:sp>
        <p:nvSpPr>
          <p:cNvPr id="5" name="TextBox 4"/>
          <p:cNvSpPr txBox="1"/>
          <p:nvPr/>
        </p:nvSpPr>
        <p:spPr>
          <a:xfrm>
            <a:off x="1202492" y="2672973"/>
            <a:ext cx="2438400" cy="523220"/>
          </a:xfrm>
          <a:prstGeom prst="rect">
            <a:avLst/>
          </a:prstGeom>
          <a:noFill/>
        </p:spPr>
        <p:txBody>
          <a:bodyPr wrap="square" rtlCol="0">
            <a:spAutoFit/>
          </a:bodyPr>
          <a:lstStyle/>
          <a:p>
            <a:r>
              <a:rPr lang="en-US" sz="2800" dirty="0" smtClean="0">
                <a:solidFill>
                  <a:srgbClr val="00B050"/>
                </a:solidFill>
              </a:rPr>
              <a:t>a</a:t>
            </a:r>
            <a:r>
              <a:rPr lang="en-US" sz="2800" dirty="0" smtClean="0">
                <a:solidFill>
                  <a:srgbClr val="00B050"/>
                </a:solidFill>
              </a:rPr>
              <a:t>ssume(d &gt; 0);</a:t>
            </a:r>
            <a:endParaRPr lang="en-US" sz="2800" dirty="0">
              <a:solidFill>
                <a:srgbClr val="00B050"/>
              </a:solidFill>
            </a:endParaRPr>
          </a:p>
        </p:txBody>
      </p:sp>
      <p:sp>
        <p:nvSpPr>
          <p:cNvPr id="8" name="TextBox 7"/>
          <p:cNvSpPr txBox="1"/>
          <p:nvPr/>
        </p:nvSpPr>
        <p:spPr>
          <a:xfrm>
            <a:off x="990600" y="3429000"/>
            <a:ext cx="1981200" cy="1569660"/>
          </a:xfrm>
          <a:prstGeom prst="rect">
            <a:avLst/>
          </a:prstGeom>
          <a:noFill/>
        </p:spPr>
        <p:txBody>
          <a:bodyPr wrap="square" rtlCol="0">
            <a:spAutoFit/>
          </a:bodyPr>
          <a:lstStyle/>
          <a:p>
            <a:r>
              <a:rPr lang="en-US" sz="9600" dirty="0" smtClean="0">
                <a:solidFill>
                  <a:srgbClr val="0070C0"/>
                </a:solidFill>
              </a:rPr>
              <a:t>x, y</a:t>
            </a:r>
            <a:endParaRPr lang="en-US" sz="96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6">
                                            <p:txEl>
                                              <p:pRg st="3" end="3"/>
                                            </p:txEl>
                                          </p:spTgt>
                                        </p:tgtEl>
                                      </p:cBhvr>
                                    </p:animEffect>
                                    <p:set>
                                      <p:cBhvr>
                                        <p:cTn id="7" dur="1" fill="hold">
                                          <p:stCondLst>
                                            <p:cond delay="999"/>
                                          </p:stCondLst>
                                        </p:cTn>
                                        <p:tgtEl>
                                          <p:spTgt spid="6">
                                            <p:txEl>
                                              <p:pRg st="3" end="3"/>
                                            </p:txEl>
                                          </p:spTgt>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1000"/>
                                        <p:tgtEl>
                                          <p:spTgt spid="7">
                                            <p:txEl>
                                              <p:pRg st="0" end="0"/>
                                            </p:txEl>
                                          </p:spTgt>
                                        </p:tgtEl>
                                      </p:cBhvr>
                                    </p:animEffect>
                                    <p:set>
                                      <p:cBhvr>
                                        <p:cTn id="15" dur="1" fill="hold">
                                          <p:stCondLst>
                                            <p:cond delay="999"/>
                                          </p:stCondLst>
                                        </p:cTn>
                                        <p:tgtEl>
                                          <p:spTgt spid="7">
                                            <p:txEl>
                                              <p:pRg st="0" end="0"/>
                                            </p:txEl>
                                          </p:spTgt>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1000"/>
                                        <p:tgtEl>
                                          <p:spTgt spid="7">
                                            <p:txEl>
                                              <p:pRg st="1" end="1"/>
                                            </p:txEl>
                                          </p:spTgt>
                                        </p:tgtEl>
                                      </p:cBhvr>
                                    </p:animEffect>
                                    <p:set>
                                      <p:cBhvr>
                                        <p:cTn id="18" dur="1" fill="hold">
                                          <p:stCondLst>
                                            <p:cond delay="999"/>
                                          </p:stCondLst>
                                        </p:cTn>
                                        <p:tgtEl>
                                          <p:spTgt spid="7">
                                            <p:txEl>
                                              <p:pRg st="1" end="1"/>
                                            </p:txEl>
                                          </p:spTgt>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1000"/>
                                        <p:tgtEl>
                                          <p:spTgt spid="7">
                                            <p:txEl>
                                              <p:pRg st="2" end="2"/>
                                            </p:txEl>
                                          </p:spTgt>
                                        </p:tgtEl>
                                      </p:cBhvr>
                                    </p:animEffect>
                                    <p:set>
                                      <p:cBhvr>
                                        <p:cTn id="21" dur="1" fill="hold">
                                          <p:stCondLst>
                                            <p:cond delay="999"/>
                                          </p:stCondLst>
                                        </p:cTn>
                                        <p:tgtEl>
                                          <p:spTgt spid="7">
                                            <p:txEl>
                                              <p:pRg st="2" end="2"/>
                                            </p:txEl>
                                          </p:spTgt>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1000"/>
                                        <p:tgtEl>
                                          <p:spTgt spid="7">
                                            <p:txEl>
                                              <p:pRg st="3" end="3"/>
                                            </p:txEl>
                                          </p:spTgt>
                                        </p:tgtEl>
                                      </p:cBhvr>
                                    </p:animEffect>
                                    <p:set>
                                      <p:cBhvr>
                                        <p:cTn id="24" dur="1" fill="hold">
                                          <p:stCondLst>
                                            <p:cond delay="999"/>
                                          </p:stCondLst>
                                        </p:cTn>
                                        <p:tgtEl>
                                          <p:spTgt spid="7">
                                            <p:txEl>
                                              <p:pRg st="3" end="3"/>
                                            </p:txEl>
                                          </p:spTgt>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1000"/>
                                        <p:tgtEl>
                                          <p:spTgt spid="7">
                                            <p:txEl>
                                              <p:pRg st="4" end="4"/>
                                            </p:txEl>
                                          </p:spTgt>
                                        </p:tgtEl>
                                      </p:cBhvr>
                                    </p:animEffect>
                                    <p:set>
                                      <p:cBhvr>
                                        <p:cTn id="27" dur="1" fill="hold">
                                          <p:stCondLst>
                                            <p:cond delay="999"/>
                                          </p:stCondLst>
                                        </p:cTn>
                                        <p:tgtEl>
                                          <p:spTgt spid="7">
                                            <p:txEl>
                                              <p:pRg st="4" end="4"/>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1000"/>
                                        <p:tgtEl>
                                          <p:spTgt spid="7">
                                            <p:txEl>
                                              <p:pRg st="5" end="5"/>
                                            </p:txEl>
                                          </p:spTgt>
                                        </p:tgtEl>
                                      </p:cBhvr>
                                    </p:animEffect>
                                    <p:set>
                                      <p:cBhvr>
                                        <p:cTn id="30" dur="1" fill="hold">
                                          <p:stCondLst>
                                            <p:cond delay="999"/>
                                          </p:stCondLst>
                                        </p:cTn>
                                        <p:tgtEl>
                                          <p:spTgt spid="7">
                                            <p:txEl>
                                              <p:pRg st="5" end="5"/>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1000"/>
                                        <p:tgtEl>
                                          <p:spTgt spid="7">
                                            <p:txEl>
                                              <p:pRg st="7" end="7"/>
                                            </p:txEl>
                                          </p:spTgt>
                                        </p:tgtEl>
                                      </p:cBhvr>
                                    </p:animEffect>
                                    <p:set>
                                      <p:cBhvr>
                                        <p:cTn id="33" dur="1" fill="hold">
                                          <p:stCondLst>
                                            <p:cond delay="999"/>
                                          </p:stCondLst>
                                        </p:cTn>
                                        <p:tgtEl>
                                          <p:spTgt spid="7">
                                            <p:txEl>
                                              <p:pRg st="7" end="7"/>
                                            </p:txEl>
                                          </p:spTgt>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1000"/>
                                        <p:tgtEl>
                                          <p:spTgt spid="7">
                                            <p:txEl>
                                              <p:pRg st="8" end="8"/>
                                            </p:txEl>
                                          </p:spTgt>
                                        </p:tgtEl>
                                      </p:cBhvr>
                                    </p:animEffect>
                                    <p:set>
                                      <p:cBhvr>
                                        <p:cTn id="36" dur="1" fill="hold">
                                          <p:stCondLst>
                                            <p:cond delay="999"/>
                                          </p:stCondLst>
                                        </p:cTn>
                                        <p:tgtEl>
                                          <p:spTgt spid="7">
                                            <p:txEl>
                                              <p:pRg st="8" end="8"/>
                                            </p:txEl>
                                          </p:spTgt>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1000"/>
                                        <p:tgtEl>
                                          <p:spTgt spid="7">
                                            <p:txEl>
                                              <p:pRg st="9" end="9"/>
                                            </p:txEl>
                                          </p:spTgt>
                                        </p:tgtEl>
                                      </p:cBhvr>
                                    </p:animEffect>
                                    <p:set>
                                      <p:cBhvr>
                                        <p:cTn id="39" dur="1" fill="hold">
                                          <p:stCondLst>
                                            <p:cond delay="999"/>
                                          </p:stCondLst>
                                        </p:cTn>
                                        <p:tgtEl>
                                          <p:spTgt spid="7">
                                            <p:txEl>
                                              <p:pRg st="9" end="9"/>
                                            </p:txEl>
                                          </p:spTgt>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1000"/>
                                        <p:tgtEl>
                                          <p:spTgt spid="6">
                                            <p:txEl>
                                              <p:pRg st="0" end="0"/>
                                            </p:txEl>
                                          </p:spTgt>
                                        </p:tgtEl>
                                      </p:cBhvr>
                                    </p:animEffect>
                                    <p:set>
                                      <p:cBhvr>
                                        <p:cTn id="42" dur="1" fill="hold">
                                          <p:stCondLst>
                                            <p:cond delay="999"/>
                                          </p:stCondLst>
                                        </p:cTn>
                                        <p:tgtEl>
                                          <p:spTgt spid="6">
                                            <p:txEl>
                                              <p:pRg st="0" end="0"/>
                                            </p:txEl>
                                          </p:spTgt>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1000"/>
                                        <p:tgtEl>
                                          <p:spTgt spid="6">
                                            <p:txEl>
                                              <p:pRg st="1" end="1"/>
                                            </p:txEl>
                                          </p:spTgt>
                                        </p:tgtEl>
                                      </p:cBhvr>
                                    </p:animEffect>
                                    <p:set>
                                      <p:cBhvr>
                                        <p:cTn id="45" dur="1" fill="hold">
                                          <p:stCondLst>
                                            <p:cond delay="999"/>
                                          </p:stCondLst>
                                        </p:cTn>
                                        <p:tgtEl>
                                          <p:spTgt spid="6">
                                            <p:txEl>
                                              <p:pRg st="1" end="1"/>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1000"/>
                                        <p:tgtEl>
                                          <p:spTgt spid="8"/>
                                        </p:tgtEl>
                                      </p:cBhvr>
                                    </p:animEffect>
                                  </p:childTnLst>
                                </p:cTn>
                              </p:par>
                              <p:par>
                                <p:cTn id="51" presetID="63" presetClass="path" presetSubtype="0" accel="50000" decel="50000" fill="hold" grpId="1" nodeType="withEffect">
                                  <p:stCondLst>
                                    <p:cond delay="0"/>
                                  </p:stCondLst>
                                  <p:childTnLst>
                                    <p:animMotion origin="layout" path="M 3.33333E-6 -1.6185E-6 L 0.425 -0.00324 " pathEditMode="relative" rAng="0" ptsTypes="AA">
                                      <p:cBhvr>
                                        <p:cTn id="52" dur="2000" fill="hold"/>
                                        <p:tgtEl>
                                          <p:spTgt spid="8"/>
                                        </p:tgtEl>
                                        <p:attrNameLst>
                                          <p:attrName>ppt_x</p:attrName>
                                          <p:attrName>ppt_y</p:attrName>
                                        </p:attrNameLst>
                                      </p:cBhvr>
                                      <p:rCtr x="213"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8"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4" name="TextBox 3"/>
          <p:cNvSpPr txBox="1"/>
          <p:nvPr/>
        </p:nvSpPr>
        <p:spPr>
          <a:xfrm>
            <a:off x="609600" y="2819400"/>
            <a:ext cx="7620000" cy="707886"/>
          </a:xfrm>
          <a:prstGeom prst="rect">
            <a:avLst/>
          </a:prstGeom>
          <a:noFill/>
        </p:spPr>
        <p:txBody>
          <a:bodyPr wrap="square" rtlCol="0">
            <a:spAutoFit/>
          </a:bodyPr>
          <a:lstStyle/>
          <a:p>
            <a:pPr algn="ctr"/>
            <a:r>
              <a:rPr lang="en-US" sz="4000" dirty="0" smtClean="0"/>
              <a:t>Windows </a:t>
            </a:r>
            <a:r>
              <a:rPr lang="en-US" sz="4000" dirty="0" smtClean="0"/>
              <a:t>Vista driver snippets</a:t>
            </a:r>
            <a:endParaRPr lang="en-US" sz="4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Vista Driver Snippets</a:t>
            </a:r>
            <a:endParaRPr lang="en-US" dirty="0"/>
          </a:p>
        </p:txBody>
      </p:sp>
      <p:graphicFrame>
        <p:nvGraphicFramePr>
          <p:cNvPr id="4" name="Table 3"/>
          <p:cNvGraphicFramePr>
            <a:graphicFrameLocks noGrp="1"/>
          </p:cNvGraphicFramePr>
          <p:nvPr/>
        </p:nvGraphicFramePr>
        <p:xfrm>
          <a:off x="1447800" y="1600200"/>
          <a:ext cx="6248401" cy="4348480"/>
        </p:xfrm>
        <a:graphic>
          <a:graphicData uri="http://schemas.openxmlformats.org/drawingml/2006/table">
            <a:tbl>
              <a:tblPr firstRow="1" bandRow="1">
                <a:tableStyleId>{5C22544A-7EE6-4342-B048-85BDC9FD1C3A}</a:tableStyleId>
              </a:tblPr>
              <a:tblGrid>
                <a:gridCol w="806497"/>
                <a:gridCol w="1532340"/>
                <a:gridCol w="2338836"/>
                <a:gridCol w="1570728"/>
              </a:tblGrid>
              <a:tr h="370840">
                <a:tc>
                  <a:txBody>
                    <a:bodyPr/>
                    <a:lstStyle/>
                    <a:p>
                      <a:r>
                        <a:rPr lang="en-US" baseline="0" dirty="0" err="1" smtClean="0"/>
                        <a:t>DriverName</a:t>
                      </a:r>
                      <a:endParaRPr lang="en-US" dirty="0"/>
                    </a:p>
                  </a:txBody>
                  <a:tcPr>
                    <a:solidFill>
                      <a:schemeClr val="tx1">
                        <a:lumMod val="50000"/>
                        <a:lumOff val="50000"/>
                      </a:schemeClr>
                    </a:solidFill>
                  </a:tcPr>
                </a:tc>
                <a:tc>
                  <a:txBody>
                    <a:bodyPr/>
                    <a:lstStyle/>
                    <a:p>
                      <a:r>
                        <a:rPr lang="en-US" dirty="0" smtClean="0"/>
                        <a:t>TREX</a:t>
                      </a:r>
                      <a:r>
                        <a:rPr lang="en-US" baseline="0" dirty="0" smtClean="0"/>
                        <a:t> time (s)</a:t>
                      </a:r>
                      <a:endParaRPr lang="en-US" dirty="0"/>
                    </a:p>
                  </a:txBody>
                  <a:tcPr>
                    <a:solidFill>
                      <a:srgbClr val="00B050"/>
                    </a:solidFill>
                  </a:tcPr>
                </a:tc>
                <a:tc>
                  <a:txBody>
                    <a:bodyPr/>
                    <a:lstStyle/>
                    <a:p>
                      <a:r>
                        <a:rPr lang="en-US" dirty="0" smtClean="0"/>
                        <a:t>Terminator* </a:t>
                      </a:r>
                      <a:r>
                        <a:rPr lang="en-US" dirty="0" smtClean="0"/>
                        <a:t>time</a:t>
                      </a:r>
                      <a:r>
                        <a:rPr lang="en-US" baseline="0" dirty="0" smtClean="0"/>
                        <a:t> (s)</a:t>
                      </a:r>
                      <a:endParaRPr lang="en-US" dirty="0"/>
                    </a:p>
                  </a:txBody>
                  <a:tcPr>
                    <a:solidFill>
                      <a:schemeClr val="accent6">
                        <a:lumMod val="75000"/>
                      </a:schemeClr>
                    </a:solidFill>
                  </a:tcPr>
                </a:tc>
                <a:tc>
                  <a:txBody>
                    <a:bodyPr/>
                    <a:lstStyle/>
                    <a:p>
                      <a:r>
                        <a:rPr lang="en-US" dirty="0" smtClean="0"/>
                        <a:t>TREX</a:t>
                      </a:r>
                      <a:r>
                        <a:rPr lang="en-US" baseline="0" dirty="0" smtClean="0"/>
                        <a:t> </a:t>
                      </a:r>
                      <a:r>
                        <a:rPr lang="en-US" dirty="0" smtClean="0"/>
                        <a:t>speedup</a:t>
                      </a:r>
                      <a:endParaRPr lang="en-US" dirty="0"/>
                    </a:p>
                  </a:txBody>
                  <a:tcPr>
                    <a:solidFill>
                      <a:srgbClr val="00B050"/>
                    </a:solidFill>
                  </a:tcPr>
                </a:tc>
              </a:tr>
              <a:tr h="370840">
                <a:tc>
                  <a:txBody>
                    <a:bodyPr/>
                    <a:lstStyle/>
                    <a:p>
                      <a:pPr algn="r"/>
                      <a:r>
                        <a:rPr lang="en-US" dirty="0" smtClean="0"/>
                        <a:t>1</a:t>
                      </a:r>
                      <a:endParaRPr lang="en-US" dirty="0"/>
                    </a:p>
                  </a:txBody>
                  <a:tcPr/>
                </a:tc>
                <a:tc>
                  <a:txBody>
                    <a:bodyPr/>
                    <a:lstStyle/>
                    <a:p>
                      <a:pPr algn="r"/>
                      <a:r>
                        <a:rPr lang="en-US" dirty="0" smtClean="0"/>
                        <a:t>13.8</a:t>
                      </a:r>
                      <a:endParaRPr lang="en-US" dirty="0"/>
                    </a:p>
                  </a:txBody>
                  <a:tcPr/>
                </a:tc>
                <a:tc>
                  <a:txBody>
                    <a:bodyPr/>
                    <a:lstStyle/>
                    <a:p>
                      <a:pPr algn="r"/>
                      <a:r>
                        <a:rPr lang="en-US" dirty="0" smtClean="0"/>
                        <a:t>32.1</a:t>
                      </a:r>
                      <a:endParaRPr lang="en-US" dirty="0"/>
                    </a:p>
                  </a:txBody>
                  <a:tcPr/>
                </a:tc>
                <a:tc>
                  <a:txBody>
                    <a:bodyPr/>
                    <a:lstStyle/>
                    <a:p>
                      <a:pPr algn="r"/>
                      <a:r>
                        <a:rPr lang="en-US" dirty="0" smtClean="0"/>
                        <a:t>2.3</a:t>
                      </a:r>
                      <a:endParaRPr lang="en-US" dirty="0"/>
                    </a:p>
                  </a:txBody>
                  <a:tcPr/>
                </a:tc>
              </a:tr>
              <a:tr h="370840">
                <a:tc>
                  <a:txBody>
                    <a:bodyPr/>
                    <a:lstStyle/>
                    <a:p>
                      <a:pPr algn="r"/>
                      <a:r>
                        <a:rPr lang="en-US" dirty="0" smtClean="0"/>
                        <a:t>2</a:t>
                      </a:r>
                      <a:endParaRPr lang="en-US" dirty="0"/>
                    </a:p>
                  </a:txBody>
                  <a:tcPr/>
                </a:tc>
                <a:tc>
                  <a:txBody>
                    <a:bodyPr/>
                    <a:lstStyle/>
                    <a:p>
                      <a:pPr algn="r"/>
                      <a:r>
                        <a:rPr lang="en-US" dirty="0" smtClean="0"/>
                        <a:t>15.3</a:t>
                      </a:r>
                      <a:endParaRPr lang="en-US" dirty="0"/>
                    </a:p>
                  </a:txBody>
                  <a:tcPr/>
                </a:tc>
                <a:tc>
                  <a:txBody>
                    <a:bodyPr/>
                    <a:lstStyle/>
                    <a:p>
                      <a:pPr algn="r"/>
                      <a:r>
                        <a:rPr lang="en-US" dirty="0" smtClean="0"/>
                        <a:t>48.0</a:t>
                      </a:r>
                      <a:endParaRPr lang="en-US" dirty="0"/>
                    </a:p>
                  </a:txBody>
                  <a:tcPr/>
                </a:tc>
                <a:tc>
                  <a:txBody>
                    <a:bodyPr/>
                    <a:lstStyle/>
                    <a:p>
                      <a:pPr algn="r"/>
                      <a:r>
                        <a:rPr lang="en-US" dirty="0" smtClean="0"/>
                        <a:t>3.1</a:t>
                      </a:r>
                      <a:endParaRPr lang="en-US" dirty="0"/>
                    </a:p>
                  </a:txBody>
                  <a:tcPr/>
                </a:tc>
              </a:tr>
              <a:tr h="370840">
                <a:tc>
                  <a:txBody>
                    <a:bodyPr/>
                    <a:lstStyle/>
                    <a:p>
                      <a:pPr algn="r"/>
                      <a:r>
                        <a:rPr lang="en-US" dirty="0" smtClean="0"/>
                        <a:t>3</a:t>
                      </a:r>
                      <a:endParaRPr lang="en-US" dirty="0"/>
                    </a:p>
                  </a:txBody>
                  <a:tcPr/>
                </a:tc>
                <a:tc>
                  <a:txBody>
                    <a:bodyPr/>
                    <a:lstStyle/>
                    <a:p>
                      <a:pPr algn="r"/>
                      <a:r>
                        <a:rPr lang="en-US" dirty="0" smtClean="0"/>
                        <a:t>7.9</a:t>
                      </a:r>
                      <a:endParaRPr lang="en-US" dirty="0"/>
                    </a:p>
                  </a:txBody>
                  <a:tcPr/>
                </a:tc>
                <a:tc>
                  <a:txBody>
                    <a:bodyPr/>
                    <a:lstStyle/>
                    <a:p>
                      <a:pPr algn="r"/>
                      <a:r>
                        <a:rPr lang="en-US" dirty="0" smtClean="0"/>
                        <a:t>5.9</a:t>
                      </a:r>
                      <a:endParaRPr lang="en-US" dirty="0"/>
                    </a:p>
                  </a:txBody>
                  <a:tcPr/>
                </a:tc>
                <a:tc>
                  <a:txBody>
                    <a:bodyPr/>
                    <a:lstStyle/>
                    <a:p>
                      <a:pPr algn="r"/>
                      <a:r>
                        <a:rPr lang="en-US" dirty="0" smtClean="0"/>
                        <a:t>0.7</a:t>
                      </a:r>
                      <a:endParaRPr lang="en-US" dirty="0"/>
                    </a:p>
                  </a:txBody>
                  <a:tcPr/>
                </a:tc>
              </a:tr>
              <a:tr h="370840">
                <a:tc>
                  <a:txBody>
                    <a:bodyPr/>
                    <a:lstStyle/>
                    <a:p>
                      <a:pPr algn="r"/>
                      <a:r>
                        <a:rPr lang="en-US" dirty="0" smtClean="0"/>
                        <a:t>4</a:t>
                      </a:r>
                      <a:endParaRPr lang="en-US" dirty="0"/>
                    </a:p>
                  </a:txBody>
                  <a:tcPr/>
                </a:tc>
                <a:tc>
                  <a:txBody>
                    <a:bodyPr/>
                    <a:lstStyle/>
                    <a:p>
                      <a:pPr algn="r"/>
                      <a:r>
                        <a:rPr lang="en-US" dirty="0" smtClean="0"/>
                        <a:t>3.1</a:t>
                      </a:r>
                      <a:endParaRPr lang="en-US" dirty="0"/>
                    </a:p>
                  </a:txBody>
                  <a:tcPr/>
                </a:tc>
                <a:tc>
                  <a:txBody>
                    <a:bodyPr/>
                    <a:lstStyle/>
                    <a:p>
                      <a:pPr algn="r"/>
                      <a:r>
                        <a:rPr lang="en-US" dirty="0" smtClean="0"/>
                        <a:t>12.3</a:t>
                      </a:r>
                      <a:endParaRPr lang="en-US" dirty="0"/>
                    </a:p>
                  </a:txBody>
                  <a:tcPr/>
                </a:tc>
                <a:tc>
                  <a:txBody>
                    <a:bodyPr/>
                    <a:lstStyle/>
                    <a:p>
                      <a:pPr algn="r"/>
                      <a:r>
                        <a:rPr lang="en-US" dirty="0" smtClean="0"/>
                        <a:t>3.9</a:t>
                      </a:r>
                      <a:endParaRPr lang="en-US" dirty="0"/>
                    </a:p>
                  </a:txBody>
                  <a:tcPr/>
                </a:tc>
              </a:tr>
              <a:tr h="370840">
                <a:tc>
                  <a:txBody>
                    <a:bodyPr/>
                    <a:lstStyle/>
                    <a:p>
                      <a:pPr algn="r"/>
                      <a:r>
                        <a:rPr lang="en-US" dirty="0" smtClean="0"/>
                        <a:t>5</a:t>
                      </a:r>
                      <a:endParaRPr lang="en-US" dirty="0"/>
                    </a:p>
                  </a:txBody>
                  <a:tcPr/>
                </a:tc>
                <a:tc>
                  <a:txBody>
                    <a:bodyPr/>
                    <a:lstStyle/>
                    <a:p>
                      <a:pPr algn="r"/>
                      <a:r>
                        <a:rPr lang="en-US" dirty="0" smtClean="0"/>
                        <a:t>6.4</a:t>
                      </a:r>
                      <a:endParaRPr lang="en-US" dirty="0"/>
                    </a:p>
                  </a:txBody>
                  <a:tcPr/>
                </a:tc>
                <a:tc>
                  <a:txBody>
                    <a:bodyPr/>
                    <a:lstStyle/>
                    <a:p>
                      <a:pPr algn="r"/>
                      <a:r>
                        <a:rPr lang="en-US" dirty="0" smtClean="0"/>
                        <a:t>8.8</a:t>
                      </a:r>
                      <a:endParaRPr lang="en-US" dirty="0"/>
                    </a:p>
                  </a:txBody>
                  <a:tcPr/>
                </a:tc>
                <a:tc>
                  <a:txBody>
                    <a:bodyPr/>
                    <a:lstStyle/>
                    <a:p>
                      <a:pPr algn="r"/>
                      <a:r>
                        <a:rPr lang="en-US" dirty="0" smtClean="0"/>
                        <a:t>1.4</a:t>
                      </a:r>
                      <a:endParaRPr lang="en-US" dirty="0"/>
                    </a:p>
                  </a:txBody>
                  <a:tcPr/>
                </a:tc>
              </a:tr>
              <a:tr h="370840">
                <a:tc>
                  <a:txBody>
                    <a:bodyPr/>
                    <a:lstStyle/>
                    <a:p>
                      <a:pPr algn="r"/>
                      <a:r>
                        <a:rPr lang="en-US" dirty="0" smtClean="0"/>
                        <a:t>6</a:t>
                      </a:r>
                      <a:endParaRPr lang="en-US" dirty="0"/>
                    </a:p>
                  </a:txBody>
                  <a:tcPr/>
                </a:tc>
                <a:tc>
                  <a:txBody>
                    <a:bodyPr/>
                    <a:lstStyle/>
                    <a:p>
                      <a:pPr algn="r"/>
                      <a:r>
                        <a:rPr lang="en-US" dirty="0" smtClean="0"/>
                        <a:t>3.0</a:t>
                      </a:r>
                      <a:endParaRPr lang="en-US" dirty="0"/>
                    </a:p>
                  </a:txBody>
                  <a:tcPr/>
                </a:tc>
                <a:tc>
                  <a:txBody>
                    <a:bodyPr/>
                    <a:lstStyle/>
                    <a:p>
                      <a:pPr algn="r"/>
                      <a:r>
                        <a:rPr lang="en-US" dirty="0" smtClean="0"/>
                        <a:t>13.8</a:t>
                      </a:r>
                      <a:endParaRPr lang="en-US" dirty="0"/>
                    </a:p>
                  </a:txBody>
                  <a:tcPr/>
                </a:tc>
                <a:tc>
                  <a:txBody>
                    <a:bodyPr/>
                    <a:lstStyle/>
                    <a:p>
                      <a:pPr algn="r"/>
                      <a:r>
                        <a:rPr lang="en-US" dirty="0" smtClean="0"/>
                        <a:t>4.6</a:t>
                      </a:r>
                      <a:endParaRPr lang="en-US" dirty="0"/>
                    </a:p>
                  </a:txBody>
                  <a:tcPr/>
                </a:tc>
              </a:tr>
              <a:tr h="370840">
                <a:tc>
                  <a:txBody>
                    <a:bodyPr/>
                    <a:lstStyle/>
                    <a:p>
                      <a:pPr algn="r"/>
                      <a:r>
                        <a:rPr lang="en-US" dirty="0" smtClean="0"/>
                        <a:t>7</a:t>
                      </a:r>
                      <a:endParaRPr lang="en-US" dirty="0"/>
                    </a:p>
                  </a:txBody>
                  <a:tcPr/>
                </a:tc>
                <a:tc>
                  <a:txBody>
                    <a:bodyPr/>
                    <a:lstStyle/>
                    <a:p>
                      <a:pPr algn="r"/>
                      <a:r>
                        <a:rPr lang="en-US" dirty="0" smtClean="0"/>
                        <a:t>10.2</a:t>
                      </a:r>
                      <a:endParaRPr lang="en-US" dirty="0"/>
                    </a:p>
                  </a:txBody>
                  <a:tcPr/>
                </a:tc>
                <a:tc>
                  <a:txBody>
                    <a:bodyPr/>
                    <a:lstStyle/>
                    <a:p>
                      <a:pPr algn="r"/>
                      <a:r>
                        <a:rPr lang="en-US" dirty="0" smtClean="0"/>
                        <a:t>11.8</a:t>
                      </a:r>
                      <a:endParaRPr lang="en-US" dirty="0"/>
                    </a:p>
                  </a:txBody>
                  <a:tcPr/>
                </a:tc>
                <a:tc>
                  <a:txBody>
                    <a:bodyPr/>
                    <a:lstStyle/>
                    <a:p>
                      <a:pPr algn="r"/>
                      <a:r>
                        <a:rPr lang="en-US" dirty="0" smtClean="0"/>
                        <a:t>1.2</a:t>
                      </a:r>
                      <a:endParaRPr lang="en-US" dirty="0"/>
                    </a:p>
                  </a:txBody>
                  <a:tcPr/>
                </a:tc>
              </a:tr>
              <a:tr h="370840">
                <a:tc>
                  <a:txBody>
                    <a:bodyPr/>
                    <a:lstStyle/>
                    <a:p>
                      <a:pPr algn="r"/>
                      <a:r>
                        <a:rPr lang="en-US" dirty="0" smtClean="0"/>
                        <a:t>8</a:t>
                      </a:r>
                      <a:endParaRPr lang="en-US" dirty="0"/>
                    </a:p>
                  </a:txBody>
                  <a:tcPr/>
                </a:tc>
                <a:tc>
                  <a:txBody>
                    <a:bodyPr/>
                    <a:lstStyle/>
                    <a:p>
                      <a:pPr algn="r"/>
                      <a:r>
                        <a:rPr lang="en-US" dirty="0" smtClean="0"/>
                        <a:t>9.4</a:t>
                      </a:r>
                      <a:endParaRPr lang="en-US" dirty="0"/>
                    </a:p>
                  </a:txBody>
                  <a:tcPr/>
                </a:tc>
                <a:tc>
                  <a:txBody>
                    <a:bodyPr/>
                    <a:lstStyle/>
                    <a:p>
                      <a:pPr algn="r"/>
                      <a:r>
                        <a:rPr lang="en-US" dirty="0" smtClean="0"/>
                        <a:t>11.0</a:t>
                      </a:r>
                      <a:endParaRPr lang="en-US" dirty="0"/>
                    </a:p>
                  </a:txBody>
                  <a:tcPr/>
                </a:tc>
                <a:tc>
                  <a:txBody>
                    <a:bodyPr/>
                    <a:lstStyle/>
                    <a:p>
                      <a:pPr algn="r"/>
                      <a:r>
                        <a:rPr lang="en-US" dirty="0" smtClean="0"/>
                        <a:t>1.2</a:t>
                      </a:r>
                      <a:endParaRPr lang="en-US" dirty="0"/>
                    </a:p>
                  </a:txBody>
                  <a:tcPr/>
                </a:tc>
              </a:tr>
              <a:tr h="370840">
                <a:tc>
                  <a:txBody>
                    <a:bodyPr/>
                    <a:lstStyle/>
                    <a:p>
                      <a:pPr algn="r"/>
                      <a:r>
                        <a:rPr lang="en-US" dirty="0" smtClean="0"/>
                        <a:t>9</a:t>
                      </a:r>
                      <a:endParaRPr lang="en-US" dirty="0"/>
                    </a:p>
                  </a:txBody>
                  <a:tcPr/>
                </a:tc>
                <a:tc>
                  <a:txBody>
                    <a:bodyPr/>
                    <a:lstStyle/>
                    <a:p>
                      <a:pPr algn="r"/>
                      <a:r>
                        <a:rPr lang="en-US" dirty="0" smtClean="0"/>
                        <a:t>TO</a:t>
                      </a:r>
                      <a:endParaRPr lang="en-US" dirty="0"/>
                    </a:p>
                  </a:txBody>
                  <a:tcPr/>
                </a:tc>
                <a:tc>
                  <a:txBody>
                    <a:bodyPr/>
                    <a:lstStyle/>
                    <a:p>
                      <a:pPr algn="r"/>
                      <a:r>
                        <a:rPr lang="en-US" dirty="0" smtClean="0"/>
                        <a:t>TO</a:t>
                      </a:r>
                      <a:endParaRPr lang="en-US" dirty="0"/>
                    </a:p>
                  </a:txBody>
                  <a:tcPr/>
                </a:tc>
                <a:tc>
                  <a:txBody>
                    <a:bodyPr/>
                    <a:lstStyle/>
                    <a:p>
                      <a:pPr algn="r"/>
                      <a:r>
                        <a:rPr lang="en-US" dirty="0" smtClean="0"/>
                        <a:t>---</a:t>
                      </a:r>
                      <a:endParaRPr lang="en-US" dirty="0"/>
                    </a:p>
                  </a:txBody>
                  <a:tcPr/>
                </a:tc>
              </a:tr>
              <a:tr h="370840">
                <a:tc>
                  <a:txBody>
                    <a:bodyPr/>
                    <a:lstStyle/>
                    <a:p>
                      <a:pPr algn="r"/>
                      <a:r>
                        <a:rPr lang="en-US" dirty="0" smtClean="0"/>
                        <a:t>10</a:t>
                      </a:r>
                      <a:endParaRPr lang="en-US" dirty="0"/>
                    </a:p>
                  </a:txBody>
                  <a:tcPr/>
                </a:tc>
                <a:tc>
                  <a:txBody>
                    <a:bodyPr/>
                    <a:lstStyle/>
                    <a:p>
                      <a:pPr algn="r"/>
                      <a:r>
                        <a:rPr lang="en-US" dirty="0" smtClean="0"/>
                        <a:t>2.5</a:t>
                      </a:r>
                      <a:endParaRPr lang="en-US" dirty="0"/>
                    </a:p>
                  </a:txBody>
                  <a:tcPr/>
                </a:tc>
                <a:tc>
                  <a:txBody>
                    <a:bodyPr/>
                    <a:lstStyle/>
                    <a:p>
                      <a:pPr algn="r"/>
                      <a:r>
                        <a:rPr lang="en-US" dirty="0" smtClean="0"/>
                        <a:t>10.3</a:t>
                      </a:r>
                      <a:endParaRPr lang="en-US" dirty="0"/>
                    </a:p>
                  </a:txBody>
                  <a:tcPr/>
                </a:tc>
                <a:tc>
                  <a:txBody>
                    <a:bodyPr/>
                    <a:lstStyle/>
                    <a:p>
                      <a:pPr algn="r"/>
                      <a:r>
                        <a:rPr lang="en-US" dirty="0" smtClean="0"/>
                        <a:t>4.1</a:t>
                      </a:r>
                      <a:endParaRPr lang="en-US"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81000" y="2133600"/>
            <a:ext cx="8229600" cy="2209800"/>
          </a:xfrm>
        </p:spPr>
        <p:txBody>
          <a:bodyPr>
            <a:normAutofit/>
          </a:bodyPr>
          <a:lstStyle/>
          <a:p>
            <a:pPr algn="ctr">
              <a:buNone/>
            </a:pPr>
            <a:r>
              <a:rPr lang="en-US" sz="4000" dirty="0" smtClean="0">
                <a:solidFill>
                  <a:srgbClr val="00B050"/>
                </a:solidFill>
              </a:rPr>
              <a:t>TREX</a:t>
            </a:r>
            <a:r>
              <a:rPr lang="en-US" sz="4000" dirty="0" smtClean="0"/>
              <a:t> proves termination </a:t>
            </a:r>
            <a:r>
              <a:rPr lang="en-US" sz="4000" dirty="0" smtClean="0"/>
              <a:t>by using </a:t>
            </a:r>
            <a:r>
              <a:rPr lang="en-US" sz="4000" dirty="0" smtClean="0">
                <a:solidFill>
                  <a:srgbClr val="FF0000"/>
                </a:solidFill>
              </a:rPr>
              <a:t>cycles</a:t>
            </a:r>
            <a:r>
              <a:rPr lang="en-US" sz="4000" dirty="0" smtClean="0"/>
              <a:t> through a loop to infer useful </a:t>
            </a:r>
            <a:r>
              <a:rPr lang="en-US" sz="4000" dirty="0" smtClean="0">
                <a:solidFill>
                  <a:srgbClr val="0070C0"/>
                </a:solidFill>
              </a:rPr>
              <a:t>program invariants</a:t>
            </a:r>
            <a:endParaRPr lang="en-US" sz="4000" dirty="0">
              <a:solidFill>
                <a:srgbClr val="0070C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slides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Transition Invariants </a:t>
            </a:r>
            <a:r>
              <a:rPr lang="en-US" dirty="0" smtClean="0"/>
              <a:t>Succeeding</a:t>
            </a:r>
            <a:endParaRPr lang="en-US" dirty="0"/>
          </a:p>
        </p:txBody>
      </p:sp>
      <p:sp>
        <p:nvSpPr>
          <p:cNvPr id="5" name="Content Placeholder 2"/>
          <p:cNvSpPr>
            <a:spLocks noGrp="1"/>
          </p:cNvSpPr>
          <p:nvPr>
            <p:ph idx="1"/>
          </p:nvPr>
        </p:nvSpPr>
        <p:spPr>
          <a:xfrm>
            <a:off x="457200" y="1447800"/>
            <a:ext cx="4038600" cy="5105400"/>
          </a:xfrm>
        </p:spPr>
        <p:txBody>
          <a:bodyPr>
            <a:noAutofit/>
          </a:bodyPr>
          <a:lstStyle/>
          <a:p>
            <a:pPr>
              <a:buNone/>
            </a:pPr>
            <a:r>
              <a:rPr lang="en-US" sz="2800" dirty="0" smtClean="0"/>
              <a:t>f(</a:t>
            </a:r>
            <a:r>
              <a:rPr lang="en-US" sz="2800" dirty="0" err="1" smtClean="0"/>
              <a:t>int</a:t>
            </a:r>
            <a:r>
              <a:rPr lang="en-US" sz="2800" dirty="0" smtClean="0"/>
              <a:t> d) {</a:t>
            </a:r>
          </a:p>
          <a:p>
            <a:pPr lvl="1">
              <a:buNone/>
            </a:pPr>
            <a:r>
              <a:rPr lang="en-US" dirty="0" smtClean="0"/>
              <a:t>while (x &gt; 0 &amp;&amp; y &gt; 0) {</a:t>
            </a:r>
          </a:p>
          <a:p>
            <a:pPr lvl="1">
              <a:buNone/>
            </a:pPr>
            <a:r>
              <a:rPr lang="en-US" dirty="0" smtClean="0"/>
              <a:t>	if (*) {</a:t>
            </a:r>
          </a:p>
          <a:p>
            <a:pPr lvl="1">
              <a:buNone/>
            </a:pPr>
            <a:r>
              <a:rPr lang="en-US" dirty="0" smtClean="0"/>
              <a:t>		x := x – d;</a:t>
            </a:r>
          </a:p>
          <a:p>
            <a:pPr lvl="1">
              <a:buNone/>
            </a:pPr>
            <a:r>
              <a:rPr lang="en-US" dirty="0" smtClean="0"/>
              <a:t>		y := </a:t>
            </a:r>
            <a:r>
              <a:rPr lang="en-US" dirty="0" smtClean="0"/>
              <a:t>*;</a:t>
            </a:r>
          </a:p>
          <a:p>
            <a:pPr lvl="1">
              <a:buNone/>
            </a:pPr>
            <a:r>
              <a:rPr lang="en-US" dirty="0" smtClean="0"/>
              <a:t> </a:t>
            </a:r>
            <a:r>
              <a:rPr lang="en-US" dirty="0" smtClean="0"/>
              <a:t>	} else {</a:t>
            </a:r>
          </a:p>
          <a:p>
            <a:pPr lvl="1">
              <a:buNone/>
            </a:pPr>
            <a:r>
              <a:rPr lang="en-US" dirty="0" smtClean="0"/>
              <a:t>		y := y – d;</a:t>
            </a:r>
          </a:p>
          <a:p>
            <a:pPr lvl="1">
              <a:buNone/>
            </a:pPr>
            <a:r>
              <a:rPr lang="en-US" dirty="0" smtClean="0"/>
              <a:t>	}</a:t>
            </a:r>
          </a:p>
          <a:p>
            <a:pPr lvl="1">
              <a:buNone/>
            </a:pPr>
            <a:r>
              <a:rPr lang="en-US" dirty="0" smtClean="0"/>
              <a:t>} }</a:t>
            </a:r>
          </a:p>
        </p:txBody>
      </p:sp>
      <p:sp>
        <p:nvSpPr>
          <p:cNvPr id="6" name="TextBox 5"/>
          <p:cNvSpPr txBox="1"/>
          <p:nvPr/>
        </p:nvSpPr>
        <p:spPr>
          <a:xfrm>
            <a:off x="6096000" y="2590800"/>
            <a:ext cx="1905000" cy="1384995"/>
          </a:xfrm>
          <a:prstGeom prst="rect">
            <a:avLst/>
          </a:prstGeom>
          <a:noFill/>
        </p:spPr>
        <p:txBody>
          <a:bodyPr wrap="square" rtlCol="0">
            <a:spAutoFit/>
          </a:bodyPr>
          <a:lstStyle/>
          <a:p>
            <a:r>
              <a:rPr lang="en-US" sz="2800" dirty="0" smtClean="0"/>
              <a:t>main() {</a:t>
            </a:r>
          </a:p>
          <a:p>
            <a:pPr lvl="1"/>
            <a:r>
              <a:rPr lang="en-US" sz="2800" dirty="0" smtClean="0"/>
              <a:t>f(1);</a:t>
            </a:r>
          </a:p>
          <a:p>
            <a:pPr lvl="1"/>
            <a:r>
              <a:rPr lang="en-US" sz="2800" dirty="0" smtClean="0"/>
              <a:t>f(2); }</a:t>
            </a:r>
          </a:p>
        </p:txBody>
      </p:sp>
      <p:sp>
        <p:nvSpPr>
          <p:cNvPr id="8" name="TextBox 7"/>
          <p:cNvSpPr txBox="1"/>
          <p:nvPr/>
        </p:nvSpPr>
        <p:spPr>
          <a:xfrm>
            <a:off x="4724400" y="4495800"/>
            <a:ext cx="1981200" cy="1569660"/>
          </a:xfrm>
          <a:prstGeom prst="rect">
            <a:avLst/>
          </a:prstGeom>
          <a:noFill/>
        </p:spPr>
        <p:txBody>
          <a:bodyPr wrap="square" rtlCol="0">
            <a:spAutoFit/>
          </a:bodyPr>
          <a:lstStyle/>
          <a:p>
            <a:r>
              <a:rPr lang="en-US" sz="9600" dirty="0" smtClean="0">
                <a:solidFill>
                  <a:schemeClr val="accent6">
                    <a:lumMod val="75000"/>
                  </a:schemeClr>
                </a:solidFill>
              </a:rPr>
              <a:t>x, y</a:t>
            </a:r>
            <a:endParaRPr lang="en-US" sz="96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accent6">
                    <a:lumMod val="75000"/>
                  </a:schemeClr>
                </a:solidFill>
              </a:rPr>
              <a:t>Transition Invariants </a:t>
            </a:r>
            <a:r>
              <a:rPr lang="en-US" dirty="0" smtClean="0"/>
              <a:t>Failing</a:t>
            </a:r>
            <a:endParaRPr lang="en-US" dirty="0"/>
          </a:p>
        </p:txBody>
      </p:sp>
      <p:sp>
        <p:nvSpPr>
          <p:cNvPr id="3" name="Content Placeholder 2"/>
          <p:cNvSpPr>
            <a:spLocks noGrp="1"/>
          </p:cNvSpPr>
          <p:nvPr>
            <p:ph idx="1"/>
          </p:nvPr>
        </p:nvSpPr>
        <p:spPr>
          <a:xfrm>
            <a:off x="478971" y="1023257"/>
            <a:ext cx="4038600" cy="5715000"/>
          </a:xfrm>
        </p:spPr>
        <p:txBody>
          <a:bodyPr>
            <a:noAutofit/>
          </a:bodyPr>
          <a:lstStyle/>
          <a:p>
            <a:pPr>
              <a:buNone/>
            </a:pPr>
            <a:r>
              <a:rPr lang="en-US" sz="2800" dirty="0" smtClean="0"/>
              <a:t>f(</a:t>
            </a:r>
            <a:r>
              <a:rPr lang="en-US" sz="2800" dirty="0" err="1" smtClean="0"/>
              <a:t>int</a:t>
            </a:r>
            <a:r>
              <a:rPr lang="en-US" sz="2800" dirty="0" smtClean="0"/>
              <a:t> </a:t>
            </a:r>
            <a:r>
              <a:rPr lang="en-US" sz="2800" dirty="0" smtClean="0"/>
              <a:t>d) {</a:t>
            </a:r>
          </a:p>
          <a:p>
            <a:pPr>
              <a:buNone/>
            </a:pPr>
            <a:r>
              <a:rPr lang="en-US" sz="2800" dirty="0" smtClean="0"/>
              <a:t>f(</a:t>
            </a:r>
            <a:r>
              <a:rPr lang="en-US" sz="2800" dirty="0" err="1" smtClean="0"/>
              <a:t>int</a:t>
            </a:r>
            <a:r>
              <a:rPr lang="en-US" sz="2800" dirty="0" smtClean="0"/>
              <a:t> d, </a:t>
            </a:r>
            <a:r>
              <a:rPr lang="en-US" sz="2800" dirty="0" err="1" smtClean="0"/>
              <a:t>int</a:t>
            </a:r>
            <a:r>
              <a:rPr lang="en-US" sz="2800" dirty="0" smtClean="0"/>
              <a:t> z) {</a:t>
            </a:r>
            <a:endParaRPr lang="en-US" sz="2800" dirty="0" smtClean="0"/>
          </a:p>
          <a:p>
            <a:pPr>
              <a:buNone/>
            </a:pPr>
            <a:r>
              <a:rPr lang="en-US" sz="2800" dirty="0" smtClean="0"/>
              <a:t>    </a:t>
            </a:r>
            <a:r>
              <a:rPr lang="en-US" sz="2800" dirty="0" err="1" smtClean="0"/>
              <a:t>int</a:t>
            </a:r>
            <a:r>
              <a:rPr lang="en-US" sz="2800" dirty="0" smtClean="0"/>
              <a:t> x, y;</a:t>
            </a:r>
          </a:p>
          <a:p>
            <a:pPr>
              <a:buNone/>
            </a:pPr>
            <a:r>
              <a:rPr lang="en-US" sz="2800" dirty="0" smtClean="0"/>
              <a:t>	while (x &gt; 0 &amp;&amp; y &gt; 0) {</a:t>
            </a:r>
          </a:p>
          <a:p>
            <a:pPr lvl="1">
              <a:buNone/>
            </a:pPr>
            <a:r>
              <a:rPr lang="en-US" dirty="0" smtClean="0"/>
              <a:t>	if (*) {</a:t>
            </a:r>
          </a:p>
          <a:p>
            <a:pPr lvl="1">
              <a:buNone/>
            </a:pPr>
            <a:r>
              <a:rPr lang="en-US" dirty="0" smtClean="0"/>
              <a:t>		x := x – d;</a:t>
            </a:r>
          </a:p>
          <a:p>
            <a:pPr lvl="1">
              <a:buNone/>
            </a:pPr>
            <a:r>
              <a:rPr lang="en-US" dirty="0" smtClean="0"/>
              <a:t>		y := *;</a:t>
            </a:r>
          </a:p>
          <a:p>
            <a:pPr lvl="1">
              <a:buNone/>
            </a:pPr>
            <a:r>
              <a:rPr lang="en-US" dirty="0" smtClean="0"/>
              <a:t>		z := z – 1;</a:t>
            </a:r>
          </a:p>
          <a:p>
            <a:pPr lvl="1">
              <a:buNone/>
            </a:pPr>
            <a:r>
              <a:rPr lang="en-US" dirty="0" smtClean="0"/>
              <a:t>	} else {</a:t>
            </a:r>
          </a:p>
          <a:p>
            <a:pPr lvl="1">
              <a:buNone/>
            </a:pPr>
            <a:r>
              <a:rPr lang="en-US" dirty="0" smtClean="0"/>
              <a:t>		y := y – d;</a:t>
            </a:r>
          </a:p>
          <a:p>
            <a:pPr lvl="1">
              <a:buNone/>
            </a:pPr>
            <a:r>
              <a:rPr lang="en-US" dirty="0" smtClean="0"/>
              <a:t>	</a:t>
            </a:r>
            <a:r>
              <a:rPr lang="en-US" dirty="0" smtClean="0"/>
              <a:t>} } </a:t>
            </a:r>
            <a:r>
              <a:rPr lang="en-US" dirty="0" smtClean="0"/>
              <a:t>}</a:t>
            </a:r>
          </a:p>
        </p:txBody>
      </p:sp>
      <p:sp>
        <p:nvSpPr>
          <p:cNvPr id="4" name="TextBox 3"/>
          <p:cNvSpPr txBox="1"/>
          <p:nvPr/>
        </p:nvSpPr>
        <p:spPr>
          <a:xfrm>
            <a:off x="5181600" y="1600200"/>
            <a:ext cx="3657600" cy="5262979"/>
          </a:xfrm>
          <a:prstGeom prst="rect">
            <a:avLst/>
          </a:prstGeom>
          <a:noFill/>
        </p:spPr>
        <p:txBody>
          <a:bodyPr wrap="square" rtlCol="0">
            <a:spAutoFit/>
          </a:bodyPr>
          <a:lstStyle/>
          <a:p>
            <a:r>
              <a:rPr lang="en-US" sz="2800" dirty="0" smtClean="0"/>
              <a:t>main() {</a:t>
            </a:r>
          </a:p>
          <a:p>
            <a:r>
              <a:rPr lang="en-US" sz="2800" dirty="0" smtClean="0"/>
              <a:t>    </a:t>
            </a:r>
            <a:r>
              <a:rPr lang="en-US" sz="2800" dirty="0" err="1" smtClean="0"/>
              <a:t>int</a:t>
            </a:r>
            <a:r>
              <a:rPr lang="en-US" sz="2800" dirty="0" smtClean="0"/>
              <a:t> k;</a:t>
            </a:r>
          </a:p>
          <a:p>
            <a:r>
              <a:rPr lang="en-US" sz="2800" dirty="0" smtClean="0"/>
              <a:t>    </a:t>
            </a:r>
            <a:r>
              <a:rPr lang="en-US" sz="2800" dirty="0" err="1" smtClean="0"/>
              <a:t>int</a:t>
            </a:r>
            <a:r>
              <a:rPr lang="en-US" sz="2800" dirty="0" smtClean="0"/>
              <a:t> z = 1;</a:t>
            </a:r>
          </a:p>
          <a:p>
            <a:r>
              <a:rPr lang="en-US" sz="2800" dirty="0" smtClean="0"/>
              <a:t>    while (z &lt; k) {</a:t>
            </a:r>
          </a:p>
          <a:p>
            <a:r>
              <a:rPr lang="en-US" sz="2800" dirty="0" smtClean="0"/>
              <a:t>        z := 2 * z;</a:t>
            </a:r>
          </a:p>
          <a:p>
            <a:r>
              <a:rPr lang="en-US" sz="2800" dirty="0" smtClean="0"/>
              <a:t>    }</a:t>
            </a:r>
          </a:p>
          <a:p>
            <a:endParaRPr lang="en-US" sz="2800" dirty="0" smtClean="0"/>
          </a:p>
          <a:p>
            <a:r>
              <a:rPr lang="en-US" sz="2800" dirty="0" smtClean="0"/>
              <a:t>    f(1);</a:t>
            </a:r>
            <a:endParaRPr lang="en-US" sz="2800" dirty="0" smtClean="0"/>
          </a:p>
          <a:p>
            <a:r>
              <a:rPr lang="en-US" sz="2800" dirty="0" smtClean="0"/>
              <a:t>    f(1, z);</a:t>
            </a:r>
          </a:p>
          <a:p>
            <a:r>
              <a:rPr lang="en-US" sz="2800" dirty="0" smtClean="0"/>
              <a:t>    </a:t>
            </a:r>
            <a:r>
              <a:rPr lang="en-US" sz="2800" dirty="0" smtClean="0"/>
              <a:t>f(2);</a:t>
            </a:r>
          </a:p>
          <a:p>
            <a:r>
              <a:rPr lang="en-US" sz="2800" dirty="0" smtClean="0"/>
              <a:t>    f(2</a:t>
            </a:r>
            <a:r>
              <a:rPr lang="en-US" sz="2800" dirty="0" smtClean="0"/>
              <a:t>, z);</a:t>
            </a:r>
          </a:p>
          <a:p>
            <a:r>
              <a:rPr lang="en-US" sz="2800" dirty="0" smtClean="0"/>
              <a:t>}</a:t>
            </a:r>
          </a:p>
        </p:txBody>
      </p:sp>
      <p:sp>
        <p:nvSpPr>
          <p:cNvPr id="5" name="Content Placeholder 2"/>
          <p:cNvSpPr txBox="1">
            <a:spLocks/>
          </p:cNvSpPr>
          <p:nvPr/>
        </p:nvSpPr>
        <p:spPr>
          <a:xfrm>
            <a:off x="821872" y="2558143"/>
            <a:ext cx="4131128" cy="4038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while (x &gt; 0 &amp;&amp; y &gt; 0)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assume(d = 1 &amp;&amp; z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 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if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x := x – 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y :=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z := z – 1;</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6" name="TextBox 5"/>
          <p:cNvSpPr txBox="1"/>
          <p:nvPr/>
        </p:nvSpPr>
        <p:spPr>
          <a:xfrm>
            <a:off x="1343025" y="3457574"/>
            <a:ext cx="2286000" cy="1569660"/>
          </a:xfrm>
          <a:prstGeom prst="rect">
            <a:avLst/>
          </a:prstGeom>
          <a:noFill/>
        </p:spPr>
        <p:txBody>
          <a:bodyPr wrap="square" rtlCol="0">
            <a:spAutoFit/>
          </a:bodyPr>
          <a:lstStyle/>
          <a:p>
            <a:r>
              <a:rPr lang="en-US" sz="9600" dirty="0" smtClean="0">
                <a:solidFill>
                  <a:schemeClr val="accent6">
                    <a:lumMod val="75000"/>
                  </a:schemeClr>
                </a:solidFill>
              </a:rPr>
              <a:t>z - 1</a:t>
            </a:r>
            <a:endParaRPr lang="en-US" sz="9600" dirty="0">
              <a:solidFill>
                <a:schemeClr val="accent6">
                  <a:lumMod val="75000"/>
                </a:schemeClr>
              </a:solidFill>
            </a:endParaRPr>
          </a:p>
        </p:txBody>
      </p:sp>
      <p:sp>
        <p:nvSpPr>
          <p:cNvPr id="8" name="TextBox 7"/>
          <p:cNvSpPr txBox="1"/>
          <p:nvPr/>
        </p:nvSpPr>
        <p:spPr>
          <a:xfrm>
            <a:off x="5486400" y="2438400"/>
            <a:ext cx="1600200" cy="3108543"/>
          </a:xfrm>
          <a:prstGeom prst="rect">
            <a:avLst/>
          </a:prstGeom>
          <a:noFill/>
        </p:spPr>
        <p:txBody>
          <a:bodyPr wrap="square" rtlCol="0">
            <a:spAutoFit/>
          </a:bodyPr>
          <a:lstStyle/>
          <a:p>
            <a:r>
              <a:rPr lang="en-US" sz="2800" dirty="0" smtClean="0"/>
              <a:t>z = 1;</a:t>
            </a:r>
          </a:p>
          <a:p>
            <a:r>
              <a:rPr lang="en-US" sz="2800" dirty="0" smtClean="0"/>
              <a:t> </a:t>
            </a:r>
          </a:p>
          <a:p>
            <a:endParaRPr lang="en-US" sz="2800" dirty="0" smtClean="0"/>
          </a:p>
          <a:p>
            <a:endParaRPr lang="en-US" sz="2800" dirty="0" smtClean="0"/>
          </a:p>
          <a:p>
            <a:endParaRPr lang="en-US" sz="2800" dirty="0" smtClean="0"/>
          </a:p>
          <a:p>
            <a:endParaRPr lang="en-US" sz="2800" dirty="0" smtClean="0"/>
          </a:p>
          <a:p>
            <a:r>
              <a:rPr lang="en-US" sz="2800" dirty="0" smtClean="0"/>
              <a:t>f(1, z);</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0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0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10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10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2000"/>
                                        <p:tgtEl>
                                          <p:spTgt spid="4">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Effect transition="in" filter="fade">
                                      <p:cBhvr>
                                        <p:cTn id="25" dur="2000"/>
                                        <p:tgtEl>
                                          <p:spTgt spid="4">
                                            <p:txEl>
                                              <p:pRg st="10" end="1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2000"/>
                                        <p:tgtEl>
                                          <p:spTgt spid="3">
                                            <p:txEl>
                                              <p:pRg st="1" end="1"/>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000"/>
                                        <p:tgtEl>
                                          <p:spTgt spid="3">
                                            <p:txEl>
                                              <p:pRg st="7" end="7"/>
                                            </p:txEl>
                                          </p:spTgt>
                                        </p:tgtEl>
                                      </p:cBhvr>
                                    </p:animEffect>
                                  </p:childTnLst>
                                </p:cTn>
                              </p:par>
                              <p:par>
                                <p:cTn id="32" presetID="10" presetClass="exit" presetSubtype="0" fill="hold" nodeType="withEffect">
                                  <p:stCondLst>
                                    <p:cond delay="0"/>
                                  </p:stCondLst>
                                  <p:childTnLst>
                                    <p:animEffect transition="out" filter="fade">
                                      <p:cBhvr>
                                        <p:cTn id="33" dur="2000"/>
                                        <p:tgtEl>
                                          <p:spTgt spid="4">
                                            <p:txEl>
                                              <p:pRg st="7" end="7"/>
                                            </p:txEl>
                                          </p:spTgt>
                                        </p:tgtEl>
                                      </p:cBhvr>
                                    </p:animEffect>
                                    <p:set>
                                      <p:cBhvr>
                                        <p:cTn id="34" dur="1" fill="hold">
                                          <p:stCondLst>
                                            <p:cond delay="1999"/>
                                          </p:stCondLst>
                                        </p:cTn>
                                        <p:tgtEl>
                                          <p:spTgt spid="4">
                                            <p:txEl>
                                              <p:pRg st="7" end="7"/>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2000"/>
                                        <p:tgtEl>
                                          <p:spTgt spid="4">
                                            <p:txEl>
                                              <p:pRg st="9" end="9"/>
                                            </p:txEl>
                                          </p:spTgt>
                                        </p:tgtEl>
                                      </p:cBhvr>
                                    </p:animEffect>
                                    <p:set>
                                      <p:cBhvr>
                                        <p:cTn id="37" dur="1" fill="hold">
                                          <p:stCondLst>
                                            <p:cond delay="1999"/>
                                          </p:stCondLst>
                                        </p:cTn>
                                        <p:tgtEl>
                                          <p:spTgt spid="4">
                                            <p:txEl>
                                              <p:pRg st="9" end="9"/>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2000"/>
                                        <p:tgtEl>
                                          <p:spTgt spid="3">
                                            <p:txEl>
                                              <p:pRg st="0" end="0"/>
                                            </p:txEl>
                                          </p:spTgt>
                                        </p:tgtEl>
                                      </p:cBhvr>
                                    </p:animEffect>
                                    <p:set>
                                      <p:cBhvr>
                                        <p:cTn id="40"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0" nodeType="clickEffect">
                                  <p:stCondLst>
                                    <p:cond delay="0"/>
                                  </p:stCondLst>
                                  <p:childTnLst>
                                    <p:animEffect transition="out" filter="fade">
                                      <p:cBhvr>
                                        <p:cTn id="44" dur="2000"/>
                                        <p:tgtEl>
                                          <p:spTgt spid="3">
                                            <p:txEl>
                                              <p:pRg st="0" end="0"/>
                                            </p:txEl>
                                          </p:spTgt>
                                        </p:tgtEl>
                                      </p:cBhvr>
                                    </p:animEffect>
                                    <p:set>
                                      <p:cBhvr>
                                        <p:cTn id="45"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0" nodeType="clickEffect">
                                  <p:stCondLst>
                                    <p:cond delay="0"/>
                                  </p:stCondLst>
                                  <p:childTnLst>
                                    <p:animEffect transition="out" filter="fade">
                                      <p:cBhvr>
                                        <p:cTn id="49" dur="2000"/>
                                        <p:tgtEl>
                                          <p:spTgt spid="3">
                                            <p:txEl>
                                              <p:pRg st="1" end="1"/>
                                            </p:txEl>
                                          </p:spTgt>
                                        </p:tgtEl>
                                      </p:cBhvr>
                                    </p:animEffect>
                                    <p:set>
                                      <p:cBhvr>
                                        <p:cTn id="50" dur="1" fill="hold">
                                          <p:stCondLst>
                                            <p:cond delay="1999"/>
                                          </p:stCondLst>
                                        </p:cTn>
                                        <p:tgtEl>
                                          <p:spTgt spid="3">
                                            <p:txEl>
                                              <p:pRg st="1" end="1"/>
                                            </p:txEl>
                                          </p:spTgt>
                                        </p:tgtEl>
                                        <p:attrNameLst>
                                          <p:attrName>style.visibility</p:attrName>
                                        </p:attrNameLst>
                                      </p:cBhvr>
                                      <p:to>
                                        <p:strVal val="hidden"/>
                                      </p:to>
                                    </p:set>
                                  </p:childTnLst>
                                </p:cTn>
                              </p:par>
                              <p:par>
                                <p:cTn id="51" presetID="10" presetClass="exit" presetSubtype="0" fill="hold" grpId="0" nodeType="withEffect">
                                  <p:stCondLst>
                                    <p:cond delay="0"/>
                                  </p:stCondLst>
                                  <p:childTnLst>
                                    <p:animEffect transition="out" filter="fade">
                                      <p:cBhvr>
                                        <p:cTn id="52" dur="2000"/>
                                        <p:tgtEl>
                                          <p:spTgt spid="3">
                                            <p:txEl>
                                              <p:pRg st="2" end="2"/>
                                            </p:txEl>
                                          </p:spTgt>
                                        </p:tgtEl>
                                      </p:cBhvr>
                                    </p:animEffect>
                                    <p:set>
                                      <p:cBhvr>
                                        <p:cTn id="53" dur="1" fill="hold">
                                          <p:stCondLst>
                                            <p:cond delay="1999"/>
                                          </p:stCondLst>
                                        </p:cTn>
                                        <p:tgtEl>
                                          <p:spTgt spid="3">
                                            <p:txEl>
                                              <p:pRg st="2" end="2"/>
                                            </p:txEl>
                                          </p:spTgt>
                                        </p:tgtEl>
                                        <p:attrNameLst>
                                          <p:attrName>style.visibility</p:attrName>
                                        </p:attrNameLst>
                                      </p:cBhvr>
                                      <p:to>
                                        <p:strVal val="hidden"/>
                                      </p:to>
                                    </p:set>
                                  </p:childTnLst>
                                </p:cTn>
                              </p:par>
                              <p:par>
                                <p:cTn id="54" presetID="10" presetClass="exit" presetSubtype="0" fill="hold" grpId="0" nodeType="withEffect">
                                  <p:stCondLst>
                                    <p:cond delay="0"/>
                                  </p:stCondLst>
                                  <p:childTnLst>
                                    <p:animEffect transition="out" filter="fade">
                                      <p:cBhvr>
                                        <p:cTn id="55" dur="2000"/>
                                        <p:tgtEl>
                                          <p:spTgt spid="3">
                                            <p:txEl>
                                              <p:pRg st="3" end="3"/>
                                            </p:txEl>
                                          </p:spTgt>
                                        </p:tgtEl>
                                      </p:cBhvr>
                                    </p:animEffect>
                                    <p:set>
                                      <p:cBhvr>
                                        <p:cTn id="56" dur="1" fill="hold">
                                          <p:stCondLst>
                                            <p:cond delay="1999"/>
                                          </p:stCondLst>
                                        </p:cTn>
                                        <p:tgtEl>
                                          <p:spTgt spid="3">
                                            <p:txEl>
                                              <p:pRg st="3" end="3"/>
                                            </p:txEl>
                                          </p:spTgt>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2000"/>
                                        <p:tgtEl>
                                          <p:spTgt spid="3">
                                            <p:txEl>
                                              <p:pRg st="4" end="4"/>
                                            </p:txEl>
                                          </p:spTgt>
                                        </p:tgtEl>
                                      </p:cBhvr>
                                    </p:animEffect>
                                    <p:set>
                                      <p:cBhvr>
                                        <p:cTn id="59" dur="1" fill="hold">
                                          <p:stCondLst>
                                            <p:cond delay="1999"/>
                                          </p:stCondLst>
                                        </p:cTn>
                                        <p:tgtEl>
                                          <p:spTgt spid="3">
                                            <p:txEl>
                                              <p:pRg st="4" end="4"/>
                                            </p:txEl>
                                          </p:spTgt>
                                        </p:tgtEl>
                                        <p:attrNameLst>
                                          <p:attrName>style.visibility</p:attrName>
                                        </p:attrNameLst>
                                      </p:cBhvr>
                                      <p:to>
                                        <p:strVal val="hidden"/>
                                      </p:to>
                                    </p:set>
                                  </p:childTnLst>
                                </p:cTn>
                              </p:par>
                              <p:par>
                                <p:cTn id="60" presetID="10" presetClass="exit" presetSubtype="0" fill="hold" grpId="0" nodeType="withEffect">
                                  <p:stCondLst>
                                    <p:cond delay="0"/>
                                  </p:stCondLst>
                                  <p:childTnLst>
                                    <p:animEffect transition="out" filter="fade">
                                      <p:cBhvr>
                                        <p:cTn id="61" dur="2000"/>
                                        <p:tgtEl>
                                          <p:spTgt spid="3">
                                            <p:txEl>
                                              <p:pRg st="5" end="5"/>
                                            </p:txEl>
                                          </p:spTgt>
                                        </p:tgtEl>
                                      </p:cBhvr>
                                    </p:animEffect>
                                    <p:set>
                                      <p:cBhvr>
                                        <p:cTn id="62" dur="1" fill="hold">
                                          <p:stCondLst>
                                            <p:cond delay="1999"/>
                                          </p:stCondLst>
                                        </p:cTn>
                                        <p:tgtEl>
                                          <p:spTgt spid="3">
                                            <p:txEl>
                                              <p:pRg st="5" end="5"/>
                                            </p:txEl>
                                          </p:spTgt>
                                        </p:tgtEl>
                                        <p:attrNameLst>
                                          <p:attrName>style.visibility</p:attrName>
                                        </p:attrNameLst>
                                      </p:cBhvr>
                                      <p:to>
                                        <p:strVal val="hidden"/>
                                      </p:to>
                                    </p:set>
                                  </p:childTnLst>
                                </p:cTn>
                              </p:par>
                              <p:par>
                                <p:cTn id="63" presetID="10" presetClass="exit" presetSubtype="0" fill="hold" grpId="0" nodeType="withEffect">
                                  <p:stCondLst>
                                    <p:cond delay="0"/>
                                  </p:stCondLst>
                                  <p:childTnLst>
                                    <p:animEffect transition="out" filter="fade">
                                      <p:cBhvr>
                                        <p:cTn id="64" dur="2000"/>
                                        <p:tgtEl>
                                          <p:spTgt spid="3">
                                            <p:txEl>
                                              <p:pRg st="6" end="6"/>
                                            </p:txEl>
                                          </p:spTgt>
                                        </p:tgtEl>
                                      </p:cBhvr>
                                    </p:animEffect>
                                    <p:set>
                                      <p:cBhvr>
                                        <p:cTn id="65" dur="1" fill="hold">
                                          <p:stCondLst>
                                            <p:cond delay="1999"/>
                                          </p:stCondLst>
                                        </p:cTn>
                                        <p:tgtEl>
                                          <p:spTgt spid="3">
                                            <p:txEl>
                                              <p:pRg st="6" end="6"/>
                                            </p:txEl>
                                          </p:spTgt>
                                        </p:tgtEl>
                                        <p:attrNameLst>
                                          <p:attrName>style.visibility</p:attrName>
                                        </p:attrNameLst>
                                      </p:cBhvr>
                                      <p:to>
                                        <p:strVal val="hidden"/>
                                      </p:to>
                                    </p:set>
                                  </p:childTnLst>
                                </p:cTn>
                              </p:par>
                              <p:par>
                                <p:cTn id="66" presetID="10" presetClass="exit" presetSubtype="0" fill="hold" grpId="0" nodeType="withEffect">
                                  <p:stCondLst>
                                    <p:cond delay="0"/>
                                  </p:stCondLst>
                                  <p:childTnLst>
                                    <p:animEffect transition="out" filter="fade">
                                      <p:cBhvr>
                                        <p:cTn id="67" dur="2000"/>
                                        <p:tgtEl>
                                          <p:spTgt spid="3">
                                            <p:txEl>
                                              <p:pRg st="7" end="7"/>
                                            </p:txEl>
                                          </p:spTgt>
                                        </p:tgtEl>
                                      </p:cBhvr>
                                    </p:animEffect>
                                    <p:set>
                                      <p:cBhvr>
                                        <p:cTn id="68" dur="1" fill="hold">
                                          <p:stCondLst>
                                            <p:cond delay="1999"/>
                                          </p:stCondLst>
                                        </p:cTn>
                                        <p:tgtEl>
                                          <p:spTgt spid="3">
                                            <p:txEl>
                                              <p:pRg st="7" end="7"/>
                                            </p:txEl>
                                          </p:spTgt>
                                        </p:tgtEl>
                                        <p:attrNameLst>
                                          <p:attrName>style.visibility</p:attrName>
                                        </p:attrNameLst>
                                      </p:cBhvr>
                                      <p:to>
                                        <p:strVal val="hidden"/>
                                      </p:to>
                                    </p:set>
                                  </p:childTnLst>
                                </p:cTn>
                              </p:par>
                              <p:par>
                                <p:cTn id="69" presetID="10" presetClass="exit" presetSubtype="0" fill="hold" grpId="0" nodeType="withEffect">
                                  <p:stCondLst>
                                    <p:cond delay="0"/>
                                  </p:stCondLst>
                                  <p:childTnLst>
                                    <p:animEffect transition="out" filter="fade">
                                      <p:cBhvr>
                                        <p:cTn id="70" dur="2000"/>
                                        <p:tgtEl>
                                          <p:spTgt spid="3">
                                            <p:txEl>
                                              <p:pRg st="8" end="8"/>
                                            </p:txEl>
                                          </p:spTgt>
                                        </p:tgtEl>
                                      </p:cBhvr>
                                    </p:animEffect>
                                    <p:set>
                                      <p:cBhvr>
                                        <p:cTn id="71" dur="1" fill="hold">
                                          <p:stCondLst>
                                            <p:cond delay="1999"/>
                                          </p:stCondLst>
                                        </p:cTn>
                                        <p:tgtEl>
                                          <p:spTgt spid="3">
                                            <p:txEl>
                                              <p:pRg st="8" end="8"/>
                                            </p:txEl>
                                          </p:spTgt>
                                        </p:tgtEl>
                                        <p:attrNameLst>
                                          <p:attrName>style.visibility</p:attrName>
                                        </p:attrNameLst>
                                      </p:cBhvr>
                                      <p:to>
                                        <p:strVal val="hidden"/>
                                      </p:to>
                                    </p:set>
                                  </p:childTnLst>
                                </p:cTn>
                              </p:par>
                              <p:par>
                                <p:cTn id="72" presetID="10" presetClass="exit" presetSubtype="0" fill="hold" grpId="0" nodeType="withEffect">
                                  <p:stCondLst>
                                    <p:cond delay="0"/>
                                  </p:stCondLst>
                                  <p:childTnLst>
                                    <p:animEffect transition="out" filter="fade">
                                      <p:cBhvr>
                                        <p:cTn id="73" dur="2000"/>
                                        <p:tgtEl>
                                          <p:spTgt spid="3">
                                            <p:txEl>
                                              <p:pRg st="9" end="9"/>
                                            </p:txEl>
                                          </p:spTgt>
                                        </p:tgtEl>
                                      </p:cBhvr>
                                    </p:animEffect>
                                    <p:set>
                                      <p:cBhvr>
                                        <p:cTn id="74" dur="1" fill="hold">
                                          <p:stCondLst>
                                            <p:cond delay="1999"/>
                                          </p:stCondLst>
                                        </p:cTn>
                                        <p:tgtEl>
                                          <p:spTgt spid="3">
                                            <p:txEl>
                                              <p:pRg st="9" end="9"/>
                                            </p:txEl>
                                          </p:spTgt>
                                        </p:tgtEl>
                                        <p:attrNameLst>
                                          <p:attrName>style.visibility</p:attrName>
                                        </p:attrNameLst>
                                      </p:cBhvr>
                                      <p:to>
                                        <p:strVal val="hidden"/>
                                      </p:to>
                                    </p:set>
                                  </p:childTnLst>
                                </p:cTn>
                              </p:par>
                              <p:par>
                                <p:cTn id="75" presetID="10" presetClass="exit" presetSubtype="0" fill="hold" grpId="0" nodeType="withEffect">
                                  <p:stCondLst>
                                    <p:cond delay="0"/>
                                  </p:stCondLst>
                                  <p:childTnLst>
                                    <p:animEffect transition="out" filter="fade">
                                      <p:cBhvr>
                                        <p:cTn id="76" dur="2000"/>
                                        <p:tgtEl>
                                          <p:spTgt spid="3">
                                            <p:txEl>
                                              <p:pRg st="10" end="10"/>
                                            </p:txEl>
                                          </p:spTgt>
                                        </p:tgtEl>
                                      </p:cBhvr>
                                    </p:animEffect>
                                    <p:set>
                                      <p:cBhvr>
                                        <p:cTn id="77" dur="1" fill="hold">
                                          <p:stCondLst>
                                            <p:cond delay="1999"/>
                                          </p:stCondLst>
                                        </p:cTn>
                                        <p:tgtEl>
                                          <p:spTgt spid="3">
                                            <p:txEl>
                                              <p:pRg st="10" end="10"/>
                                            </p:txEl>
                                          </p:spTgt>
                                        </p:tgtEl>
                                        <p:attrNameLst>
                                          <p:attrName>style.visibility</p:attrName>
                                        </p:attrNameLst>
                                      </p:cBhvr>
                                      <p:to>
                                        <p:strVal val="hidden"/>
                                      </p:to>
                                    </p:set>
                                  </p:childTnLst>
                                </p:cTn>
                              </p:par>
                              <p:par>
                                <p:cTn id="78" presetID="10" presetClass="exit" presetSubtype="0" fill="hold" grpId="0" nodeType="withEffect">
                                  <p:stCondLst>
                                    <p:cond delay="0"/>
                                  </p:stCondLst>
                                  <p:childTnLst>
                                    <p:animEffect transition="out" filter="fade">
                                      <p:cBhvr>
                                        <p:cTn id="79" dur="2000"/>
                                        <p:tgtEl>
                                          <p:spTgt spid="4">
                                            <p:txEl>
                                              <p:pRg st="0" end="0"/>
                                            </p:txEl>
                                          </p:spTgt>
                                        </p:tgtEl>
                                      </p:cBhvr>
                                    </p:animEffect>
                                    <p:set>
                                      <p:cBhvr>
                                        <p:cTn id="80" dur="1" fill="hold">
                                          <p:stCondLst>
                                            <p:cond delay="1999"/>
                                          </p:stCondLst>
                                        </p:cTn>
                                        <p:tgtEl>
                                          <p:spTgt spid="4">
                                            <p:txEl>
                                              <p:pRg st="0" end="0"/>
                                            </p:txEl>
                                          </p:spTgt>
                                        </p:tgtEl>
                                        <p:attrNameLst>
                                          <p:attrName>style.visibility</p:attrName>
                                        </p:attrNameLst>
                                      </p:cBhvr>
                                      <p:to>
                                        <p:strVal val="hidden"/>
                                      </p:to>
                                    </p:set>
                                  </p:childTnLst>
                                </p:cTn>
                              </p:par>
                              <p:par>
                                <p:cTn id="81" presetID="10" presetClass="exit" presetSubtype="0" fill="hold" grpId="0" nodeType="withEffect">
                                  <p:stCondLst>
                                    <p:cond delay="0"/>
                                  </p:stCondLst>
                                  <p:childTnLst>
                                    <p:animEffect transition="out" filter="fade">
                                      <p:cBhvr>
                                        <p:cTn id="82" dur="2000"/>
                                        <p:tgtEl>
                                          <p:spTgt spid="4">
                                            <p:txEl>
                                              <p:pRg st="1" end="1"/>
                                            </p:txEl>
                                          </p:spTgt>
                                        </p:tgtEl>
                                      </p:cBhvr>
                                    </p:animEffect>
                                    <p:set>
                                      <p:cBhvr>
                                        <p:cTn id="83" dur="1" fill="hold">
                                          <p:stCondLst>
                                            <p:cond delay="1999"/>
                                          </p:stCondLst>
                                        </p:cTn>
                                        <p:tgtEl>
                                          <p:spTgt spid="4">
                                            <p:txEl>
                                              <p:pRg st="1" end="1"/>
                                            </p:txEl>
                                          </p:spTgt>
                                        </p:tgtEl>
                                        <p:attrNameLst>
                                          <p:attrName>style.visibility</p:attrName>
                                        </p:attrNameLst>
                                      </p:cBhvr>
                                      <p:to>
                                        <p:strVal val="hidden"/>
                                      </p:to>
                                    </p:set>
                                  </p:childTnLst>
                                </p:cTn>
                              </p:par>
                              <p:par>
                                <p:cTn id="84" presetID="10" presetClass="exit" presetSubtype="0" fill="hold" grpId="0" nodeType="withEffect">
                                  <p:stCondLst>
                                    <p:cond delay="0"/>
                                  </p:stCondLst>
                                  <p:childTnLst>
                                    <p:animEffect transition="out" filter="fade">
                                      <p:cBhvr>
                                        <p:cTn id="85" dur="2000"/>
                                        <p:tgtEl>
                                          <p:spTgt spid="4">
                                            <p:txEl>
                                              <p:pRg st="2" end="2"/>
                                            </p:txEl>
                                          </p:spTgt>
                                        </p:tgtEl>
                                      </p:cBhvr>
                                    </p:animEffect>
                                    <p:set>
                                      <p:cBhvr>
                                        <p:cTn id="86" dur="1" fill="hold">
                                          <p:stCondLst>
                                            <p:cond delay="1999"/>
                                          </p:stCondLst>
                                        </p:cTn>
                                        <p:tgtEl>
                                          <p:spTgt spid="4">
                                            <p:txEl>
                                              <p:pRg st="2" end="2"/>
                                            </p:txEl>
                                          </p:spTgt>
                                        </p:tgtEl>
                                        <p:attrNameLst>
                                          <p:attrName>style.visibility</p:attrName>
                                        </p:attrNameLst>
                                      </p:cBhvr>
                                      <p:to>
                                        <p:strVal val="hidden"/>
                                      </p:to>
                                    </p:set>
                                  </p:childTnLst>
                                </p:cTn>
                              </p:par>
                              <p:par>
                                <p:cTn id="87" presetID="10" presetClass="exit" presetSubtype="0" fill="hold" grpId="0" nodeType="withEffect">
                                  <p:stCondLst>
                                    <p:cond delay="0"/>
                                  </p:stCondLst>
                                  <p:childTnLst>
                                    <p:animEffect transition="out" filter="fade">
                                      <p:cBhvr>
                                        <p:cTn id="88" dur="2000"/>
                                        <p:tgtEl>
                                          <p:spTgt spid="4">
                                            <p:txEl>
                                              <p:pRg st="3" end="3"/>
                                            </p:txEl>
                                          </p:spTgt>
                                        </p:tgtEl>
                                      </p:cBhvr>
                                    </p:animEffect>
                                    <p:set>
                                      <p:cBhvr>
                                        <p:cTn id="89" dur="1" fill="hold">
                                          <p:stCondLst>
                                            <p:cond delay="1999"/>
                                          </p:stCondLst>
                                        </p:cTn>
                                        <p:tgtEl>
                                          <p:spTgt spid="4">
                                            <p:txEl>
                                              <p:pRg st="3" end="3"/>
                                            </p:txEl>
                                          </p:spTgt>
                                        </p:tgtEl>
                                        <p:attrNameLst>
                                          <p:attrName>style.visibility</p:attrName>
                                        </p:attrNameLst>
                                      </p:cBhvr>
                                      <p:to>
                                        <p:strVal val="hidden"/>
                                      </p:to>
                                    </p:set>
                                  </p:childTnLst>
                                </p:cTn>
                              </p:par>
                              <p:par>
                                <p:cTn id="90" presetID="10" presetClass="exit" presetSubtype="0" fill="hold" grpId="0" nodeType="withEffect">
                                  <p:stCondLst>
                                    <p:cond delay="0"/>
                                  </p:stCondLst>
                                  <p:childTnLst>
                                    <p:animEffect transition="out" filter="fade">
                                      <p:cBhvr>
                                        <p:cTn id="91" dur="2000"/>
                                        <p:tgtEl>
                                          <p:spTgt spid="4">
                                            <p:txEl>
                                              <p:pRg st="4" end="4"/>
                                            </p:txEl>
                                          </p:spTgt>
                                        </p:tgtEl>
                                      </p:cBhvr>
                                    </p:animEffect>
                                    <p:set>
                                      <p:cBhvr>
                                        <p:cTn id="92" dur="1" fill="hold">
                                          <p:stCondLst>
                                            <p:cond delay="1999"/>
                                          </p:stCondLst>
                                        </p:cTn>
                                        <p:tgtEl>
                                          <p:spTgt spid="4">
                                            <p:txEl>
                                              <p:pRg st="4" end="4"/>
                                            </p:txEl>
                                          </p:spTgt>
                                        </p:tgtEl>
                                        <p:attrNameLst>
                                          <p:attrName>style.visibility</p:attrName>
                                        </p:attrNameLst>
                                      </p:cBhvr>
                                      <p:to>
                                        <p:strVal val="hidden"/>
                                      </p:to>
                                    </p:set>
                                  </p:childTnLst>
                                </p:cTn>
                              </p:par>
                              <p:par>
                                <p:cTn id="93" presetID="10" presetClass="exit" presetSubtype="0" fill="hold" grpId="0" nodeType="withEffect">
                                  <p:stCondLst>
                                    <p:cond delay="0"/>
                                  </p:stCondLst>
                                  <p:childTnLst>
                                    <p:animEffect transition="out" filter="fade">
                                      <p:cBhvr>
                                        <p:cTn id="94" dur="2000"/>
                                        <p:tgtEl>
                                          <p:spTgt spid="4">
                                            <p:txEl>
                                              <p:pRg st="5" end="5"/>
                                            </p:txEl>
                                          </p:spTgt>
                                        </p:tgtEl>
                                      </p:cBhvr>
                                    </p:animEffect>
                                    <p:set>
                                      <p:cBhvr>
                                        <p:cTn id="95" dur="1" fill="hold">
                                          <p:stCondLst>
                                            <p:cond delay="1999"/>
                                          </p:stCondLst>
                                        </p:cTn>
                                        <p:tgtEl>
                                          <p:spTgt spid="4">
                                            <p:txEl>
                                              <p:pRg st="5" end="5"/>
                                            </p:txEl>
                                          </p:spTgt>
                                        </p:tgtEl>
                                        <p:attrNameLst>
                                          <p:attrName>style.visibility</p:attrName>
                                        </p:attrNameLst>
                                      </p:cBhvr>
                                      <p:to>
                                        <p:strVal val="hidden"/>
                                      </p:to>
                                    </p:set>
                                  </p:childTnLst>
                                </p:cTn>
                              </p:par>
                              <p:par>
                                <p:cTn id="96" presetID="10" presetClass="exit" presetSubtype="0" fill="hold" grpId="0" nodeType="withEffect">
                                  <p:stCondLst>
                                    <p:cond delay="0"/>
                                  </p:stCondLst>
                                  <p:childTnLst>
                                    <p:animEffect transition="out" filter="fade">
                                      <p:cBhvr>
                                        <p:cTn id="97" dur="2000"/>
                                        <p:tgtEl>
                                          <p:spTgt spid="4">
                                            <p:txEl>
                                              <p:pRg st="8" end="8"/>
                                            </p:txEl>
                                          </p:spTgt>
                                        </p:tgtEl>
                                      </p:cBhvr>
                                    </p:animEffect>
                                    <p:set>
                                      <p:cBhvr>
                                        <p:cTn id="98" dur="1" fill="hold">
                                          <p:stCondLst>
                                            <p:cond delay="1999"/>
                                          </p:stCondLst>
                                        </p:cTn>
                                        <p:tgtEl>
                                          <p:spTgt spid="4">
                                            <p:txEl>
                                              <p:pRg st="8" end="8"/>
                                            </p:txEl>
                                          </p:spTgt>
                                        </p:tgtEl>
                                        <p:attrNameLst>
                                          <p:attrName>style.visibility</p:attrName>
                                        </p:attrNameLst>
                                      </p:cBhvr>
                                      <p:to>
                                        <p:strVal val="hidden"/>
                                      </p:to>
                                    </p:set>
                                  </p:childTnLst>
                                </p:cTn>
                              </p:par>
                              <p:par>
                                <p:cTn id="99" presetID="10" presetClass="exit" presetSubtype="0" fill="hold" grpId="0" nodeType="withEffect">
                                  <p:stCondLst>
                                    <p:cond delay="0"/>
                                  </p:stCondLst>
                                  <p:childTnLst>
                                    <p:animEffect transition="out" filter="fade">
                                      <p:cBhvr>
                                        <p:cTn id="100" dur="2000"/>
                                        <p:tgtEl>
                                          <p:spTgt spid="4">
                                            <p:txEl>
                                              <p:pRg st="10" end="10"/>
                                            </p:txEl>
                                          </p:spTgt>
                                        </p:tgtEl>
                                      </p:cBhvr>
                                    </p:animEffect>
                                    <p:set>
                                      <p:cBhvr>
                                        <p:cTn id="101" dur="1" fill="hold">
                                          <p:stCondLst>
                                            <p:cond delay="1999"/>
                                          </p:stCondLst>
                                        </p:cTn>
                                        <p:tgtEl>
                                          <p:spTgt spid="4">
                                            <p:txEl>
                                              <p:pRg st="10" end="10"/>
                                            </p:txEl>
                                          </p:spTgt>
                                        </p:tgtEl>
                                        <p:attrNameLst>
                                          <p:attrName>style.visibility</p:attrName>
                                        </p:attrNameLst>
                                      </p:cBhvr>
                                      <p:to>
                                        <p:strVal val="hidden"/>
                                      </p:to>
                                    </p:set>
                                  </p:childTnLst>
                                </p:cTn>
                              </p:par>
                              <p:par>
                                <p:cTn id="102" presetID="10" presetClass="exit" presetSubtype="0" fill="hold" grpId="0" nodeType="withEffect">
                                  <p:stCondLst>
                                    <p:cond delay="0"/>
                                  </p:stCondLst>
                                  <p:childTnLst>
                                    <p:animEffect transition="out" filter="fade">
                                      <p:cBhvr>
                                        <p:cTn id="103" dur="2000"/>
                                        <p:tgtEl>
                                          <p:spTgt spid="4">
                                            <p:txEl>
                                              <p:pRg st="11" end="11"/>
                                            </p:txEl>
                                          </p:spTgt>
                                        </p:tgtEl>
                                      </p:cBhvr>
                                    </p:animEffect>
                                    <p:set>
                                      <p:cBhvr>
                                        <p:cTn id="104" dur="1" fill="hold">
                                          <p:stCondLst>
                                            <p:cond delay="1999"/>
                                          </p:stCondLst>
                                        </p:cTn>
                                        <p:tgtEl>
                                          <p:spTgt spid="4">
                                            <p:txEl>
                                              <p:pRg st="11" end="11"/>
                                            </p:txEl>
                                          </p:spTgt>
                                        </p:tgtEl>
                                        <p:attrNameLst>
                                          <p:attrName>style.visibility</p:attrName>
                                        </p:attrNameLst>
                                      </p:cBhvr>
                                      <p:to>
                                        <p:strVal val="hidden"/>
                                      </p:to>
                                    </p:set>
                                  </p:childTnLst>
                                </p:cTn>
                              </p:par>
                              <p:par>
                                <p:cTn id="105" presetID="10" presetClass="entr" presetSubtype="0" fill="hold" grpId="0" nodeType="withEffect">
                                  <p:stCondLst>
                                    <p:cond delay="0"/>
                                  </p:stCondLst>
                                  <p:childTnLst>
                                    <p:set>
                                      <p:cBhvr>
                                        <p:cTn id="106" dur="1" fill="hold">
                                          <p:stCondLst>
                                            <p:cond delay="0"/>
                                          </p:stCondLst>
                                        </p:cTn>
                                        <p:tgtEl>
                                          <p:spTgt spid="8"/>
                                        </p:tgtEl>
                                        <p:attrNameLst>
                                          <p:attrName>style.visibility</p:attrName>
                                        </p:attrNameLst>
                                      </p:cBhvr>
                                      <p:to>
                                        <p:strVal val="visible"/>
                                      </p:to>
                                    </p:set>
                                    <p:animEffect transition="in" filter="fade">
                                      <p:cBhvr>
                                        <p:cTn id="107" dur="2000"/>
                                        <p:tgtEl>
                                          <p:spTgt spid="8"/>
                                        </p:tgtEl>
                                      </p:cBhvr>
                                    </p:animEffect>
                                  </p:childTnLst>
                                </p:cTn>
                              </p:par>
                              <p:par>
                                <p:cTn id="108" presetID="10" presetClass="entr" presetSubtype="0" fill="hold" nodeType="withEffect">
                                  <p:stCondLst>
                                    <p:cond delay="0"/>
                                  </p:stCondLst>
                                  <p:childTnLst>
                                    <p:set>
                                      <p:cBhvr>
                                        <p:cTn id="109" dur="1" fill="hold">
                                          <p:stCondLst>
                                            <p:cond delay="0"/>
                                          </p:stCondLst>
                                        </p:cTn>
                                        <p:tgtEl>
                                          <p:spTgt spid="5">
                                            <p:txEl>
                                              <p:pRg st="0" end="0"/>
                                            </p:txEl>
                                          </p:spTgt>
                                        </p:tgtEl>
                                        <p:attrNameLst>
                                          <p:attrName>style.visibility</p:attrName>
                                        </p:attrNameLst>
                                      </p:cBhvr>
                                      <p:to>
                                        <p:strVal val="visible"/>
                                      </p:to>
                                    </p:set>
                                    <p:animEffect transition="in" filter="fade">
                                      <p:cBhvr>
                                        <p:cTn id="110" dur="2000"/>
                                        <p:tgtEl>
                                          <p:spTgt spid="5">
                                            <p:txEl>
                                              <p:pRg st="0" end="0"/>
                                            </p:txEl>
                                          </p:spTgt>
                                        </p:tgtEl>
                                      </p:cBhvr>
                                    </p:animEffect>
                                  </p:childTnLst>
                                </p:cTn>
                              </p:par>
                              <p:par>
                                <p:cTn id="111" presetID="10" presetClass="entr" presetSubtype="0" fill="hold" nodeType="withEffect">
                                  <p:stCondLst>
                                    <p:cond delay="0"/>
                                  </p:stCondLst>
                                  <p:childTnLst>
                                    <p:set>
                                      <p:cBhvr>
                                        <p:cTn id="112" dur="1" fill="hold">
                                          <p:stCondLst>
                                            <p:cond delay="0"/>
                                          </p:stCondLst>
                                        </p:cTn>
                                        <p:tgtEl>
                                          <p:spTgt spid="5">
                                            <p:txEl>
                                              <p:pRg st="2" end="2"/>
                                            </p:txEl>
                                          </p:spTgt>
                                        </p:tgtEl>
                                        <p:attrNameLst>
                                          <p:attrName>style.visibility</p:attrName>
                                        </p:attrNameLst>
                                      </p:cBhvr>
                                      <p:to>
                                        <p:strVal val="visible"/>
                                      </p:to>
                                    </p:set>
                                    <p:animEffect transition="in" filter="fade">
                                      <p:cBhvr>
                                        <p:cTn id="113" dur="2000"/>
                                        <p:tgtEl>
                                          <p:spTgt spid="5">
                                            <p:txEl>
                                              <p:pRg st="2" end="2"/>
                                            </p:txEl>
                                          </p:spTgt>
                                        </p:tgtEl>
                                      </p:cBhvr>
                                    </p:animEffect>
                                  </p:childTnLst>
                                </p:cTn>
                              </p:par>
                              <p:par>
                                <p:cTn id="114" presetID="10" presetClass="entr" presetSubtype="0" fill="hold" nodeType="withEffect">
                                  <p:stCondLst>
                                    <p:cond delay="0"/>
                                  </p:stCondLst>
                                  <p:childTnLst>
                                    <p:set>
                                      <p:cBhvr>
                                        <p:cTn id="115" dur="1" fill="hold">
                                          <p:stCondLst>
                                            <p:cond delay="0"/>
                                          </p:stCondLst>
                                        </p:cTn>
                                        <p:tgtEl>
                                          <p:spTgt spid="5">
                                            <p:txEl>
                                              <p:pRg st="3" end="3"/>
                                            </p:txEl>
                                          </p:spTgt>
                                        </p:tgtEl>
                                        <p:attrNameLst>
                                          <p:attrName>style.visibility</p:attrName>
                                        </p:attrNameLst>
                                      </p:cBhvr>
                                      <p:to>
                                        <p:strVal val="visible"/>
                                      </p:to>
                                    </p:set>
                                    <p:animEffect transition="in" filter="fade">
                                      <p:cBhvr>
                                        <p:cTn id="116" dur="2000"/>
                                        <p:tgtEl>
                                          <p:spTgt spid="5">
                                            <p:txEl>
                                              <p:pRg st="3" end="3"/>
                                            </p:txEl>
                                          </p:spTgt>
                                        </p:tgtEl>
                                      </p:cBhvr>
                                    </p:animEffect>
                                  </p:childTnLst>
                                </p:cTn>
                              </p:par>
                              <p:par>
                                <p:cTn id="117" presetID="10" presetClass="entr" presetSubtype="0" fill="hold" nodeType="withEffect">
                                  <p:stCondLst>
                                    <p:cond delay="0"/>
                                  </p:stCondLst>
                                  <p:childTnLst>
                                    <p:set>
                                      <p:cBhvr>
                                        <p:cTn id="118" dur="1" fill="hold">
                                          <p:stCondLst>
                                            <p:cond delay="0"/>
                                          </p:stCondLst>
                                        </p:cTn>
                                        <p:tgtEl>
                                          <p:spTgt spid="5">
                                            <p:txEl>
                                              <p:pRg st="4" end="4"/>
                                            </p:txEl>
                                          </p:spTgt>
                                        </p:tgtEl>
                                        <p:attrNameLst>
                                          <p:attrName>style.visibility</p:attrName>
                                        </p:attrNameLst>
                                      </p:cBhvr>
                                      <p:to>
                                        <p:strVal val="visible"/>
                                      </p:to>
                                    </p:set>
                                    <p:animEffect transition="in" filter="fade">
                                      <p:cBhvr>
                                        <p:cTn id="119" dur="2000"/>
                                        <p:tgtEl>
                                          <p:spTgt spid="5">
                                            <p:txEl>
                                              <p:pRg st="4" end="4"/>
                                            </p:txEl>
                                          </p:spTgt>
                                        </p:tgtEl>
                                      </p:cBhvr>
                                    </p:animEffect>
                                  </p:childTnLst>
                                </p:cTn>
                              </p:par>
                              <p:par>
                                <p:cTn id="120" presetID="10" presetClass="entr" presetSubtype="0" fill="hold" nodeType="withEffect">
                                  <p:stCondLst>
                                    <p:cond delay="0"/>
                                  </p:stCondLst>
                                  <p:childTnLst>
                                    <p:set>
                                      <p:cBhvr>
                                        <p:cTn id="121" dur="1" fill="hold">
                                          <p:stCondLst>
                                            <p:cond delay="0"/>
                                          </p:stCondLst>
                                        </p:cTn>
                                        <p:tgtEl>
                                          <p:spTgt spid="5">
                                            <p:txEl>
                                              <p:pRg st="5" end="5"/>
                                            </p:txEl>
                                          </p:spTgt>
                                        </p:tgtEl>
                                        <p:attrNameLst>
                                          <p:attrName>style.visibility</p:attrName>
                                        </p:attrNameLst>
                                      </p:cBhvr>
                                      <p:to>
                                        <p:strVal val="visible"/>
                                      </p:to>
                                    </p:set>
                                    <p:animEffect transition="in" filter="fade">
                                      <p:cBhvr>
                                        <p:cTn id="122" dur="2000"/>
                                        <p:tgtEl>
                                          <p:spTgt spid="5">
                                            <p:txEl>
                                              <p:pRg st="5" end="5"/>
                                            </p:txEl>
                                          </p:spTgt>
                                        </p:tgtEl>
                                      </p:cBhvr>
                                    </p:animEffect>
                                  </p:childTnLst>
                                </p:cTn>
                              </p:par>
                              <p:par>
                                <p:cTn id="123" presetID="10" presetClass="entr" presetSubtype="0" fill="hold" nodeType="withEffect">
                                  <p:stCondLst>
                                    <p:cond delay="0"/>
                                  </p:stCondLst>
                                  <p:childTnLst>
                                    <p:set>
                                      <p:cBhvr>
                                        <p:cTn id="124" dur="1" fill="hold">
                                          <p:stCondLst>
                                            <p:cond delay="0"/>
                                          </p:stCondLst>
                                        </p:cTn>
                                        <p:tgtEl>
                                          <p:spTgt spid="5">
                                            <p:txEl>
                                              <p:pRg st="6" end="6"/>
                                            </p:txEl>
                                          </p:spTgt>
                                        </p:tgtEl>
                                        <p:attrNameLst>
                                          <p:attrName>style.visibility</p:attrName>
                                        </p:attrNameLst>
                                      </p:cBhvr>
                                      <p:to>
                                        <p:strVal val="visible"/>
                                      </p:to>
                                    </p:set>
                                    <p:animEffect transition="in" filter="fade">
                                      <p:cBhvr>
                                        <p:cTn id="125" dur="2000"/>
                                        <p:tgtEl>
                                          <p:spTgt spid="5">
                                            <p:txEl>
                                              <p:pRg st="6" end="6"/>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xit" presetSubtype="0" fill="hold" grpId="2" nodeType="clickEffect">
                                  <p:stCondLst>
                                    <p:cond delay="0"/>
                                  </p:stCondLst>
                                  <p:childTnLst>
                                    <p:animEffect transition="out" filter="fade">
                                      <p:cBhvr>
                                        <p:cTn id="129" dur="2000"/>
                                        <p:tgtEl>
                                          <p:spTgt spid="8"/>
                                        </p:tgtEl>
                                      </p:cBhvr>
                                    </p:animEffect>
                                    <p:set>
                                      <p:cBhvr>
                                        <p:cTn id="130" dur="1" fill="hold">
                                          <p:stCondLst>
                                            <p:cond delay="1999"/>
                                          </p:stCondLst>
                                        </p:cTn>
                                        <p:tgtEl>
                                          <p:spTgt spid="8"/>
                                        </p:tgtEl>
                                        <p:attrNameLst>
                                          <p:attrName>style.visibility</p:attrName>
                                        </p:attrNameLst>
                                      </p:cBhvr>
                                      <p:to>
                                        <p:strVal val="hidden"/>
                                      </p:to>
                                    </p:set>
                                  </p:childTnLst>
                                </p:cTn>
                              </p:par>
                              <p:par>
                                <p:cTn id="131" presetID="35" presetClass="path" presetSubtype="0" accel="50000" decel="50000" fill="hold" grpId="1" nodeType="withEffect">
                                  <p:stCondLst>
                                    <p:cond delay="0"/>
                                  </p:stCondLst>
                                  <p:childTnLst>
                                    <p:animMotion origin="layout" path="M -0.025 -1.6185E-6 L -0.4625 -0.03422 " pathEditMode="relative" rAng="0" ptsTypes="AA">
                                      <p:cBhvr>
                                        <p:cTn id="132" dur="2000" fill="hold"/>
                                        <p:tgtEl>
                                          <p:spTgt spid="8"/>
                                        </p:tgtEl>
                                        <p:attrNameLst>
                                          <p:attrName>ppt_x</p:attrName>
                                          <p:attrName>ppt_y</p:attrName>
                                        </p:attrNameLst>
                                      </p:cBhvr>
                                      <p:rCtr x="-219" y="-17"/>
                                    </p:animMotion>
                                  </p:childTnLst>
                                </p:cTn>
                              </p:par>
                              <p:par>
                                <p:cTn id="133" presetID="10" presetClass="entr" presetSubtype="0" fill="hold" nodeType="withEffect">
                                  <p:stCondLst>
                                    <p:cond delay="0"/>
                                  </p:stCondLst>
                                  <p:childTnLst>
                                    <p:set>
                                      <p:cBhvr>
                                        <p:cTn id="134" dur="1" fill="hold">
                                          <p:stCondLst>
                                            <p:cond delay="0"/>
                                          </p:stCondLst>
                                        </p:cTn>
                                        <p:tgtEl>
                                          <p:spTgt spid="5">
                                            <p:txEl>
                                              <p:pRg st="1" end="1"/>
                                            </p:txEl>
                                          </p:spTgt>
                                        </p:tgtEl>
                                        <p:attrNameLst>
                                          <p:attrName>style.visibility</p:attrName>
                                        </p:attrNameLst>
                                      </p:cBhvr>
                                      <p:to>
                                        <p:strVal val="visible"/>
                                      </p:to>
                                    </p:set>
                                    <p:animEffect transition="in" filter="fade">
                                      <p:cBhvr>
                                        <p:cTn id="135" dur="2000"/>
                                        <p:tgtEl>
                                          <p:spTgt spid="5">
                                            <p:txEl>
                                              <p:pRg st="1" end="1"/>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6"/>
                                        </p:tgtEl>
                                        <p:attrNameLst>
                                          <p:attrName>style.visibility</p:attrName>
                                        </p:attrNameLst>
                                      </p:cBhvr>
                                      <p:to>
                                        <p:strVal val="visible"/>
                                      </p:to>
                                    </p:set>
                                    <p:animEffect transition="in" filter="fade">
                                      <p:cBhvr>
                                        <p:cTn id="140" dur="2000"/>
                                        <p:tgtEl>
                                          <p:spTgt spid="6"/>
                                        </p:tgtEl>
                                      </p:cBhvr>
                                    </p:animEffect>
                                  </p:childTnLst>
                                </p:cTn>
                              </p:par>
                              <p:par>
                                <p:cTn id="141" presetID="63" presetClass="path" presetSubtype="0" accel="50000" decel="50000" fill="hold" grpId="1" nodeType="withEffect">
                                  <p:stCondLst>
                                    <p:cond delay="0"/>
                                  </p:stCondLst>
                                  <p:childTnLst>
                                    <p:animMotion origin="layout" path="M -3.33333E-6 -3.75723E-6 L 0.45 -0.00323 " pathEditMode="relative" rAng="0" ptsTypes="AA">
                                      <p:cBhvr>
                                        <p:cTn id="142" dur="2000" fill="hold"/>
                                        <p:tgtEl>
                                          <p:spTgt spid="6"/>
                                        </p:tgtEl>
                                        <p:attrNameLst>
                                          <p:attrName>ppt_x</p:attrName>
                                          <p:attrName>ppt_y</p:attrName>
                                        </p:attrNameLst>
                                      </p:cBhvr>
                                      <p:rCtr x="225"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allAtOnce"/>
      <p:bldP spid="6" grpId="0"/>
      <p:bldP spid="6" grpId="1"/>
      <p:bldP spid="8" grpId="0"/>
      <p:bldP spid="8" grpId="1"/>
      <p:bldP spid="8" grpId="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accent6">
                    <a:lumMod val="75000"/>
                  </a:schemeClr>
                </a:solidFill>
              </a:rPr>
              <a:t>Transition Invariants </a:t>
            </a:r>
            <a:r>
              <a:rPr lang="en-US" dirty="0" smtClean="0"/>
              <a:t>Failing</a:t>
            </a:r>
            <a:endParaRPr lang="en-US" dirty="0"/>
          </a:p>
        </p:txBody>
      </p:sp>
      <p:sp>
        <p:nvSpPr>
          <p:cNvPr id="3" name="Content Placeholder 2"/>
          <p:cNvSpPr>
            <a:spLocks noGrp="1"/>
          </p:cNvSpPr>
          <p:nvPr>
            <p:ph idx="1"/>
          </p:nvPr>
        </p:nvSpPr>
        <p:spPr>
          <a:xfrm>
            <a:off x="478971" y="1023257"/>
            <a:ext cx="4038600" cy="5715000"/>
          </a:xfrm>
        </p:spPr>
        <p:txBody>
          <a:bodyPr>
            <a:noAutofit/>
          </a:bodyPr>
          <a:lstStyle/>
          <a:p>
            <a:pPr>
              <a:buNone/>
            </a:pPr>
            <a:r>
              <a:rPr lang="en-US" sz="2800" dirty="0" smtClean="0"/>
              <a:t>f(</a:t>
            </a:r>
            <a:r>
              <a:rPr lang="en-US" sz="2800" dirty="0" err="1" smtClean="0"/>
              <a:t>int</a:t>
            </a:r>
            <a:r>
              <a:rPr lang="en-US" sz="2800" dirty="0" smtClean="0"/>
              <a:t> </a:t>
            </a:r>
            <a:r>
              <a:rPr lang="en-US" sz="2800" dirty="0" smtClean="0"/>
              <a:t>d) {</a:t>
            </a:r>
          </a:p>
          <a:p>
            <a:pPr>
              <a:buNone/>
            </a:pPr>
            <a:r>
              <a:rPr lang="en-US" sz="2800" dirty="0" smtClean="0"/>
              <a:t>f(</a:t>
            </a:r>
            <a:r>
              <a:rPr lang="en-US" sz="2800" dirty="0" err="1" smtClean="0"/>
              <a:t>int</a:t>
            </a:r>
            <a:r>
              <a:rPr lang="en-US" sz="2800" dirty="0" smtClean="0"/>
              <a:t> d, </a:t>
            </a:r>
            <a:r>
              <a:rPr lang="en-US" sz="2800" dirty="0" err="1" smtClean="0"/>
              <a:t>int</a:t>
            </a:r>
            <a:r>
              <a:rPr lang="en-US" sz="2800" dirty="0" smtClean="0"/>
              <a:t> z) {</a:t>
            </a:r>
            <a:endParaRPr lang="en-US" sz="2800" dirty="0" smtClean="0"/>
          </a:p>
          <a:p>
            <a:pPr>
              <a:buNone/>
            </a:pPr>
            <a:r>
              <a:rPr lang="en-US" sz="2800" dirty="0" smtClean="0"/>
              <a:t>    </a:t>
            </a:r>
            <a:r>
              <a:rPr lang="en-US" sz="2800" dirty="0" err="1" smtClean="0"/>
              <a:t>int</a:t>
            </a:r>
            <a:r>
              <a:rPr lang="en-US" sz="2800" dirty="0" smtClean="0"/>
              <a:t> x, y;</a:t>
            </a:r>
          </a:p>
          <a:p>
            <a:pPr>
              <a:buNone/>
            </a:pPr>
            <a:r>
              <a:rPr lang="en-US" sz="2800" dirty="0" smtClean="0"/>
              <a:t>	while (x &gt; 0 &amp;&amp; y &gt; 0) {</a:t>
            </a:r>
          </a:p>
          <a:p>
            <a:pPr lvl="1">
              <a:buNone/>
            </a:pPr>
            <a:r>
              <a:rPr lang="en-US" dirty="0" smtClean="0"/>
              <a:t>	if (*) {</a:t>
            </a:r>
          </a:p>
          <a:p>
            <a:pPr lvl="1">
              <a:buNone/>
            </a:pPr>
            <a:r>
              <a:rPr lang="en-US" dirty="0" smtClean="0"/>
              <a:t>		x := x – d;</a:t>
            </a:r>
          </a:p>
          <a:p>
            <a:pPr lvl="1">
              <a:buNone/>
            </a:pPr>
            <a:r>
              <a:rPr lang="en-US" dirty="0" smtClean="0"/>
              <a:t>		y := *;</a:t>
            </a:r>
          </a:p>
          <a:p>
            <a:pPr lvl="1">
              <a:buNone/>
            </a:pPr>
            <a:r>
              <a:rPr lang="en-US" dirty="0" smtClean="0"/>
              <a:t>		z := z – 1;</a:t>
            </a:r>
          </a:p>
          <a:p>
            <a:pPr lvl="1">
              <a:buNone/>
            </a:pPr>
            <a:r>
              <a:rPr lang="en-US" dirty="0" smtClean="0"/>
              <a:t>	} else {</a:t>
            </a:r>
          </a:p>
          <a:p>
            <a:pPr lvl="1">
              <a:buNone/>
            </a:pPr>
            <a:r>
              <a:rPr lang="en-US" dirty="0" smtClean="0"/>
              <a:t>		y := y – d;</a:t>
            </a:r>
          </a:p>
          <a:p>
            <a:pPr lvl="1">
              <a:buNone/>
            </a:pPr>
            <a:r>
              <a:rPr lang="en-US" dirty="0" smtClean="0"/>
              <a:t>	</a:t>
            </a:r>
            <a:r>
              <a:rPr lang="en-US" dirty="0" smtClean="0"/>
              <a:t>} } </a:t>
            </a:r>
            <a:r>
              <a:rPr lang="en-US" dirty="0" smtClean="0"/>
              <a:t>}</a:t>
            </a:r>
          </a:p>
        </p:txBody>
      </p:sp>
      <p:sp>
        <p:nvSpPr>
          <p:cNvPr id="4" name="TextBox 3"/>
          <p:cNvSpPr txBox="1"/>
          <p:nvPr/>
        </p:nvSpPr>
        <p:spPr>
          <a:xfrm>
            <a:off x="5181600" y="1600200"/>
            <a:ext cx="3657600" cy="5262979"/>
          </a:xfrm>
          <a:prstGeom prst="rect">
            <a:avLst/>
          </a:prstGeom>
          <a:noFill/>
        </p:spPr>
        <p:txBody>
          <a:bodyPr wrap="square" rtlCol="0">
            <a:spAutoFit/>
          </a:bodyPr>
          <a:lstStyle/>
          <a:p>
            <a:r>
              <a:rPr lang="en-US" sz="2800" dirty="0" smtClean="0"/>
              <a:t>main() {</a:t>
            </a:r>
          </a:p>
          <a:p>
            <a:r>
              <a:rPr lang="en-US" sz="2800" dirty="0" smtClean="0"/>
              <a:t>    </a:t>
            </a:r>
            <a:r>
              <a:rPr lang="en-US" sz="2800" dirty="0" err="1" smtClean="0"/>
              <a:t>int</a:t>
            </a:r>
            <a:r>
              <a:rPr lang="en-US" sz="2800" dirty="0" smtClean="0"/>
              <a:t> k;</a:t>
            </a:r>
          </a:p>
          <a:p>
            <a:r>
              <a:rPr lang="en-US" sz="2800" dirty="0" smtClean="0"/>
              <a:t>    </a:t>
            </a:r>
            <a:r>
              <a:rPr lang="en-US" sz="2800" dirty="0" err="1" smtClean="0"/>
              <a:t>int</a:t>
            </a:r>
            <a:r>
              <a:rPr lang="en-US" sz="2800" dirty="0" smtClean="0"/>
              <a:t> z = 1;</a:t>
            </a:r>
          </a:p>
          <a:p>
            <a:r>
              <a:rPr lang="en-US" sz="2800" dirty="0" smtClean="0"/>
              <a:t>    while (z &lt; k) {</a:t>
            </a:r>
          </a:p>
          <a:p>
            <a:r>
              <a:rPr lang="en-US" sz="2800" dirty="0" smtClean="0"/>
              <a:t>        z := 2 * z;</a:t>
            </a:r>
          </a:p>
          <a:p>
            <a:r>
              <a:rPr lang="en-US" sz="2800" dirty="0" smtClean="0"/>
              <a:t>    }</a:t>
            </a:r>
          </a:p>
          <a:p>
            <a:endParaRPr lang="en-US" sz="2800" dirty="0" smtClean="0"/>
          </a:p>
          <a:p>
            <a:r>
              <a:rPr lang="en-US" sz="2800" dirty="0" smtClean="0"/>
              <a:t>    f(1);</a:t>
            </a:r>
            <a:endParaRPr lang="en-US" sz="2800" dirty="0" smtClean="0"/>
          </a:p>
          <a:p>
            <a:r>
              <a:rPr lang="en-US" sz="2800" dirty="0" smtClean="0"/>
              <a:t>    f(1, z);</a:t>
            </a:r>
          </a:p>
          <a:p>
            <a:r>
              <a:rPr lang="en-US" sz="2800" dirty="0" smtClean="0"/>
              <a:t>    </a:t>
            </a:r>
            <a:r>
              <a:rPr lang="en-US" sz="2800" dirty="0" smtClean="0"/>
              <a:t>f(2);</a:t>
            </a:r>
          </a:p>
          <a:p>
            <a:r>
              <a:rPr lang="en-US" sz="2800" dirty="0" smtClean="0"/>
              <a:t>    f(2</a:t>
            </a:r>
            <a:r>
              <a:rPr lang="en-US" sz="2800" dirty="0" smtClean="0"/>
              <a:t>, z);</a:t>
            </a:r>
          </a:p>
          <a:p>
            <a:r>
              <a:rPr lang="en-US" sz="2800" dirty="0" smtClean="0"/>
              <a:t>}</a:t>
            </a:r>
          </a:p>
        </p:txBody>
      </p:sp>
      <p:sp>
        <p:nvSpPr>
          <p:cNvPr id="5" name="Content Placeholder 2"/>
          <p:cNvSpPr txBox="1">
            <a:spLocks/>
          </p:cNvSpPr>
          <p:nvPr/>
        </p:nvSpPr>
        <p:spPr>
          <a:xfrm>
            <a:off x="821872" y="2558143"/>
            <a:ext cx="4131128" cy="4038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while (x &gt; 0 &amp;&amp; y &gt; 0)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assume(d = 1 &amp;&amp; z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r>
              <a:rPr lang="en-US" sz="2800" dirty="0" smtClean="0">
                <a:solidFill>
                  <a:srgbClr val="FF0000"/>
                </a:solidFill>
              </a:rPr>
              <a:t>2</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r>
              <a:rPr kumimoji="0" lang="en-US" sz="3200" b="0" i="0" u="none" strike="noStrike" kern="1200" cap="none" spc="0" normalizeH="0" baseline="0" noProof="0" dirty="0" smtClean="0">
                <a:ln>
                  <a:noFill/>
                </a:ln>
                <a:solidFill>
                  <a:srgbClr val="FF0000"/>
                </a:solidFill>
                <a:effectLst/>
                <a:uLnTx/>
                <a:uFillTx/>
                <a:latin typeface="+mn-lt"/>
                <a:ea typeface="+mn-ea"/>
                <a:cs typeface="+mn-cs"/>
              </a:rPr>
              <a:t>if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FF0000"/>
                </a:solidFill>
                <a:effectLst/>
                <a:uLnTx/>
                <a:uFillTx/>
                <a:latin typeface="+mn-lt"/>
                <a:ea typeface="+mn-ea"/>
                <a:cs typeface="+mn-cs"/>
              </a:rPr>
              <a:t>		x := x – 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y :=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z := z – 1;</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6" name="TextBox 5"/>
          <p:cNvSpPr txBox="1"/>
          <p:nvPr/>
        </p:nvSpPr>
        <p:spPr>
          <a:xfrm>
            <a:off x="1343025" y="3457574"/>
            <a:ext cx="2286000" cy="1569660"/>
          </a:xfrm>
          <a:prstGeom prst="rect">
            <a:avLst/>
          </a:prstGeom>
          <a:noFill/>
        </p:spPr>
        <p:txBody>
          <a:bodyPr wrap="square" rtlCol="0">
            <a:spAutoFit/>
          </a:bodyPr>
          <a:lstStyle/>
          <a:p>
            <a:r>
              <a:rPr lang="en-US" sz="9600" dirty="0" smtClean="0">
                <a:solidFill>
                  <a:schemeClr val="accent6">
                    <a:lumMod val="75000"/>
                  </a:schemeClr>
                </a:solidFill>
              </a:rPr>
              <a:t>z - </a:t>
            </a:r>
            <a:r>
              <a:rPr lang="en-US" sz="9600" dirty="0" smtClean="0">
                <a:solidFill>
                  <a:schemeClr val="accent6">
                    <a:lumMod val="75000"/>
                  </a:schemeClr>
                </a:solidFill>
              </a:rPr>
              <a:t>2</a:t>
            </a:r>
            <a:endParaRPr lang="en-US" sz="9600" dirty="0">
              <a:solidFill>
                <a:schemeClr val="accent6">
                  <a:lumMod val="75000"/>
                </a:schemeClr>
              </a:solidFill>
            </a:endParaRPr>
          </a:p>
        </p:txBody>
      </p:sp>
      <p:sp>
        <p:nvSpPr>
          <p:cNvPr id="8" name="TextBox 7"/>
          <p:cNvSpPr txBox="1"/>
          <p:nvPr/>
        </p:nvSpPr>
        <p:spPr>
          <a:xfrm>
            <a:off x="5486400" y="2438400"/>
            <a:ext cx="1600200" cy="3108543"/>
          </a:xfrm>
          <a:prstGeom prst="rect">
            <a:avLst/>
          </a:prstGeom>
          <a:noFill/>
        </p:spPr>
        <p:txBody>
          <a:bodyPr wrap="square" rtlCol="0">
            <a:spAutoFit/>
          </a:bodyPr>
          <a:lstStyle/>
          <a:p>
            <a:r>
              <a:rPr lang="en-US" sz="2800" dirty="0" smtClean="0"/>
              <a:t>z = 1;</a:t>
            </a:r>
          </a:p>
          <a:p>
            <a:r>
              <a:rPr lang="en-US" sz="2800" dirty="0" smtClean="0"/>
              <a:t> </a:t>
            </a:r>
          </a:p>
          <a:p>
            <a:r>
              <a:rPr lang="en-US" sz="2800" dirty="0" smtClean="0"/>
              <a:t>z := 2 * z;</a:t>
            </a:r>
            <a:endParaRPr lang="en-US" sz="2800" dirty="0" smtClean="0"/>
          </a:p>
          <a:p>
            <a:endParaRPr lang="en-US" sz="2800" dirty="0" smtClean="0"/>
          </a:p>
          <a:p>
            <a:endParaRPr lang="en-US" sz="2800" dirty="0" smtClean="0"/>
          </a:p>
          <a:p>
            <a:endParaRPr lang="en-US" sz="2800" dirty="0" smtClean="0"/>
          </a:p>
          <a:p>
            <a:r>
              <a:rPr lang="en-US" sz="2800" dirty="0" smtClean="0"/>
              <a:t>f(1, z);</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0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0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10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10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2000"/>
                                        <p:tgtEl>
                                          <p:spTgt spid="4">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Effect transition="in" filter="fade">
                                      <p:cBhvr>
                                        <p:cTn id="25" dur="2000"/>
                                        <p:tgtEl>
                                          <p:spTgt spid="4">
                                            <p:txEl>
                                              <p:pRg st="10" end="1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2000"/>
                                        <p:tgtEl>
                                          <p:spTgt spid="3">
                                            <p:txEl>
                                              <p:pRg st="1" end="1"/>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000"/>
                                        <p:tgtEl>
                                          <p:spTgt spid="3">
                                            <p:txEl>
                                              <p:pRg st="7" end="7"/>
                                            </p:txEl>
                                          </p:spTgt>
                                        </p:tgtEl>
                                      </p:cBhvr>
                                    </p:animEffect>
                                  </p:childTnLst>
                                </p:cTn>
                              </p:par>
                              <p:par>
                                <p:cTn id="32" presetID="10" presetClass="exit" presetSubtype="0" fill="hold" nodeType="withEffect">
                                  <p:stCondLst>
                                    <p:cond delay="0"/>
                                  </p:stCondLst>
                                  <p:childTnLst>
                                    <p:animEffect transition="out" filter="fade">
                                      <p:cBhvr>
                                        <p:cTn id="33" dur="2000"/>
                                        <p:tgtEl>
                                          <p:spTgt spid="4">
                                            <p:txEl>
                                              <p:pRg st="7" end="7"/>
                                            </p:txEl>
                                          </p:spTgt>
                                        </p:tgtEl>
                                      </p:cBhvr>
                                    </p:animEffect>
                                    <p:set>
                                      <p:cBhvr>
                                        <p:cTn id="34" dur="1" fill="hold">
                                          <p:stCondLst>
                                            <p:cond delay="1999"/>
                                          </p:stCondLst>
                                        </p:cTn>
                                        <p:tgtEl>
                                          <p:spTgt spid="4">
                                            <p:txEl>
                                              <p:pRg st="7" end="7"/>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2000"/>
                                        <p:tgtEl>
                                          <p:spTgt spid="4">
                                            <p:txEl>
                                              <p:pRg st="9" end="9"/>
                                            </p:txEl>
                                          </p:spTgt>
                                        </p:tgtEl>
                                      </p:cBhvr>
                                    </p:animEffect>
                                    <p:set>
                                      <p:cBhvr>
                                        <p:cTn id="37" dur="1" fill="hold">
                                          <p:stCondLst>
                                            <p:cond delay="1999"/>
                                          </p:stCondLst>
                                        </p:cTn>
                                        <p:tgtEl>
                                          <p:spTgt spid="4">
                                            <p:txEl>
                                              <p:pRg st="9" end="9"/>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2000"/>
                                        <p:tgtEl>
                                          <p:spTgt spid="3">
                                            <p:txEl>
                                              <p:pRg st="0" end="0"/>
                                            </p:txEl>
                                          </p:spTgt>
                                        </p:tgtEl>
                                      </p:cBhvr>
                                    </p:animEffect>
                                    <p:set>
                                      <p:cBhvr>
                                        <p:cTn id="40"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0" nodeType="clickEffect">
                                  <p:stCondLst>
                                    <p:cond delay="0"/>
                                  </p:stCondLst>
                                  <p:childTnLst>
                                    <p:animEffect transition="out" filter="fade">
                                      <p:cBhvr>
                                        <p:cTn id="44" dur="2000"/>
                                        <p:tgtEl>
                                          <p:spTgt spid="3">
                                            <p:txEl>
                                              <p:pRg st="0" end="0"/>
                                            </p:txEl>
                                          </p:spTgt>
                                        </p:tgtEl>
                                      </p:cBhvr>
                                    </p:animEffect>
                                    <p:set>
                                      <p:cBhvr>
                                        <p:cTn id="45"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0" nodeType="clickEffect">
                                  <p:stCondLst>
                                    <p:cond delay="0"/>
                                  </p:stCondLst>
                                  <p:childTnLst>
                                    <p:animEffect transition="out" filter="fade">
                                      <p:cBhvr>
                                        <p:cTn id="49" dur="2000"/>
                                        <p:tgtEl>
                                          <p:spTgt spid="3">
                                            <p:txEl>
                                              <p:pRg st="1" end="1"/>
                                            </p:txEl>
                                          </p:spTgt>
                                        </p:tgtEl>
                                      </p:cBhvr>
                                    </p:animEffect>
                                    <p:set>
                                      <p:cBhvr>
                                        <p:cTn id="50" dur="1" fill="hold">
                                          <p:stCondLst>
                                            <p:cond delay="1999"/>
                                          </p:stCondLst>
                                        </p:cTn>
                                        <p:tgtEl>
                                          <p:spTgt spid="3">
                                            <p:txEl>
                                              <p:pRg st="1" end="1"/>
                                            </p:txEl>
                                          </p:spTgt>
                                        </p:tgtEl>
                                        <p:attrNameLst>
                                          <p:attrName>style.visibility</p:attrName>
                                        </p:attrNameLst>
                                      </p:cBhvr>
                                      <p:to>
                                        <p:strVal val="hidden"/>
                                      </p:to>
                                    </p:set>
                                  </p:childTnLst>
                                </p:cTn>
                              </p:par>
                              <p:par>
                                <p:cTn id="51" presetID="10" presetClass="exit" presetSubtype="0" fill="hold" grpId="0" nodeType="withEffect">
                                  <p:stCondLst>
                                    <p:cond delay="0"/>
                                  </p:stCondLst>
                                  <p:childTnLst>
                                    <p:animEffect transition="out" filter="fade">
                                      <p:cBhvr>
                                        <p:cTn id="52" dur="2000"/>
                                        <p:tgtEl>
                                          <p:spTgt spid="3">
                                            <p:txEl>
                                              <p:pRg st="2" end="2"/>
                                            </p:txEl>
                                          </p:spTgt>
                                        </p:tgtEl>
                                      </p:cBhvr>
                                    </p:animEffect>
                                    <p:set>
                                      <p:cBhvr>
                                        <p:cTn id="53" dur="1" fill="hold">
                                          <p:stCondLst>
                                            <p:cond delay="1999"/>
                                          </p:stCondLst>
                                        </p:cTn>
                                        <p:tgtEl>
                                          <p:spTgt spid="3">
                                            <p:txEl>
                                              <p:pRg st="2" end="2"/>
                                            </p:txEl>
                                          </p:spTgt>
                                        </p:tgtEl>
                                        <p:attrNameLst>
                                          <p:attrName>style.visibility</p:attrName>
                                        </p:attrNameLst>
                                      </p:cBhvr>
                                      <p:to>
                                        <p:strVal val="hidden"/>
                                      </p:to>
                                    </p:set>
                                  </p:childTnLst>
                                </p:cTn>
                              </p:par>
                              <p:par>
                                <p:cTn id="54" presetID="10" presetClass="exit" presetSubtype="0" fill="hold" grpId="0" nodeType="withEffect">
                                  <p:stCondLst>
                                    <p:cond delay="0"/>
                                  </p:stCondLst>
                                  <p:childTnLst>
                                    <p:animEffect transition="out" filter="fade">
                                      <p:cBhvr>
                                        <p:cTn id="55" dur="2000"/>
                                        <p:tgtEl>
                                          <p:spTgt spid="3">
                                            <p:txEl>
                                              <p:pRg st="3" end="3"/>
                                            </p:txEl>
                                          </p:spTgt>
                                        </p:tgtEl>
                                      </p:cBhvr>
                                    </p:animEffect>
                                    <p:set>
                                      <p:cBhvr>
                                        <p:cTn id="56" dur="1" fill="hold">
                                          <p:stCondLst>
                                            <p:cond delay="1999"/>
                                          </p:stCondLst>
                                        </p:cTn>
                                        <p:tgtEl>
                                          <p:spTgt spid="3">
                                            <p:txEl>
                                              <p:pRg st="3" end="3"/>
                                            </p:txEl>
                                          </p:spTgt>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2000"/>
                                        <p:tgtEl>
                                          <p:spTgt spid="3">
                                            <p:txEl>
                                              <p:pRg st="4" end="4"/>
                                            </p:txEl>
                                          </p:spTgt>
                                        </p:tgtEl>
                                      </p:cBhvr>
                                    </p:animEffect>
                                    <p:set>
                                      <p:cBhvr>
                                        <p:cTn id="59" dur="1" fill="hold">
                                          <p:stCondLst>
                                            <p:cond delay="1999"/>
                                          </p:stCondLst>
                                        </p:cTn>
                                        <p:tgtEl>
                                          <p:spTgt spid="3">
                                            <p:txEl>
                                              <p:pRg st="4" end="4"/>
                                            </p:txEl>
                                          </p:spTgt>
                                        </p:tgtEl>
                                        <p:attrNameLst>
                                          <p:attrName>style.visibility</p:attrName>
                                        </p:attrNameLst>
                                      </p:cBhvr>
                                      <p:to>
                                        <p:strVal val="hidden"/>
                                      </p:to>
                                    </p:set>
                                  </p:childTnLst>
                                </p:cTn>
                              </p:par>
                              <p:par>
                                <p:cTn id="60" presetID="10" presetClass="exit" presetSubtype="0" fill="hold" grpId="0" nodeType="withEffect">
                                  <p:stCondLst>
                                    <p:cond delay="0"/>
                                  </p:stCondLst>
                                  <p:childTnLst>
                                    <p:animEffect transition="out" filter="fade">
                                      <p:cBhvr>
                                        <p:cTn id="61" dur="2000"/>
                                        <p:tgtEl>
                                          <p:spTgt spid="3">
                                            <p:txEl>
                                              <p:pRg st="5" end="5"/>
                                            </p:txEl>
                                          </p:spTgt>
                                        </p:tgtEl>
                                      </p:cBhvr>
                                    </p:animEffect>
                                    <p:set>
                                      <p:cBhvr>
                                        <p:cTn id="62" dur="1" fill="hold">
                                          <p:stCondLst>
                                            <p:cond delay="1999"/>
                                          </p:stCondLst>
                                        </p:cTn>
                                        <p:tgtEl>
                                          <p:spTgt spid="3">
                                            <p:txEl>
                                              <p:pRg st="5" end="5"/>
                                            </p:txEl>
                                          </p:spTgt>
                                        </p:tgtEl>
                                        <p:attrNameLst>
                                          <p:attrName>style.visibility</p:attrName>
                                        </p:attrNameLst>
                                      </p:cBhvr>
                                      <p:to>
                                        <p:strVal val="hidden"/>
                                      </p:to>
                                    </p:set>
                                  </p:childTnLst>
                                </p:cTn>
                              </p:par>
                              <p:par>
                                <p:cTn id="63" presetID="10" presetClass="exit" presetSubtype="0" fill="hold" grpId="0" nodeType="withEffect">
                                  <p:stCondLst>
                                    <p:cond delay="0"/>
                                  </p:stCondLst>
                                  <p:childTnLst>
                                    <p:animEffect transition="out" filter="fade">
                                      <p:cBhvr>
                                        <p:cTn id="64" dur="2000"/>
                                        <p:tgtEl>
                                          <p:spTgt spid="3">
                                            <p:txEl>
                                              <p:pRg st="6" end="6"/>
                                            </p:txEl>
                                          </p:spTgt>
                                        </p:tgtEl>
                                      </p:cBhvr>
                                    </p:animEffect>
                                    <p:set>
                                      <p:cBhvr>
                                        <p:cTn id="65" dur="1" fill="hold">
                                          <p:stCondLst>
                                            <p:cond delay="1999"/>
                                          </p:stCondLst>
                                        </p:cTn>
                                        <p:tgtEl>
                                          <p:spTgt spid="3">
                                            <p:txEl>
                                              <p:pRg st="6" end="6"/>
                                            </p:txEl>
                                          </p:spTgt>
                                        </p:tgtEl>
                                        <p:attrNameLst>
                                          <p:attrName>style.visibility</p:attrName>
                                        </p:attrNameLst>
                                      </p:cBhvr>
                                      <p:to>
                                        <p:strVal val="hidden"/>
                                      </p:to>
                                    </p:set>
                                  </p:childTnLst>
                                </p:cTn>
                              </p:par>
                              <p:par>
                                <p:cTn id="66" presetID="10" presetClass="exit" presetSubtype="0" fill="hold" grpId="0" nodeType="withEffect">
                                  <p:stCondLst>
                                    <p:cond delay="0"/>
                                  </p:stCondLst>
                                  <p:childTnLst>
                                    <p:animEffect transition="out" filter="fade">
                                      <p:cBhvr>
                                        <p:cTn id="67" dur="2000"/>
                                        <p:tgtEl>
                                          <p:spTgt spid="3">
                                            <p:txEl>
                                              <p:pRg st="7" end="7"/>
                                            </p:txEl>
                                          </p:spTgt>
                                        </p:tgtEl>
                                      </p:cBhvr>
                                    </p:animEffect>
                                    <p:set>
                                      <p:cBhvr>
                                        <p:cTn id="68" dur="1" fill="hold">
                                          <p:stCondLst>
                                            <p:cond delay="1999"/>
                                          </p:stCondLst>
                                        </p:cTn>
                                        <p:tgtEl>
                                          <p:spTgt spid="3">
                                            <p:txEl>
                                              <p:pRg st="7" end="7"/>
                                            </p:txEl>
                                          </p:spTgt>
                                        </p:tgtEl>
                                        <p:attrNameLst>
                                          <p:attrName>style.visibility</p:attrName>
                                        </p:attrNameLst>
                                      </p:cBhvr>
                                      <p:to>
                                        <p:strVal val="hidden"/>
                                      </p:to>
                                    </p:set>
                                  </p:childTnLst>
                                </p:cTn>
                              </p:par>
                              <p:par>
                                <p:cTn id="69" presetID="10" presetClass="exit" presetSubtype="0" fill="hold" grpId="0" nodeType="withEffect">
                                  <p:stCondLst>
                                    <p:cond delay="0"/>
                                  </p:stCondLst>
                                  <p:childTnLst>
                                    <p:animEffect transition="out" filter="fade">
                                      <p:cBhvr>
                                        <p:cTn id="70" dur="2000"/>
                                        <p:tgtEl>
                                          <p:spTgt spid="3">
                                            <p:txEl>
                                              <p:pRg st="8" end="8"/>
                                            </p:txEl>
                                          </p:spTgt>
                                        </p:tgtEl>
                                      </p:cBhvr>
                                    </p:animEffect>
                                    <p:set>
                                      <p:cBhvr>
                                        <p:cTn id="71" dur="1" fill="hold">
                                          <p:stCondLst>
                                            <p:cond delay="1999"/>
                                          </p:stCondLst>
                                        </p:cTn>
                                        <p:tgtEl>
                                          <p:spTgt spid="3">
                                            <p:txEl>
                                              <p:pRg st="8" end="8"/>
                                            </p:txEl>
                                          </p:spTgt>
                                        </p:tgtEl>
                                        <p:attrNameLst>
                                          <p:attrName>style.visibility</p:attrName>
                                        </p:attrNameLst>
                                      </p:cBhvr>
                                      <p:to>
                                        <p:strVal val="hidden"/>
                                      </p:to>
                                    </p:set>
                                  </p:childTnLst>
                                </p:cTn>
                              </p:par>
                              <p:par>
                                <p:cTn id="72" presetID="10" presetClass="exit" presetSubtype="0" fill="hold" grpId="0" nodeType="withEffect">
                                  <p:stCondLst>
                                    <p:cond delay="0"/>
                                  </p:stCondLst>
                                  <p:childTnLst>
                                    <p:animEffect transition="out" filter="fade">
                                      <p:cBhvr>
                                        <p:cTn id="73" dur="2000"/>
                                        <p:tgtEl>
                                          <p:spTgt spid="3">
                                            <p:txEl>
                                              <p:pRg st="9" end="9"/>
                                            </p:txEl>
                                          </p:spTgt>
                                        </p:tgtEl>
                                      </p:cBhvr>
                                    </p:animEffect>
                                    <p:set>
                                      <p:cBhvr>
                                        <p:cTn id="74" dur="1" fill="hold">
                                          <p:stCondLst>
                                            <p:cond delay="1999"/>
                                          </p:stCondLst>
                                        </p:cTn>
                                        <p:tgtEl>
                                          <p:spTgt spid="3">
                                            <p:txEl>
                                              <p:pRg st="9" end="9"/>
                                            </p:txEl>
                                          </p:spTgt>
                                        </p:tgtEl>
                                        <p:attrNameLst>
                                          <p:attrName>style.visibility</p:attrName>
                                        </p:attrNameLst>
                                      </p:cBhvr>
                                      <p:to>
                                        <p:strVal val="hidden"/>
                                      </p:to>
                                    </p:set>
                                  </p:childTnLst>
                                </p:cTn>
                              </p:par>
                              <p:par>
                                <p:cTn id="75" presetID="10" presetClass="exit" presetSubtype="0" fill="hold" grpId="0" nodeType="withEffect">
                                  <p:stCondLst>
                                    <p:cond delay="0"/>
                                  </p:stCondLst>
                                  <p:childTnLst>
                                    <p:animEffect transition="out" filter="fade">
                                      <p:cBhvr>
                                        <p:cTn id="76" dur="2000"/>
                                        <p:tgtEl>
                                          <p:spTgt spid="3">
                                            <p:txEl>
                                              <p:pRg st="10" end="10"/>
                                            </p:txEl>
                                          </p:spTgt>
                                        </p:tgtEl>
                                      </p:cBhvr>
                                    </p:animEffect>
                                    <p:set>
                                      <p:cBhvr>
                                        <p:cTn id="77" dur="1" fill="hold">
                                          <p:stCondLst>
                                            <p:cond delay="1999"/>
                                          </p:stCondLst>
                                        </p:cTn>
                                        <p:tgtEl>
                                          <p:spTgt spid="3">
                                            <p:txEl>
                                              <p:pRg st="10" end="10"/>
                                            </p:txEl>
                                          </p:spTgt>
                                        </p:tgtEl>
                                        <p:attrNameLst>
                                          <p:attrName>style.visibility</p:attrName>
                                        </p:attrNameLst>
                                      </p:cBhvr>
                                      <p:to>
                                        <p:strVal val="hidden"/>
                                      </p:to>
                                    </p:set>
                                  </p:childTnLst>
                                </p:cTn>
                              </p:par>
                              <p:par>
                                <p:cTn id="78" presetID="10" presetClass="exit" presetSubtype="0" fill="hold" grpId="0" nodeType="withEffect">
                                  <p:stCondLst>
                                    <p:cond delay="0"/>
                                  </p:stCondLst>
                                  <p:childTnLst>
                                    <p:animEffect transition="out" filter="fade">
                                      <p:cBhvr>
                                        <p:cTn id="79" dur="2000"/>
                                        <p:tgtEl>
                                          <p:spTgt spid="4">
                                            <p:txEl>
                                              <p:pRg st="0" end="0"/>
                                            </p:txEl>
                                          </p:spTgt>
                                        </p:tgtEl>
                                      </p:cBhvr>
                                    </p:animEffect>
                                    <p:set>
                                      <p:cBhvr>
                                        <p:cTn id="80" dur="1" fill="hold">
                                          <p:stCondLst>
                                            <p:cond delay="1999"/>
                                          </p:stCondLst>
                                        </p:cTn>
                                        <p:tgtEl>
                                          <p:spTgt spid="4">
                                            <p:txEl>
                                              <p:pRg st="0" end="0"/>
                                            </p:txEl>
                                          </p:spTgt>
                                        </p:tgtEl>
                                        <p:attrNameLst>
                                          <p:attrName>style.visibility</p:attrName>
                                        </p:attrNameLst>
                                      </p:cBhvr>
                                      <p:to>
                                        <p:strVal val="hidden"/>
                                      </p:to>
                                    </p:set>
                                  </p:childTnLst>
                                </p:cTn>
                              </p:par>
                              <p:par>
                                <p:cTn id="81" presetID="10" presetClass="exit" presetSubtype="0" fill="hold" grpId="0" nodeType="withEffect">
                                  <p:stCondLst>
                                    <p:cond delay="0"/>
                                  </p:stCondLst>
                                  <p:childTnLst>
                                    <p:animEffect transition="out" filter="fade">
                                      <p:cBhvr>
                                        <p:cTn id="82" dur="2000"/>
                                        <p:tgtEl>
                                          <p:spTgt spid="4">
                                            <p:txEl>
                                              <p:pRg st="1" end="1"/>
                                            </p:txEl>
                                          </p:spTgt>
                                        </p:tgtEl>
                                      </p:cBhvr>
                                    </p:animEffect>
                                    <p:set>
                                      <p:cBhvr>
                                        <p:cTn id="83" dur="1" fill="hold">
                                          <p:stCondLst>
                                            <p:cond delay="1999"/>
                                          </p:stCondLst>
                                        </p:cTn>
                                        <p:tgtEl>
                                          <p:spTgt spid="4">
                                            <p:txEl>
                                              <p:pRg st="1" end="1"/>
                                            </p:txEl>
                                          </p:spTgt>
                                        </p:tgtEl>
                                        <p:attrNameLst>
                                          <p:attrName>style.visibility</p:attrName>
                                        </p:attrNameLst>
                                      </p:cBhvr>
                                      <p:to>
                                        <p:strVal val="hidden"/>
                                      </p:to>
                                    </p:set>
                                  </p:childTnLst>
                                </p:cTn>
                              </p:par>
                              <p:par>
                                <p:cTn id="84" presetID="10" presetClass="exit" presetSubtype="0" fill="hold" grpId="0" nodeType="withEffect">
                                  <p:stCondLst>
                                    <p:cond delay="0"/>
                                  </p:stCondLst>
                                  <p:childTnLst>
                                    <p:animEffect transition="out" filter="fade">
                                      <p:cBhvr>
                                        <p:cTn id="85" dur="2000"/>
                                        <p:tgtEl>
                                          <p:spTgt spid="4">
                                            <p:txEl>
                                              <p:pRg st="2" end="2"/>
                                            </p:txEl>
                                          </p:spTgt>
                                        </p:tgtEl>
                                      </p:cBhvr>
                                    </p:animEffect>
                                    <p:set>
                                      <p:cBhvr>
                                        <p:cTn id="86" dur="1" fill="hold">
                                          <p:stCondLst>
                                            <p:cond delay="1999"/>
                                          </p:stCondLst>
                                        </p:cTn>
                                        <p:tgtEl>
                                          <p:spTgt spid="4">
                                            <p:txEl>
                                              <p:pRg st="2" end="2"/>
                                            </p:txEl>
                                          </p:spTgt>
                                        </p:tgtEl>
                                        <p:attrNameLst>
                                          <p:attrName>style.visibility</p:attrName>
                                        </p:attrNameLst>
                                      </p:cBhvr>
                                      <p:to>
                                        <p:strVal val="hidden"/>
                                      </p:to>
                                    </p:set>
                                  </p:childTnLst>
                                </p:cTn>
                              </p:par>
                              <p:par>
                                <p:cTn id="87" presetID="10" presetClass="exit" presetSubtype="0" fill="hold" grpId="0" nodeType="withEffect">
                                  <p:stCondLst>
                                    <p:cond delay="0"/>
                                  </p:stCondLst>
                                  <p:childTnLst>
                                    <p:animEffect transition="out" filter="fade">
                                      <p:cBhvr>
                                        <p:cTn id="88" dur="2000"/>
                                        <p:tgtEl>
                                          <p:spTgt spid="4">
                                            <p:txEl>
                                              <p:pRg st="3" end="3"/>
                                            </p:txEl>
                                          </p:spTgt>
                                        </p:tgtEl>
                                      </p:cBhvr>
                                    </p:animEffect>
                                    <p:set>
                                      <p:cBhvr>
                                        <p:cTn id="89" dur="1" fill="hold">
                                          <p:stCondLst>
                                            <p:cond delay="1999"/>
                                          </p:stCondLst>
                                        </p:cTn>
                                        <p:tgtEl>
                                          <p:spTgt spid="4">
                                            <p:txEl>
                                              <p:pRg st="3" end="3"/>
                                            </p:txEl>
                                          </p:spTgt>
                                        </p:tgtEl>
                                        <p:attrNameLst>
                                          <p:attrName>style.visibility</p:attrName>
                                        </p:attrNameLst>
                                      </p:cBhvr>
                                      <p:to>
                                        <p:strVal val="hidden"/>
                                      </p:to>
                                    </p:set>
                                  </p:childTnLst>
                                </p:cTn>
                              </p:par>
                              <p:par>
                                <p:cTn id="90" presetID="10" presetClass="exit" presetSubtype="0" fill="hold" grpId="0" nodeType="withEffect">
                                  <p:stCondLst>
                                    <p:cond delay="0"/>
                                  </p:stCondLst>
                                  <p:childTnLst>
                                    <p:animEffect transition="out" filter="fade">
                                      <p:cBhvr>
                                        <p:cTn id="91" dur="2000"/>
                                        <p:tgtEl>
                                          <p:spTgt spid="4">
                                            <p:txEl>
                                              <p:pRg st="4" end="4"/>
                                            </p:txEl>
                                          </p:spTgt>
                                        </p:tgtEl>
                                      </p:cBhvr>
                                    </p:animEffect>
                                    <p:set>
                                      <p:cBhvr>
                                        <p:cTn id="92" dur="1" fill="hold">
                                          <p:stCondLst>
                                            <p:cond delay="1999"/>
                                          </p:stCondLst>
                                        </p:cTn>
                                        <p:tgtEl>
                                          <p:spTgt spid="4">
                                            <p:txEl>
                                              <p:pRg st="4" end="4"/>
                                            </p:txEl>
                                          </p:spTgt>
                                        </p:tgtEl>
                                        <p:attrNameLst>
                                          <p:attrName>style.visibility</p:attrName>
                                        </p:attrNameLst>
                                      </p:cBhvr>
                                      <p:to>
                                        <p:strVal val="hidden"/>
                                      </p:to>
                                    </p:set>
                                  </p:childTnLst>
                                </p:cTn>
                              </p:par>
                              <p:par>
                                <p:cTn id="93" presetID="10" presetClass="exit" presetSubtype="0" fill="hold" grpId="0" nodeType="withEffect">
                                  <p:stCondLst>
                                    <p:cond delay="0"/>
                                  </p:stCondLst>
                                  <p:childTnLst>
                                    <p:animEffect transition="out" filter="fade">
                                      <p:cBhvr>
                                        <p:cTn id="94" dur="2000"/>
                                        <p:tgtEl>
                                          <p:spTgt spid="4">
                                            <p:txEl>
                                              <p:pRg st="5" end="5"/>
                                            </p:txEl>
                                          </p:spTgt>
                                        </p:tgtEl>
                                      </p:cBhvr>
                                    </p:animEffect>
                                    <p:set>
                                      <p:cBhvr>
                                        <p:cTn id="95" dur="1" fill="hold">
                                          <p:stCondLst>
                                            <p:cond delay="1999"/>
                                          </p:stCondLst>
                                        </p:cTn>
                                        <p:tgtEl>
                                          <p:spTgt spid="4">
                                            <p:txEl>
                                              <p:pRg st="5" end="5"/>
                                            </p:txEl>
                                          </p:spTgt>
                                        </p:tgtEl>
                                        <p:attrNameLst>
                                          <p:attrName>style.visibility</p:attrName>
                                        </p:attrNameLst>
                                      </p:cBhvr>
                                      <p:to>
                                        <p:strVal val="hidden"/>
                                      </p:to>
                                    </p:set>
                                  </p:childTnLst>
                                </p:cTn>
                              </p:par>
                              <p:par>
                                <p:cTn id="96" presetID="10" presetClass="exit" presetSubtype="0" fill="hold" grpId="0" nodeType="withEffect">
                                  <p:stCondLst>
                                    <p:cond delay="0"/>
                                  </p:stCondLst>
                                  <p:childTnLst>
                                    <p:animEffect transition="out" filter="fade">
                                      <p:cBhvr>
                                        <p:cTn id="97" dur="2000"/>
                                        <p:tgtEl>
                                          <p:spTgt spid="4">
                                            <p:txEl>
                                              <p:pRg st="8" end="8"/>
                                            </p:txEl>
                                          </p:spTgt>
                                        </p:tgtEl>
                                      </p:cBhvr>
                                    </p:animEffect>
                                    <p:set>
                                      <p:cBhvr>
                                        <p:cTn id="98" dur="1" fill="hold">
                                          <p:stCondLst>
                                            <p:cond delay="1999"/>
                                          </p:stCondLst>
                                        </p:cTn>
                                        <p:tgtEl>
                                          <p:spTgt spid="4">
                                            <p:txEl>
                                              <p:pRg st="8" end="8"/>
                                            </p:txEl>
                                          </p:spTgt>
                                        </p:tgtEl>
                                        <p:attrNameLst>
                                          <p:attrName>style.visibility</p:attrName>
                                        </p:attrNameLst>
                                      </p:cBhvr>
                                      <p:to>
                                        <p:strVal val="hidden"/>
                                      </p:to>
                                    </p:set>
                                  </p:childTnLst>
                                </p:cTn>
                              </p:par>
                              <p:par>
                                <p:cTn id="99" presetID="10" presetClass="exit" presetSubtype="0" fill="hold" grpId="0" nodeType="withEffect">
                                  <p:stCondLst>
                                    <p:cond delay="0"/>
                                  </p:stCondLst>
                                  <p:childTnLst>
                                    <p:animEffect transition="out" filter="fade">
                                      <p:cBhvr>
                                        <p:cTn id="100" dur="2000"/>
                                        <p:tgtEl>
                                          <p:spTgt spid="4">
                                            <p:txEl>
                                              <p:pRg st="10" end="10"/>
                                            </p:txEl>
                                          </p:spTgt>
                                        </p:tgtEl>
                                      </p:cBhvr>
                                    </p:animEffect>
                                    <p:set>
                                      <p:cBhvr>
                                        <p:cTn id="101" dur="1" fill="hold">
                                          <p:stCondLst>
                                            <p:cond delay="1999"/>
                                          </p:stCondLst>
                                        </p:cTn>
                                        <p:tgtEl>
                                          <p:spTgt spid="4">
                                            <p:txEl>
                                              <p:pRg st="10" end="10"/>
                                            </p:txEl>
                                          </p:spTgt>
                                        </p:tgtEl>
                                        <p:attrNameLst>
                                          <p:attrName>style.visibility</p:attrName>
                                        </p:attrNameLst>
                                      </p:cBhvr>
                                      <p:to>
                                        <p:strVal val="hidden"/>
                                      </p:to>
                                    </p:set>
                                  </p:childTnLst>
                                </p:cTn>
                              </p:par>
                              <p:par>
                                <p:cTn id="102" presetID="10" presetClass="exit" presetSubtype="0" fill="hold" grpId="0" nodeType="withEffect">
                                  <p:stCondLst>
                                    <p:cond delay="0"/>
                                  </p:stCondLst>
                                  <p:childTnLst>
                                    <p:animEffect transition="out" filter="fade">
                                      <p:cBhvr>
                                        <p:cTn id="103" dur="2000"/>
                                        <p:tgtEl>
                                          <p:spTgt spid="4">
                                            <p:txEl>
                                              <p:pRg st="11" end="11"/>
                                            </p:txEl>
                                          </p:spTgt>
                                        </p:tgtEl>
                                      </p:cBhvr>
                                    </p:animEffect>
                                    <p:set>
                                      <p:cBhvr>
                                        <p:cTn id="104" dur="1" fill="hold">
                                          <p:stCondLst>
                                            <p:cond delay="1999"/>
                                          </p:stCondLst>
                                        </p:cTn>
                                        <p:tgtEl>
                                          <p:spTgt spid="4">
                                            <p:txEl>
                                              <p:pRg st="11" end="11"/>
                                            </p:txEl>
                                          </p:spTgt>
                                        </p:tgtEl>
                                        <p:attrNameLst>
                                          <p:attrName>style.visibility</p:attrName>
                                        </p:attrNameLst>
                                      </p:cBhvr>
                                      <p:to>
                                        <p:strVal val="hidden"/>
                                      </p:to>
                                    </p:set>
                                  </p:childTnLst>
                                </p:cTn>
                              </p:par>
                              <p:par>
                                <p:cTn id="105" presetID="10" presetClass="entr" presetSubtype="0" fill="hold" grpId="0" nodeType="withEffect">
                                  <p:stCondLst>
                                    <p:cond delay="0"/>
                                  </p:stCondLst>
                                  <p:childTnLst>
                                    <p:set>
                                      <p:cBhvr>
                                        <p:cTn id="106" dur="1" fill="hold">
                                          <p:stCondLst>
                                            <p:cond delay="0"/>
                                          </p:stCondLst>
                                        </p:cTn>
                                        <p:tgtEl>
                                          <p:spTgt spid="8"/>
                                        </p:tgtEl>
                                        <p:attrNameLst>
                                          <p:attrName>style.visibility</p:attrName>
                                        </p:attrNameLst>
                                      </p:cBhvr>
                                      <p:to>
                                        <p:strVal val="visible"/>
                                      </p:to>
                                    </p:set>
                                    <p:animEffect transition="in" filter="fade">
                                      <p:cBhvr>
                                        <p:cTn id="107" dur="2000"/>
                                        <p:tgtEl>
                                          <p:spTgt spid="8"/>
                                        </p:tgtEl>
                                      </p:cBhvr>
                                    </p:animEffect>
                                  </p:childTnLst>
                                </p:cTn>
                              </p:par>
                              <p:par>
                                <p:cTn id="108" presetID="10" presetClass="entr" presetSubtype="0" fill="hold" nodeType="withEffect">
                                  <p:stCondLst>
                                    <p:cond delay="0"/>
                                  </p:stCondLst>
                                  <p:childTnLst>
                                    <p:set>
                                      <p:cBhvr>
                                        <p:cTn id="109" dur="1" fill="hold">
                                          <p:stCondLst>
                                            <p:cond delay="0"/>
                                          </p:stCondLst>
                                        </p:cTn>
                                        <p:tgtEl>
                                          <p:spTgt spid="5">
                                            <p:txEl>
                                              <p:pRg st="0" end="0"/>
                                            </p:txEl>
                                          </p:spTgt>
                                        </p:tgtEl>
                                        <p:attrNameLst>
                                          <p:attrName>style.visibility</p:attrName>
                                        </p:attrNameLst>
                                      </p:cBhvr>
                                      <p:to>
                                        <p:strVal val="visible"/>
                                      </p:to>
                                    </p:set>
                                    <p:animEffect transition="in" filter="fade">
                                      <p:cBhvr>
                                        <p:cTn id="110" dur="2000"/>
                                        <p:tgtEl>
                                          <p:spTgt spid="5">
                                            <p:txEl>
                                              <p:pRg st="0" end="0"/>
                                            </p:txEl>
                                          </p:spTgt>
                                        </p:tgtEl>
                                      </p:cBhvr>
                                    </p:animEffect>
                                  </p:childTnLst>
                                </p:cTn>
                              </p:par>
                              <p:par>
                                <p:cTn id="111" presetID="10" presetClass="entr" presetSubtype="0" fill="hold" nodeType="withEffect">
                                  <p:stCondLst>
                                    <p:cond delay="0"/>
                                  </p:stCondLst>
                                  <p:childTnLst>
                                    <p:set>
                                      <p:cBhvr>
                                        <p:cTn id="112" dur="1" fill="hold">
                                          <p:stCondLst>
                                            <p:cond delay="0"/>
                                          </p:stCondLst>
                                        </p:cTn>
                                        <p:tgtEl>
                                          <p:spTgt spid="5">
                                            <p:txEl>
                                              <p:pRg st="2" end="2"/>
                                            </p:txEl>
                                          </p:spTgt>
                                        </p:tgtEl>
                                        <p:attrNameLst>
                                          <p:attrName>style.visibility</p:attrName>
                                        </p:attrNameLst>
                                      </p:cBhvr>
                                      <p:to>
                                        <p:strVal val="visible"/>
                                      </p:to>
                                    </p:set>
                                    <p:animEffect transition="in" filter="fade">
                                      <p:cBhvr>
                                        <p:cTn id="113" dur="2000"/>
                                        <p:tgtEl>
                                          <p:spTgt spid="5">
                                            <p:txEl>
                                              <p:pRg st="2" end="2"/>
                                            </p:txEl>
                                          </p:spTgt>
                                        </p:tgtEl>
                                      </p:cBhvr>
                                    </p:animEffect>
                                  </p:childTnLst>
                                </p:cTn>
                              </p:par>
                              <p:par>
                                <p:cTn id="114" presetID="10" presetClass="entr" presetSubtype="0" fill="hold" nodeType="withEffect">
                                  <p:stCondLst>
                                    <p:cond delay="0"/>
                                  </p:stCondLst>
                                  <p:childTnLst>
                                    <p:set>
                                      <p:cBhvr>
                                        <p:cTn id="115" dur="1" fill="hold">
                                          <p:stCondLst>
                                            <p:cond delay="0"/>
                                          </p:stCondLst>
                                        </p:cTn>
                                        <p:tgtEl>
                                          <p:spTgt spid="5">
                                            <p:txEl>
                                              <p:pRg st="3" end="3"/>
                                            </p:txEl>
                                          </p:spTgt>
                                        </p:tgtEl>
                                        <p:attrNameLst>
                                          <p:attrName>style.visibility</p:attrName>
                                        </p:attrNameLst>
                                      </p:cBhvr>
                                      <p:to>
                                        <p:strVal val="visible"/>
                                      </p:to>
                                    </p:set>
                                    <p:animEffect transition="in" filter="fade">
                                      <p:cBhvr>
                                        <p:cTn id="116" dur="2000"/>
                                        <p:tgtEl>
                                          <p:spTgt spid="5">
                                            <p:txEl>
                                              <p:pRg st="3" end="3"/>
                                            </p:txEl>
                                          </p:spTgt>
                                        </p:tgtEl>
                                      </p:cBhvr>
                                    </p:animEffect>
                                  </p:childTnLst>
                                </p:cTn>
                              </p:par>
                              <p:par>
                                <p:cTn id="117" presetID="10" presetClass="entr" presetSubtype="0" fill="hold" nodeType="withEffect">
                                  <p:stCondLst>
                                    <p:cond delay="0"/>
                                  </p:stCondLst>
                                  <p:childTnLst>
                                    <p:set>
                                      <p:cBhvr>
                                        <p:cTn id="118" dur="1" fill="hold">
                                          <p:stCondLst>
                                            <p:cond delay="0"/>
                                          </p:stCondLst>
                                        </p:cTn>
                                        <p:tgtEl>
                                          <p:spTgt spid="5">
                                            <p:txEl>
                                              <p:pRg st="4" end="4"/>
                                            </p:txEl>
                                          </p:spTgt>
                                        </p:tgtEl>
                                        <p:attrNameLst>
                                          <p:attrName>style.visibility</p:attrName>
                                        </p:attrNameLst>
                                      </p:cBhvr>
                                      <p:to>
                                        <p:strVal val="visible"/>
                                      </p:to>
                                    </p:set>
                                    <p:animEffect transition="in" filter="fade">
                                      <p:cBhvr>
                                        <p:cTn id="119" dur="2000"/>
                                        <p:tgtEl>
                                          <p:spTgt spid="5">
                                            <p:txEl>
                                              <p:pRg st="4" end="4"/>
                                            </p:txEl>
                                          </p:spTgt>
                                        </p:tgtEl>
                                      </p:cBhvr>
                                    </p:animEffect>
                                  </p:childTnLst>
                                </p:cTn>
                              </p:par>
                              <p:par>
                                <p:cTn id="120" presetID="10" presetClass="entr" presetSubtype="0" fill="hold" nodeType="withEffect">
                                  <p:stCondLst>
                                    <p:cond delay="0"/>
                                  </p:stCondLst>
                                  <p:childTnLst>
                                    <p:set>
                                      <p:cBhvr>
                                        <p:cTn id="121" dur="1" fill="hold">
                                          <p:stCondLst>
                                            <p:cond delay="0"/>
                                          </p:stCondLst>
                                        </p:cTn>
                                        <p:tgtEl>
                                          <p:spTgt spid="5">
                                            <p:txEl>
                                              <p:pRg st="5" end="5"/>
                                            </p:txEl>
                                          </p:spTgt>
                                        </p:tgtEl>
                                        <p:attrNameLst>
                                          <p:attrName>style.visibility</p:attrName>
                                        </p:attrNameLst>
                                      </p:cBhvr>
                                      <p:to>
                                        <p:strVal val="visible"/>
                                      </p:to>
                                    </p:set>
                                    <p:animEffect transition="in" filter="fade">
                                      <p:cBhvr>
                                        <p:cTn id="122" dur="2000"/>
                                        <p:tgtEl>
                                          <p:spTgt spid="5">
                                            <p:txEl>
                                              <p:pRg st="5" end="5"/>
                                            </p:txEl>
                                          </p:spTgt>
                                        </p:tgtEl>
                                      </p:cBhvr>
                                    </p:animEffect>
                                  </p:childTnLst>
                                </p:cTn>
                              </p:par>
                              <p:par>
                                <p:cTn id="123" presetID="10" presetClass="entr" presetSubtype="0" fill="hold" nodeType="withEffect">
                                  <p:stCondLst>
                                    <p:cond delay="0"/>
                                  </p:stCondLst>
                                  <p:childTnLst>
                                    <p:set>
                                      <p:cBhvr>
                                        <p:cTn id="124" dur="1" fill="hold">
                                          <p:stCondLst>
                                            <p:cond delay="0"/>
                                          </p:stCondLst>
                                        </p:cTn>
                                        <p:tgtEl>
                                          <p:spTgt spid="5">
                                            <p:txEl>
                                              <p:pRg st="6" end="6"/>
                                            </p:txEl>
                                          </p:spTgt>
                                        </p:tgtEl>
                                        <p:attrNameLst>
                                          <p:attrName>style.visibility</p:attrName>
                                        </p:attrNameLst>
                                      </p:cBhvr>
                                      <p:to>
                                        <p:strVal val="visible"/>
                                      </p:to>
                                    </p:set>
                                    <p:animEffect transition="in" filter="fade">
                                      <p:cBhvr>
                                        <p:cTn id="125" dur="2000"/>
                                        <p:tgtEl>
                                          <p:spTgt spid="5">
                                            <p:txEl>
                                              <p:pRg st="6" end="6"/>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xit" presetSubtype="0" fill="hold" grpId="2" nodeType="clickEffect">
                                  <p:stCondLst>
                                    <p:cond delay="0"/>
                                  </p:stCondLst>
                                  <p:childTnLst>
                                    <p:animEffect transition="out" filter="fade">
                                      <p:cBhvr>
                                        <p:cTn id="129" dur="2000"/>
                                        <p:tgtEl>
                                          <p:spTgt spid="8"/>
                                        </p:tgtEl>
                                      </p:cBhvr>
                                    </p:animEffect>
                                    <p:set>
                                      <p:cBhvr>
                                        <p:cTn id="130" dur="1" fill="hold">
                                          <p:stCondLst>
                                            <p:cond delay="1999"/>
                                          </p:stCondLst>
                                        </p:cTn>
                                        <p:tgtEl>
                                          <p:spTgt spid="8"/>
                                        </p:tgtEl>
                                        <p:attrNameLst>
                                          <p:attrName>style.visibility</p:attrName>
                                        </p:attrNameLst>
                                      </p:cBhvr>
                                      <p:to>
                                        <p:strVal val="hidden"/>
                                      </p:to>
                                    </p:set>
                                  </p:childTnLst>
                                </p:cTn>
                              </p:par>
                              <p:par>
                                <p:cTn id="131" presetID="35" presetClass="path" presetSubtype="0" accel="50000" decel="50000" fill="hold" grpId="1" nodeType="withEffect">
                                  <p:stCondLst>
                                    <p:cond delay="0"/>
                                  </p:stCondLst>
                                  <p:childTnLst>
                                    <p:animMotion origin="layout" path="M -0.025 -1.6185E-6 L -0.4625 -0.03422 " pathEditMode="relative" rAng="0" ptsTypes="AA">
                                      <p:cBhvr>
                                        <p:cTn id="132" dur="2000" fill="hold"/>
                                        <p:tgtEl>
                                          <p:spTgt spid="8"/>
                                        </p:tgtEl>
                                        <p:attrNameLst>
                                          <p:attrName>ppt_x</p:attrName>
                                          <p:attrName>ppt_y</p:attrName>
                                        </p:attrNameLst>
                                      </p:cBhvr>
                                      <p:rCtr x="-219" y="-17"/>
                                    </p:animMotion>
                                  </p:childTnLst>
                                </p:cTn>
                              </p:par>
                              <p:par>
                                <p:cTn id="133" presetID="10" presetClass="entr" presetSubtype="0" fill="hold" nodeType="withEffect">
                                  <p:stCondLst>
                                    <p:cond delay="0"/>
                                  </p:stCondLst>
                                  <p:childTnLst>
                                    <p:set>
                                      <p:cBhvr>
                                        <p:cTn id="134" dur="1" fill="hold">
                                          <p:stCondLst>
                                            <p:cond delay="0"/>
                                          </p:stCondLst>
                                        </p:cTn>
                                        <p:tgtEl>
                                          <p:spTgt spid="5">
                                            <p:txEl>
                                              <p:pRg st="1" end="1"/>
                                            </p:txEl>
                                          </p:spTgt>
                                        </p:tgtEl>
                                        <p:attrNameLst>
                                          <p:attrName>style.visibility</p:attrName>
                                        </p:attrNameLst>
                                      </p:cBhvr>
                                      <p:to>
                                        <p:strVal val="visible"/>
                                      </p:to>
                                    </p:set>
                                    <p:animEffect transition="in" filter="fade">
                                      <p:cBhvr>
                                        <p:cTn id="135" dur="2000"/>
                                        <p:tgtEl>
                                          <p:spTgt spid="5">
                                            <p:txEl>
                                              <p:pRg st="1" end="1"/>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6"/>
                                        </p:tgtEl>
                                        <p:attrNameLst>
                                          <p:attrName>style.visibility</p:attrName>
                                        </p:attrNameLst>
                                      </p:cBhvr>
                                      <p:to>
                                        <p:strVal val="visible"/>
                                      </p:to>
                                    </p:set>
                                    <p:animEffect transition="in" filter="fade">
                                      <p:cBhvr>
                                        <p:cTn id="140" dur="2000"/>
                                        <p:tgtEl>
                                          <p:spTgt spid="6"/>
                                        </p:tgtEl>
                                      </p:cBhvr>
                                    </p:animEffect>
                                  </p:childTnLst>
                                </p:cTn>
                              </p:par>
                              <p:par>
                                <p:cTn id="141" presetID="63" presetClass="path" presetSubtype="0" accel="50000" decel="50000" fill="hold" grpId="1" nodeType="withEffect">
                                  <p:stCondLst>
                                    <p:cond delay="0"/>
                                  </p:stCondLst>
                                  <p:childTnLst>
                                    <p:animMotion origin="layout" path="M -3.33333E-6 -3.75723E-6 L 0.45 -0.00323 " pathEditMode="relative" rAng="0" ptsTypes="AA">
                                      <p:cBhvr>
                                        <p:cTn id="142" dur="2000" fill="hold"/>
                                        <p:tgtEl>
                                          <p:spTgt spid="6"/>
                                        </p:tgtEl>
                                        <p:attrNameLst>
                                          <p:attrName>ppt_x</p:attrName>
                                          <p:attrName>ppt_y</p:attrName>
                                        </p:attrNameLst>
                                      </p:cBhvr>
                                      <p:rCtr x="225"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allAtOnce"/>
      <p:bldP spid="6" grpId="0"/>
      <p:bldP spid="6" grpId="1"/>
      <p:bldP spid="8" grpId="0"/>
      <p:bldP spid="8" grpId="1"/>
      <p:bldP spid="8"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229600" cy="3124200"/>
          </a:xfrm>
        </p:spPr>
        <p:txBody>
          <a:bodyPr>
            <a:normAutofit/>
          </a:bodyPr>
          <a:lstStyle/>
          <a:p>
            <a:r>
              <a:rPr lang="en-US" sz="4000" dirty="0" smtClean="0"/>
              <a:t>Key challenge to proving termination:</a:t>
            </a:r>
            <a:br>
              <a:rPr lang="en-US" sz="4000" dirty="0" smtClean="0"/>
            </a:br>
            <a:r>
              <a:rPr lang="en-US" sz="4000" dirty="0" smtClean="0"/>
              <a:t/>
            </a:r>
            <a:br>
              <a:rPr lang="en-US" sz="4000" dirty="0" smtClean="0"/>
            </a:br>
            <a:r>
              <a:rPr lang="en-US" sz="4000" dirty="0" smtClean="0"/>
              <a:t>Analyzing the </a:t>
            </a:r>
            <a:r>
              <a:rPr lang="en-US" sz="4000" i="1" dirty="0" smtClean="0"/>
              <a:t>context</a:t>
            </a:r>
            <a:r>
              <a:rPr lang="en-US" sz="4000" dirty="0" smtClean="0"/>
              <a:t> of a loop</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a:bodyPr>
          <a:lstStyle/>
          <a:p>
            <a:r>
              <a:rPr lang="en-US" dirty="0" smtClean="0"/>
              <a:t>An Example with Non-Trivial Context</a:t>
            </a:r>
            <a:endParaRPr lang="en-US" dirty="0"/>
          </a:p>
        </p:txBody>
      </p:sp>
      <p:sp>
        <p:nvSpPr>
          <p:cNvPr id="6" name="Content Placeholder 2"/>
          <p:cNvSpPr>
            <a:spLocks noGrp="1"/>
          </p:cNvSpPr>
          <p:nvPr>
            <p:ph idx="1"/>
          </p:nvPr>
        </p:nvSpPr>
        <p:spPr>
          <a:xfrm>
            <a:off x="457200" y="1219200"/>
            <a:ext cx="4038600" cy="5638800"/>
          </a:xfrm>
        </p:spPr>
        <p:txBody>
          <a:bodyPr>
            <a:noAutofit/>
          </a:bodyPr>
          <a:lstStyle/>
          <a:p>
            <a:pPr>
              <a:buNone/>
            </a:pPr>
            <a:r>
              <a:rPr lang="en-US" sz="2800" dirty="0" smtClean="0"/>
              <a:t>f(</a:t>
            </a:r>
            <a:r>
              <a:rPr lang="en-US" sz="2800" dirty="0" err="1" smtClean="0"/>
              <a:t>int</a:t>
            </a:r>
            <a:r>
              <a:rPr lang="en-US" sz="2800" dirty="0" smtClean="0"/>
              <a:t> d, z) {</a:t>
            </a:r>
          </a:p>
          <a:p>
            <a:pPr>
              <a:buNone/>
            </a:pPr>
            <a:r>
              <a:rPr lang="en-US" sz="2800" dirty="0" smtClean="0"/>
              <a:t>    </a:t>
            </a:r>
            <a:r>
              <a:rPr lang="en-US" sz="2800" dirty="0" err="1" smtClean="0"/>
              <a:t>int</a:t>
            </a:r>
            <a:r>
              <a:rPr lang="en-US" sz="2800" dirty="0" smtClean="0"/>
              <a:t> x, </a:t>
            </a:r>
            <a:r>
              <a:rPr lang="en-US" sz="2800" dirty="0" smtClean="0"/>
              <a:t>y;</a:t>
            </a:r>
          </a:p>
          <a:p>
            <a:pPr>
              <a:buNone/>
            </a:pPr>
            <a:r>
              <a:rPr lang="en-US" sz="2800" dirty="0" smtClean="0"/>
              <a:t>	</a:t>
            </a:r>
            <a:r>
              <a:rPr lang="en-US" sz="2800" dirty="0" smtClean="0"/>
              <a:t>while </a:t>
            </a:r>
            <a:r>
              <a:rPr lang="en-US" sz="2800" dirty="0" smtClean="0"/>
              <a:t>(x &gt; 0 &amp;&amp; y &gt; 0) {</a:t>
            </a:r>
          </a:p>
          <a:p>
            <a:pPr lvl="1">
              <a:buNone/>
            </a:pPr>
            <a:r>
              <a:rPr lang="en-US" dirty="0" smtClean="0"/>
              <a:t>	if (*) {</a:t>
            </a:r>
          </a:p>
          <a:p>
            <a:pPr lvl="1">
              <a:buNone/>
            </a:pPr>
            <a:r>
              <a:rPr lang="en-US" dirty="0" smtClean="0"/>
              <a:t>		x := x – d;</a:t>
            </a:r>
          </a:p>
          <a:p>
            <a:pPr lvl="1">
              <a:buNone/>
            </a:pPr>
            <a:r>
              <a:rPr lang="en-US" dirty="0" smtClean="0"/>
              <a:t>		y := *;</a:t>
            </a:r>
          </a:p>
          <a:p>
            <a:pPr lvl="1">
              <a:buNone/>
            </a:pPr>
            <a:r>
              <a:rPr lang="en-US" dirty="0" smtClean="0"/>
              <a:t>		z := z – 1;</a:t>
            </a:r>
          </a:p>
          <a:p>
            <a:pPr lvl="1">
              <a:buNone/>
            </a:pPr>
            <a:r>
              <a:rPr lang="en-US" dirty="0" smtClean="0"/>
              <a:t>	} else {</a:t>
            </a:r>
          </a:p>
          <a:p>
            <a:pPr lvl="1">
              <a:buNone/>
            </a:pPr>
            <a:r>
              <a:rPr lang="en-US" dirty="0" smtClean="0"/>
              <a:t>		y := y – d;</a:t>
            </a:r>
          </a:p>
          <a:p>
            <a:pPr lvl="1">
              <a:buNone/>
            </a:pPr>
            <a:r>
              <a:rPr lang="en-US" dirty="0" smtClean="0"/>
              <a:t>	}</a:t>
            </a:r>
          </a:p>
          <a:p>
            <a:pPr lvl="1">
              <a:buNone/>
            </a:pPr>
            <a:r>
              <a:rPr lang="en-US" dirty="0" smtClean="0"/>
              <a:t>} }</a:t>
            </a:r>
          </a:p>
        </p:txBody>
      </p:sp>
      <p:sp>
        <p:nvSpPr>
          <p:cNvPr id="7" name="TextBox 6"/>
          <p:cNvSpPr txBox="1"/>
          <p:nvPr/>
        </p:nvSpPr>
        <p:spPr>
          <a:xfrm>
            <a:off x="5181600" y="1600200"/>
            <a:ext cx="3657600" cy="4401205"/>
          </a:xfrm>
          <a:prstGeom prst="rect">
            <a:avLst/>
          </a:prstGeom>
          <a:noFill/>
        </p:spPr>
        <p:txBody>
          <a:bodyPr wrap="square" rtlCol="0">
            <a:spAutoFit/>
          </a:bodyPr>
          <a:lstStyle/>
          <a:p>
            <a:r>
              <a:rPr lang="en-US" sz="2800" dirty="0" smtClean="0"/>
              <a:t>main() {</a:t>
            </a:r>
          </a:p>
          <a:p>
            <a:r>
              <a:rPr lang="en-US" sz="2800" dirty="0" smtClean="0"/>
              <a:t>    </a:t>
            </a:r>
            <a:r>
              <a:rPr lang="en-US" sz="2800" dirty="0" err="1" smtClean="0"/>
              <a:t>int</a:t>
            </a:r>
            <a:r>
              <a:rPr lang="en-US" sz="2800" dirty="0" smtClean="0"/>
              <a:t> k;</a:t>
            </a:r>
          </a:p>
          <a:p>
            <a:r>
              <a:rPr lang="en-US" sz="2800" dirty="0" smtClean="0"/>
              <a:t>    </a:t>
            </a:r>
            <a:r>
              <a:rPr lang="en-US" sz="2800" dirty="0" err="1" smtClean="0"/>
              <a:t>int</a:t>
            </a:r>
            <a:r>
              <a:rPr lang="en-US" sz="2800" dirty="0" smtClean="0"/>
              <a:t> z = 1;</a:t>
            </a:r>
          </a:p>
          <a:p>
            <a:r>
              <a:rPr lang="en-US" sz="2800" dirty="0" smtClean="0"/>
              <a:t>    while (z &lt; k) {</a:t>
            </a:r>
          </a:p>
          <a:p>
            <a:r>
              <a:rPr lang="en-US" sz="2800" dirty="0" smtClean="0"/>
              <a:t>        z := 2 * z;</a:t>
            </a:r>
          </a:p>
          <a:p>
            <a:r>
              <a:rPr lang="en-US" sz="2800" dirty="0" smtClean="0"/>
              <a:t>    }</a:t>
            </a:r>
          </a:p>
          <a:p>
            <a:endParaRPr lang="en-US" sz="2800" dirty="0" smtClean="0"/>
          </a:p>
          <a:p>
            <a:r>
              <a:rPr lang="en-US" sz="2800" dirty="0" smtClean="0"/>
              <a:t>    f(1, z);</a:t>
            </a:r>
          </a:p>
          <a:p>
            <a:r>
              <a:rPr lang="en-US" sz="2800" dirty="0" smtClean="0"/>
              <a:t>    f(2, z);</a:t>
            </a:r>
          </a:p>
          <a:p>
            <a:r>
              <a:rPr lang="en-US"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6">
                                            <p:txEl>
                                              <p:pRg st="0" end="0"/>
                                            </p:txEl>
                                          </p:spTgt>
                                        </p:tgtEl>
                                      </p:cBhvr>
                                    </p:animEffect>
                                    <p:set>
                                      <p:cBhvr>
                                        <p:cTn id="7" dur="1" fill="hold">
                                          <p:stCondLst>
                                            <p:cond delay="999"/>
                                          </p:stCondLst>
                                        </p:cTn>
                                        <p:tgtEl>
                                          <p:spTgt spid="6">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6">
                                            <p:txEl>
                                              <p:pRg st="1" end="1"/>
                                            </p:txEl>
                                          </p:spTgt>
                                        </p:tgtEl>
                                      </p:cBhvr>
                                    </p:animEffect>
                                    <p:set>
                                      <p:cBhvr>
                                        <p:cTn id="10" dur="1" fill="hold">
                                          <p:stCondLst>
                                            <p:cond delay="999"/>
                                          </p:stCondLst>
                                        </p:cTn>
                                        <p:tgtEl>
                                          <p:spTgt spid="6">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1000"/>
                                        <p:tgtEl>
                                          <p:spTgt spid="7"/>
                                        </p:tgtEl>
                                      </p:cBhvr>
                                    </p:animEffect>
                                    <p:set>
                                      <p:cBhvr>
                                        <p:cTn id="13"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a:bodyPr>
          <a:lstStyle/>
          <a:p>
            <a:r>
              <a:rPr lang="en-US" dirty="0" smtClean="0">
                <a:solidFill>
                  <a:srgbClr val="0070C0"/>
                </a:solidFill>
              </a:rPr>
              <a:t>Local </a:t>
            </a:r>
            <a:r>
              <a:rPr lang="en-US" dirty="0" smtClean="0">
                <a:solidFill>
                  <a:srgbClr val="0070C0"/>
                </a:solidFill>
              </a:rPr>
              <a:t>Termination </a:t>
            </a:r>
            <a:r>
              <a:rPr lang="en-US" dirty="0" err="1" smtClean="0">
                <a:solidFill>
                  <a:srgbClr val="0070C0"/>
                </a:solidFill>
              </a:rPr>
              <a:t>Provers</a:t>
            </a:r>
            <a:endParaRPr lang="en-US" dirty="0">
              <a:solidFill>
                <a:srgbClr val="0070C0"/>
              </a:solidFill>
            </a:endParaRPr>
          </a:p>
        </p:txBody>
      </p:sp>
      <p:sp>
        <p:nvSpPr>
          <p:cNvPr id="3" name="Content Placeholder 2"/>
          <p:cNvSpPr>
            <a:spLocks noGrp="1"/>
          </p:cNvSpPr>
          <p:nvPr>
            <p:ph idx="1"/>
          </p:nvPr>
        </p:nvSpPr>
        <p:spPr>
          <a:xfrm>
            <a:off x="381000" y="3048000"/>
            <a:ext cx="8229600" cy="1828800"/>
          </a:xfrm>
        </p:spPr>
        <p:txBody>
          <a:bodyPr>
            <a:normAutofit/>
          </a:bodyPr>
          <a:lstStyle/>
          <a:p>
            <a:pPr algn="ctr">
              <a:buNone/>
            </a:pPr>
            <a:r>
              <a:rPr lang="en-US" sz="4000" dirty="0" smtClean="0"/>
              <a:t>For a fixed </a:t>
            </a:r>
            <a:r>
              <a:rPr lang="en-US" sz="4000" dirty="0" smtClean="0">
                <a:solidFill>
                  <a:srgbClr val="0070C0"/>
                </a:solidFill>
              </a:rPr>
              <a:t>over-approximation</a:t>
            </a:r>
            <a:r>
              <a:rPr lang="en-US" sz="4000" dirty="0" smtClean="0"/>
              <a:t> of a loop, find a proof of termination</a:t>
            </a: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Local </a:t>
            </a:r>
            <a:r>
              <a:rPr lang="en-US" dirty="0" err="1" smtClean="0">
                <a:solidFill>
                  <a:srgbClr val="0070C0"/>
                </a:solidFill>
              </a:rPr>
              <a:t>Provers</a:t>
            </a:r>
            <a:r>
              <a:rPr lang="en-US" dirty="0" smtClean="0">
                <a:solidFill>
                  <a:srgbClr val="0070C0"/>
                </a:solidFill>
              </a:rPr>
              <a:t> </a:t>
            </a:r>
            <a:r>
              <a:rPr lang="en-US" dirty="0" smtClean="0"/>
              <a:t>Succeeding</a:t>
            </a:r>
            <a:endParaRPr lang="en-US" dirty="0">
              <a:solidFill>
                <a:srgbClr val="0070C0"/>
              </a:solidFill>
            </a:endParaRPr>
          </a:p>
        </p:txBody>
      </p:sp>
      <p:sp>
        <p:nvSpPr>
          <p:cNvPr id="4" name="Rectangle 3"/>
          <p:cNvSpPr/>
          <p:nvPr/>
        </p:nvSpPr>
        <p:spPr>
          <a:xfrm>
            <a:off x="228600" y="1828800"/>
            <a:ext cx="5410200" cy="4401205"/>
          </a:xfrm>
          <a:prstGeom prst="rect">
            <a:avLst/>
          </a:prstGeom>
        </p:spPr>
        <p:txBody>
          <a:bodyPr wrap="square">
            <a:spAutoFit/>
          </a:bodyPr>
          <a:lstStyle/>
          <a:p>
            <a:pPr lvl="1">
              <a:buNone/>
            </a:pPr>
            <a:r>
              <a:rPr lang="en-US" sz="2800" dirty="0" smtClean="0"/>
              <a:t>while </a:t>
            </a:r>
            <a:r>
              <a:rPr lang="en-US" sz="2800" dirty="0" smtClean="0"/>
              <a:t>(x &gt; 0 &amp;&amp; y &gt; 0) </a:t>
            </a:r>
            <a:r>
              <a:rPr lang="en-US" sz="2800" dirty="0" smtClean="0"/>
              <a:t>{</a:t>
            </a:r>
          </a:p>
          <a:p>
            <a:pPr lvl="1"/>
            <a:r>
              <a:rPr lang="en-US" sz="2800" dirty="0" smtClean="0">
                <a:solidFill>
                  <a:srgbClr val="0070C0"/>
                </a:solidFill>
              </a:rPr>
              <a:t>	assume(d </a:t>
            </a:r>
            <a:r>
              <a:rPr lang="en-US" sz="2800" dirty="0" smtClean="0">
                <a:solidFill>
                  <a:srgbClr val="0070C0"/>
                </a:solidFill>
              </a:rPr>
              <a:t>&gt; 0</a:t>
            </a:r>
            <a:r>
              <a:rPr lang="en-US" sz="2800" dirty="0" smtClean="0">
                <a:solidFill>
                  <a:srgbClr val="0070C0"/>
                </a:solidFill>
              </a:rPr>
              <a:t>);</a:t>
            </a:r>
            <a:endParaRPr lang="en-US" sz="2800" dirty="0" smtClean="0"/>
          </a:p>
          <a:p>
            <a:pPr lvl="1">
              <a:buNone/>
            </a:pPr>
            <a:r>
              <a:rPr lang="en-US" sz="2800" dirty="0" smtClean="0"/>
              <a:t>	if (*) {</a:t>
            </a:r>
          </a:p>
          <a:p>
            <a:pPr lvl="1">
              <a:buNone/>
            </a:pPr>
            <a:r>
              <a:rPr lang="en-US" sz="2800" dirty="0" smtClean="0"/>
              <a:t>		x := x – d;</a:t>
            </a:r>
          </a:p>
          <a:p>
            <a:pPr lvl="1">
              <a:buNone/>
            </a:pPr>
            <a:r>
              <a:rPr lang="en-US" sz="2800" dirty="0" smtClean="0"/>
              <a:t>		y := *;</a:t>
            </a:r>
          </a:p>
          <a:p>
            <a:pPr lvl="1">
              <a:buNone/>
            </a:pPr>
            <a:r>
              <a:rPr lang="en-US" sz="2800" dirty="0" smtClean="0"/>
              <a:t>		z := z – 1;</a:t>
            </a:r>
          </a:p>
          <a:p>
            <a:pPr lvl="1">
              <a:buNone/>
            </a:pPr>
            <a:r>
              <a:rPr lang="en-US" sz="2800" dirty="0" smtClean="0"/>
              <a:t>	} else {</a:t>
            </a:r>
          </a:p>
          <a:p>
            <a:pPr lvl="1">
              <a:buNone/>
            </a:pPr>
            <a:r>
              <a:rPr lang="en-US" sz="2800" dirty="0" smtClean="0"/>
              <a:t>		y := y – d;</a:t>
            </a:r>
          </a:p>
          <a:p>
            <a:pPr lvl="1">
              <a:buNone/>
            </a:pPr>
            <a:r>
              <a:rPr lang="en-US" sz="2800" dirty="0" smtClean="0"/>
              <a:t>	}</a:t>
            </a:r>
          </a:p>
          <a:p>
            <a:pPr lvl="1">
              <a:buNone/>
            </a:pPr>
            <a:r>
              <a:rPr lang="en-US" sz="2800" dirty="0" smtClean="0"/>
              <a:t>}</a:t>
            </a:r>
          </a:p>
        </p:txBody>
      </p:sp>
      <p:sp>
        <p:nvSpPr>
          <p:cNvPr id="5" name="TextBox 4"/>
          <p:cNvSpPr txBox="1"/>
          <p:nvPr/>
        </p:nvSpPr>
        <p:spPr>
          <a:xfrm>
            <a:off x="4572000" y="4114800"/>
            <a:ext cx="762000" cy="1569660"/>
          </a:xfrm>
          <a:prstGeom prst="rect">
            <a:avLst/>
          </a:prstGeom>
          <a:noFill/>
        </p:spPr>
        <p:txBody>
          <a:bodyPr wrap="square" rtlCol="0">
            <a:spAutoFit/>
          </a:bodyPr>
          <a:lstStyle/>
          <a:p>
            <a:r>
              <a:rPr lang="en-US" sz="9600" dirty="0" smtClean="0">
                <a:solidFill>
                  <a:srgbClr val="0070C0"/>
                </a:solidFill>
              </a:rPr>
              <a:t>y</a:t>
            </a:r>
            <a:endParaRPr lang="en-US" sz="9600" dirty="0">
              <a:solidFill>
                <a:srgbClr val="0070C0"/>
              </a:solidFill>
            </a:endParaRPr>
          </a:p>
        </p:txBody>
      </p:sp>
      <p:sp>
        <p:nvSpPr>
          <p:cNvPr id="8" name="TextBox 7"/>
          <p:cNvSpPr txBox="1"/>
          <p:nvPr/>
        </p:nvSpPr>
        <p:spPr>
          <a:xfrm>
            <a:off x="4572000" y="2743200"/>
            <a:ext cx="762000" cy="1569660"/>
          </a:xfrm>
          <a:prstGeom prst="rect">
            <a:avLst/>
          </a:prstGeom>
          <a:noFill/>
        </p:spPr>
        <p:txBody>
          <a:bodyPr wrap="square" rtlCol="0">
            <a:spAutoFit/>
          </a:bodyPr>
          <a:lstStyle/>
          <a:p>
            <a:r>
              <a:rPr lang="en-US" sz="9600" dirty="0" smtClean="0">
                <a:solidFill>
                  <a:srgbClr val="0070C0"/>
                </a:solidFill>
              </a:rPr>
              <a:t>x</a:t>
            </a:r>
            <a:endParaRPr lang="en-US" sz="96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63" presetClass="path" presetSubtype="0" accel="50000" decel="50000" fill="hold" grpId="0" nodeType="withEffect">
                                  <p:stCondLst>
                                    <p:cond delay="0"/>
                                  </p:stCondLst>
                                  <p:childTnLst>
                                    <p:animMotion origin="layout" path="M -0.23334 0.04115 L 3.33333E-6 0.04115 " pathEditMode="relative" rAng="0" ptsTypes="AA">
                                      <p:cBhvr>
                                        <p:cTn id="9" dur="2000" fill="hold"/>
                                        <p:tgtEl>
                                          <p:spTgt spid="8"/>
                                        </p:tgtEl>
                                        <p:attrNameLst>
                                          <p:attrName>ppt_x</p:attrName>
                                          <p:attrName>ppt_y</p:attrName>
                                        </p:attrNameLst>
                                      </p:cBhvr>
                                      <p:rCtr x="117" y="0"/>
                                    </p:animMotion>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par>
                                <p:cTn id="15" presetID="63" presetClass="path" presetSubtype="0" accel="50000" decel="50000" fill="hold" grpId="1" nodeType="withEffect">
                                  <p:stCondLst>
                                    <p:cond delay="0"/>
                                  </p:stCondLst>
                                  <p:childTnLst>
                                    <p:animMotion origin="layout" path="M -0.25 -3.81503E-6 L -3.33333E-6 -3.81503E-6 " pathEditMode="relative" rAng="0" ptsTypes="AA">
                                      <p:cBhvr>
                                        <p:cTn id="16" dur="2000" fill="hold"/>
                                        <p:tgtEl>
                                          <p:spTgt spid="5"/>
                                        </p:tgtEl>
                                        <p:attrNameLst>
                                          <p:attrName>ppt_x</p:attrName>
                                          <p:attrName>ppt_y</p:attrName>
                                        </p:attrNameLst>
                                      </p:cBhvr>
                                      <p:rCtr x="12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8" grpId="0"/>
      <p:bldP spid="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solidFill>
                  <a:schemeClr val="accent1"/>
                </a:solidFill>
              </a:rPr>
              <a:t>Local </a:t>
            </a:r>
            <a:r>
              <a:rPr lang="en-US" dirty="0" err="1" smtClean="0">
                <a:solidFill>
                  <a:schemeClr val="accent1"/>
                </a:solidFill>
              </a:rPr>
              <a:t>Provers</a:t>
            </a:r>
            <a:r>
              <a:rPr lang="en-US" dirty="0" smtClean="0"/>
              <a:t> Failing</a:t>
            </a:r>
            <a:endParaRPr lang="en-US" dirty="0">
              <a:solidFill>
                <a:schemeClr val="accent1"/>
              </a:solidFill>
            </a:endParaRPr>
          </a:p>
        </p:txBody>
      </p:sp>
      <p:sp>
        <p:nvSpPr>
          <p:cNvPr id="6" name="Content Placeholder 2"/>
          <p:cNvSpPr>
            <a:spLocks noGrp="1"/>
          </p:cNvSpPr>
          <p:nvPr>
            <p:ph idx="1"/>
          </p:nvPr>
        </p:nvSpPr>
        <p:spPr>
          <a:xfrm>
            <a:off x="457200" y="1143000"/>
            <a:ext cx="4038600" cy="5715000"/>
          </a:xfrm>
        </p:spPr>
        <p:txBody>
          <a:bodyPr>
            <a:noAutofit/>
          </a:bodyPr>
          <a:lstStyle/>
          <a:p>
            <a:pPr>
              <a:buNone/>
            </a:pPr>
            <a:r>
              <a:rPr lang="en-US" sz="2800" dirty="0" smtClean="0"/>
              <a:t>f(</a:t>
            </a:r>
            <a:r>
              <a:rPr lang="en-US" sz="2800" dirty="0" err="1" smtClean="0"/>
              <a:t>int</a:t>
            </a:r>
            <a:r>
              <a:rPr lang="en-US" sz="2800" dirty="0" smtClean="0"/>
              <a:t> </a:t>
            </a:r>
            <a:r>
              <a:rPr lang="en-US" sz="2800" dirty="0" smtClean="0"/>
              <a:t>d) {</a:t>
            </a:r>
          </a:p>
          <a:p>
            <a:pPr>
              <a:buNone/>
            </a:pPr>
            <a:r>
              <a:rPr lang="en-US" sz="2800" dirty="0" smtClean="0"/>
              <a:t>	</a:t>
            </a:r>
            <a:r>
              <a:rPr lang="en-US" sz="2800" dirty="0" err="1" smtClean="0"/>
              <a:t>int</a:t>
            </a:r>
            <a:r>
              <a:rPr lang="en-US" sz="2800" dirty="0" smtClean="0"/>
              <a:t> </a:t>
            </a:r>
            <a:r>
              <a:rPr lang="en-US" sz="2800" dirty="0" smtClean="0"/>
              <a:t>x, </a:t>
            </a:r>
            <a:r>
              <a:rPr lang="en-US" sz="2800" dirty="0" smtClean="0"/>
              <a:t>y;</a:t>
            </a:r>
          </a:p>
          <a:p>
            <a:pPr>
              <a:buNone/>
            </a:pPr>
            <a:r>
              <a:rPr lang="en-US" sz="2800" dirty="0" smtClean="0"/>
              <a:t>	</a:t>
            </a:r>
            <a:r>
              <a:rPr lang="en-US" sz="2800" dirty="0" smtClean="0"/>
              <a:t>while </a:t>
            </a:r>
            <a:r>
              <a:rPr lang="en-US" sz="2800" dirty="0" smtClean="0"/>
              <a:t>(x &gt; 0 &amp;&amp; y &gt; 0) </a:t>
            </a:r>
            <a:r>
              <a:rPr lang="en-US" sz="2800" dirty="0" smtClean="0"/>
              <a:t>{</a:t>
            </a:r>
          </a:p>
          <a:p>
            <a:pPr>
              <a:buNone/>
            </a:pPr>
            <a:r>
              <a:rPr lang="en-US" sz="2800" dirty="0" smtClean="0">
                <a:solidFill>
                  <a:srgbClr val="0070C0"/>
                </a:solidFill>
              </a:rPr>
              <a:t>	 </a:t>
            </a:r>
            <a:r>
              <a:rPr lang="en-US" sz="2800" dirty="0" smtClean="0">
                <a:solidFill>
                  <a:srgbClr val="0070C0"/>
                </a:solidFill>
              </a:rPr>
              <a:t>    assume(d &gt; 0);</a:t>
            </a:r>
            <a:endParaRPr lang="en-US" sz="2800" dirty="0" smtClean="0">
              <a:solidFill>
                <a:srgbClr val="0070C0"/>
              </a:solidFill>
            </a:endParaRPr>
          </a:p>
          <a:p>
            <a:pPr lvl="1">
              <a:buNone/>
            </a:pPr>
            <a:r>
              <a:rPr lang="en-US" dirty="0" smtClean="0"/>
              <a:t>	if (*) {</a:t>
            </a:r>
          </a:p>
          <a:p>
            <a:pPr lvl="1">
              <a:buNone/>
            </a:pPr>
            <a:r>
              <a:rPr lang="en-US" dirty="0" smtClean="0"/>
              <a:t>		x := x – d;</a:t>
            </a:r>
          </a:p>
          <a:p>
            <a:pPr lvl="1">
              <a:buNone/>
            </a:pPr>
            <a:r>
              <a:rPr lang="en-US" dirty="0" smtClean="0"/>
              <a:t>		y := *;</a:t>
            </a:r>
          </a:p>
          <a:p>
            <a:pPr lvl="1">
              <a:buNone/>
            </a:pPr>
            <a:r>
              <a:rPr lang="en-US" dirty="0" smtClean="0"/>
              <a:t>		z := z – 1;</a:t>
            </a:r>
          </a:p>
          <a:p>
            <a:pPr lvl="1">
              <a:buNone/>
            </a:pPr>
            <a:r>
              <a:rPr lang="en-US" dirty="0" smtClean="0"/>
              <a:t>	} else {</a:t>
            </a:r>
          </a:p>
          <a:p>
            <a:pPr lvl="1">
              <a:buNone/>
            </a:pPr>
            <a:r>
              <a:rPr lang="en-US" dirty="0" smtClean="0"/>
              <a:t>		y := y – d;</a:t>
            </a:r>
          </a:p>
          <a:p>
            <a:pPr lvl="1">
              <a:buNone/>
            </a:pPr>
            <a:r>
              <a:rPr lang="en-US" dirty="0" smtClean="0"/>
              <a:t>	</a:t>
            </a:r>
            <a:r>
              <a:rPr lang="en-US" dirty="0" smtClean="0"/>
              <a:t>} } </a:t>
            </a:r>
            <a:r>
              <a:rPr lang="en-US" dirty="0" smtClean="0"/>
              <a:t>}</a:t>
            </a:r>
          </a:p>
        </p:txBody>
      </p:sp>
      <p:sp>
        <p:nvSpPr>
          <p:cNvPr id="7" name="TextBox 6"/>
          <p:cNvSpPr txBox="1"/>
          <p:nvPr/>
        </p:nvSpPr>
        <p:spPr>
          <a:xfrm>
            <a:off x="6477000" y="2514600"/>
            <a:ext cx="1600200" cy="1815882"/>
          </a:xfrm>
          <a:prstGeom prst="rect">
            <a:avLst/>
          </a:prstGeom>
          <a:noFill/>
        </p:spPr>
        <p:txBody>
          <a:bodyPr wrap="square" rtlCol="0">
            <a:spAutoFit/>
          </a:bodyPr>
          <a:lstStyle/>
          <a:p>
            <a:r>
              <a:rPr lang="en-US" sz="2800" dirty="0" smtClean="0"/>
              <a:t>main() </a:t>
            </a:r>
            <a:r>
              <a:rPr lang="en-US" sz="2800" dirty="0" smtClean="0"/>
              <a:t>{</a:t>
            </a:r>
          </a:p>
          <a:p>
            <a:r>
              <a:rPr lang="en-US" sz="2800" dirty="0" smtClean="0"/>
              <a:t>    f(1);</a:t>
            </a:r>
            <a:endParaRPr lang="en-US" sz="2800" dirty="0" smtClean="0"/>
          </a:p>
          <a:p>
            <a:r>
              <a:rPr lang="en-US" sz="2800" dirty="0" smtClean="0"/>
              <a:t>    </a:t>
            </a:r>
            <a:r>
              <a:rPr lang="en-US" sz="2800" dirty="0" smtClean="0"/>
              <a:t>f(2);</a:t>
            </a:r>
            <a:endParaRPr lang="en-US" sz="2800" dirty="0" smtClean="0"/>
          </a:p>
          <a:p>
            <a:r>
              <a:rPr lang="en-US" sz="2800" dirty="0" smtClean="0"/>
              <a:t>}</a:t>
            </a:r>
          </a:p>
        </p:txBody>
      </p:sp>
      <p:sp>
        <p:nvSpPr>
          <p:cNvPr id="5" name="TextBox 4"/>
          <p:cNvSpPr txBox="1"/>
          <p:nvPr/>
        </p:nvSpPr>
        <p:spPr>
          <a:xfrm>
            <a:off x="1143000" y="3124200"/>
            <a:ext cx="1447800" cy="1569660"/>
          </a:xfrm>
          <a:prstGeom prst="rect">
            <a:avLst/>
          </a:prstGeom>
          <a:noFill/>
        </p:spPr>
        <p:txBody>
          <a:bodyPr wrap="square" rtlCol="0">
            <a:spAutoFit/>
          </a:bodyPr>
          <a:lstStyle/>
          <a:p>
            <a:r>
              <a:rPr lang="en-US" sz="9600" dirty="0" smtClean="0">
                <a:solidFill>
                  <a:srgbClr val="0070C0"/>
                </a:solidFill>
              </a:rPr>
              <a:t>??</a:t>
            </a:r>
            <a:endParaRPr lang="en-US" sz="96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6">
                                            <p:txEl>
                                              <p:pRg st="3" end="3"/>
                                            </p:txEl>
                                          </p:spTgt>
                                        </p:tgtEl>
                                      </p:cBhvr>
                                    </p:animEffect>
                                    <p:set>
                                      <p:cBhvr>
                                        <p:cTn id="7" dur="1" fill="hold">
                                          <p:stCondLst>
                                            <p:cond delay="999"/>
                                          </p:stCondLst>
                                        </p:cTn>
                                        <p:tgtEl>
                                          <p:spTgt spid="6">
                                            <p:txEl>
                                              <p:pRg st="3" end="3"/>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6">
                                            <p:txEl>
                                              <p:pRg st="0" end="0"/>
                                            </p:txEl>
                                          </p:spTgt>
                                        </p:tgtEl>
                                      </p:cBhvr>
                                    </p:animEffect>
                                    <p:set>
                                      <p:cBhvr>
                                        <p:cTn id="12" dur="1" fill="hold">
                                          <p:stCondLst>
                                            <p:cond delay="999"/>
                                          </p:stCondLst>
                                        </p:cTn>
                                        <p:tgtEl>
                                          <p:spTgt spid="6">
                                            <p:txEl>
                                              <p:pRg st="0" end="0"/>
                                            </p:txEl>
                                          </p:spTgt>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1000"/>
                                        <p:tgtEl>
                                          <p:spTgt spid="6">
                                            <p:txEl>
                                              <p:pRg st="1" end="1"/>
                                            </p:txEl>
                                          </p:spTgt>
                                        </p:tgtEl>
                                      </p:cBhvr>
                                    </p:animEffect>
                                    <p:set>
                                      <p:cBhvr>
                                        <p:cTn id="15" dur="1" fill="hold">
                                          <p:stCondLst>
                                            <p:cond delay="999"/>
                                          </p:stCondLst>
                                        </p:cTn>
                                        <p:tgtEl>
                                          <p:spTgt spid="6">
                                            <p:txEl>
                                              <p:pRg st="1" end="1"/>
                                            </p:txEl>
                                          </p:spTgt>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1000"/>
                                        <p:tgtEl>
                                          <p:spTgt spid="7"/>
                                        </p:tgtEl>
                                      </p:cBhvr>
                                    </p:animEffect>
                                    <p:set>
                                      <p:cBhvr>
                                        <p:cTn id="18" dur="1" fill="hold">
                                          <p:stCondLst>
                                            <p:cond delay="999"/>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000"/>
                                        <p:tgtEl>
                                          <p:spTgt spid="5"/>
                                        </p:tgtEl>
                                      </p:cBhvr>
                                    </p:animEffect>
                                  </p:childTnLst>
                                </p:cTn>
                              </p:par>
                              <p:par>
                                <p:cTn id="24" presetID="63" presetClass="path" presetSubtype="0" accel="50000" decel="50000" fill="hold" grpId="1" nodeType="withEffect">
                                  <p:stCondLst>
                                    <p:cond delay="0"/>
                                  </p:stCondLst>
                                  <p:childTnLst>
                                    <p:animMotion origin="layout" path="M 3.33333E-6 1.44509E-6 L 0.45416 -0.00324 " pathEditMode="relative" rAng="0" ptsTypes="AA">
                                      <p:cBhvr>
                                        <p:cTn id="25" dur="2000" fill="hold"/>
                                        <p:tgtEl>
                                          <p:spTgt spid="5"/>
                                        </p:tgtEl>
                                        <p:attrNameLst>
                                          <p:attrName>ppt_x</p:attrName>
                                          <p:attrName>ppt_y</p:attrName>
                                        </p:attrNameLst>
                                      </p:cBhvr>
                                      <p:rCtr x="227"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5"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dirty="0" smtClean="0">
                <a:solidFill>
                  <a:schemeClr val="accent6">
                    <a:lumMod val="75000"/>
                  </a:schemeClr>
                </a:solidFill>
              </a:rPr>
              <a:t>Transition Invariants</a:t>
            </a:r>
            <a:endParaRPr lang="en-US" dirty="0">
              <a:solidFill>
                <a:schemeClr val="accent6">
                  <a:lumMod val="75000"/>
                </a:schemeClr>
              </a:solidFill>
            </a:endParaRPr>
          </a:p>
        </p:txBody>
      </p:sp>
      <p:sp>
        <p:nvSpPr>
          <p:cNvPr id="4" name="TextBox 3"/>
          <p:cNvSpPr txBox="1"/>
          <p:nvPr/>
        </p:nvSpPr>
        <p:spPr>
          <a:xfrm>
            <a:off x="152400" y="2971800"/>
            <a:ext cx="8763000" cy="1200329"/>
          </a:xfrm>
          <a:prstGeom prst="rect">
            <a:avLst/>
          </a:prstGeom>
          <a:noFill/>
        </p:spPr>
        <p:txBody>
          <a:bodyPr wrap="square" rtlCol="0">
            <a:spAutoFit/>
          </a:bodyPr>
          <a:lstStyle/>
          <a:p>
            <a:pPr algn="ctr"/>
            <a:r>
              <a:rPr lang="en-US" sz="3600" dirty="0" smtClean="0"/>
              <a:t>From </a:t>
            </a:r>
            <a:r>
              <a:rPr lang="en-US" sz="3600" dirty="0" smtClean="0">
                <a:solidFill>
                  <a:srgbClr val="FF0000"/>
                </a:solidFill>
              </a:rPr>
              <a:t>stem</a:t>
            </a:r>
            <a:r>
              <a:rPr lang="en-US" sz="3600" dirty="0" smtClean="0"/>
              <a:t> and </a:t>
            </a:r>
            <a:r>
              <a:rPr lang="en-US" sz="3600" dirty="0" smtClean="0">
                <a:solidFill>
                  <a:srgbClr val="FF0000"/>
                </a:solidFill>
              </a:rPr>
              <a:t>cycle</a:t>
            </a:r>
            <a:r>
              <a:rPr lang="en-US" sz="3600" dirty="0" smtClean="0"/>
              <a:t> of a loop,</a:t>
            </a:r>
          </a:p>
          <a:p>
            <a:pPr algn="ctr"/>
            <a:r>
              <a:rPr lang="en-US" sz="3600" i="1" dirty="0" smtClean="0"/>
              <a:t>guess and check </a:t>
            </a:r>
            <a:r>
              <a:rPr lang="en-US" sz="3600" dirty="0" smtClean="0"/>
              <a:t>a </a:t>
            </a:r>
            <a:r>
              <a:rPr lang="en-US" sz="3600" dirty="0" smtClean="0"/>
              <a:t>proof of termination</a:t>
            </a:r>
            <a:endParaRPr lang="en-US" sz="36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WRHARRIS@ELDGQBNFUVWYY57I" val="366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36817</TotalTime>
  <Words>3301</Words>
  <Application>Microsoft Office PowerPoint</Application>
  <PresentationFormat>On-screen Show (4:3)</PresentationFormat>
  <Paragraphs>584</Paragraphs>
  <Slides>37</Slides>
  <Notes>33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Alternation for Termination</vt:lpstr>
      <vt:lpstr>Termination bugs are a real problem in systems and application code.</vt:lpstr>
      <vt:lpstr>Slide 3</vt:lpstr>
      <vt:lpstr>Key challenge to proving termination:  Analyzing the context of a loop</vt:lpstr>
      <vt:lpstr>An Example with Non-Trivial Context</vt:lpstr>
      <vt:lpstr>Local Termination Provers</vt:lpstr>
      <vt:lpstr>Local Provers Succeeding</vt:lpstr>
      <vt:lpstr>Local Provers Failing</vt:lpstr>
      <vt:lpstr>Transition Invariants</vt:lpstr>
      <vt:lpstr>Advantage of Transition Invariants</vt:lpstr>
      <vt:lpstr>Transition Invariants Succeeding</vt:lpstr>
      <vt:lpstr>Transition Invariants Succeeding</vt:lpstr>
      <vt:lpstr>Disadvantage of Transition Invariants</vt:lpstr>
      <vt:lpstr>Transition Invariants Failing</vt:lpstr>
      <vt:lpstr>Key Insight of TREX</vt:lpstr>
      <vt:lpstr>Context Analysis via TREX</vt:lpstr>
      <vt:lpstr>Payoff of TREX’s Approach</vt:lpstr>
      <vt:lpstr>Analysis via TREX</vt:lpstr>
      <vt:lpstr>TREX in More Detail</vt:lpstr>
      <vt:lpstr>TREX iteratively finds a proof of termination, or finds a counterexample to termination, or refines stronger program invariants</vt:lpstr>
      <vt:lpstr>TREX Iteration Step 1</vt:lpstr>
      <vt:lpstr>TREX Iteration Step 1</vt:lpstr>
      <vt:lpstr>TREX Iteration Step 2</vt:lpstr>
      <vt:lpstr>TREX Iteration Step 2</vt:lpstr>
      <vt:lpstr>TREX Iteration Step 3</vt:lpstr>
      <vt:lpstr>Applying a Non-Termination Prover</vt:lpstr>
      <vt:lpstr>TREX Iteration Step 4</vt:lpstr>
      <vt:lpstr>TREX Iteration Step 4</vt:lpstr>
      <vt:lpstr>TREX Iteration Step 5</vt:lpstr>
      <vt:lpstr>TREX Iteration Step 5</vt:lpstr>
      <vt:lpstr>Experiments</vt:lpstr>
      <vt:lpstr>Vista Driver Snippets</vt:lpstr>
      <vt:lpstr>Conclusion</vt:lpstr>
      <vt:lpstr>Extra slides</vt:lpstr>
      <vt:lpstr>Transition Invariants Succeeding</vt:lpstr>
      <vt:lpstr>Transition Invariants Failing</vt:lpstr>
      <vt:lpstr>Transition Invariants Failing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Alternation for Termination</dc:title>
  <dc:creator>wrharris</dc:creator>
  <cp:lastModifiedBy>wrharris</cp:lastModifiedBy>
  <cp:revision>163</cp:revision>
  <dcterms:created xsi:type="dcterms:W3CDTF">2010-08-16T08:36:58Z</dcterms:created>
  <dcterms:modified xsi:type="dcterms:W3CDTF">2010-09-16T08:10:15Z</dcterms:modified>
</cp:coreProperties>
</file>