
<file path=[Content_Types].xml><?xml version="1.0" encoding="utf-8"?>
<Types xmlns="http://schemas.openxmlformats.org/package/2006/content-types">
  <Default Extension="png" ContentType="image/png"/>
  <Default Extension="sv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13" r:id="rId2"/>
    <p:sldId id="257" r:id="rId3"/>
    <p:sldId id="258" r:id="rId4"/>
    <p:sldId id="326" r:id="rId5"/>
    <p:sldId id="277" r:id="rId6"/>
    <p:sldId id="325" r:id="rId7"/>
    <p:sldId id="282" r:id="rId8"/>
    <p:sldId id="323" r:id="rId9"/>
    <p:sldId id="261" r:id="rId10"/>
    <p:sldId id="278" r:id="rId11"/>
    <p:sldId id="279" r:id="rId12"/>
    <p:sldId id="314" r:id="rId13"/>
    <p:sldId id="315" r:id="rId14"/>
    <p:sldId id="316" r:id="rId15"/>
    <p:sldId id="268" r:id="rId16"/>
    <p:sldId id="271" r:id="rId17"/>
    <p:sldId id="298" r:id="rId18"/>
    <p:sldId id="272" r:id="rId19"/>
    <p:sldId id="274" r:id="rId20"/>
    <p:sldId id="270" r:id="rId21"/>
    <p:sldId id="275" r:id="rId22"/>
    <p:sldId id="273" r:id="rId23"/>
    <p:sldId id="289" r:id="rId24"/>
    <p:sldId id="287" r:id="rId25"/>
    <p:sldId id="294" r:id="rId26"/>
    <p:sldId id="295" r:id="rId27"/>
    <p:sldId id="305" r:id="rId28"/>
    <p:sldId id="297" r:id="rId29"/>
    <p:sldId id="324" r:id="rId30"/>
    <p:sldId id="310" r:id="rId31"/>
    <p:sldId id="321" r:id="rId32"/>
    <p:sldId id="300" r:id="rId33"/>
    <p:sldId id="308" r:id="rId34"/>
    <p:sldId id="309" r:id="rId35"/>
    <p:sldId id="311" r:id="rId36"/>
    <p:sldId id="322" r:id="rId37"/>
    <p:sldId id="317" r:id="rId38"/>
    <p:sldId id="319" r:id="rId39"/>
    <p:sldId id="318" r:id="rId40"/>
    <p:sldId id="320" r:id="rId41"/>
    <p:sldId id="284" r:id="rId42"/>
    <p:sldId id="304" r:id="rId43"/>
    <p:sldId id="256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4" autoAdjust="0"/>
    <p:restoredTop sz="83301" autoAdjust="0"/>
  </p:normalViewPr>
  <p:slideViewPr>
    <p:cSldViewPr>
      <p:cViewPr varScale="1">
        <p:scale>
          <a:sx n="55" d="100"/>
          <a:sy n="55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7507-59B0-4DF1-B331-5F150D9798BC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2E07-5919-4194-99A9-F0A3AACA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8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-focus on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-focus on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-focus on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-isolate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-isolate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-An instrumentation is a</a:t>
            </a:r>
            <a:r>
              <a:rPr lang="en-US" baseline="0" dirty="0" smtClean="0"/>
              <a:t> state machine that reads program actions and outputs OS primitives.</a:t>
            </a:r>
          </a:p>
          <a:p>
            <a:r>
              <a:rPr lang="en-US" baseline="0" dirty="0" smtClean="0"/>
              <a:t>-The weaver generator will output an instrumentation machine </a:t>
            </a:r>
            <a:r>
              <a:rPr lang="en-US" baseline="0" dirty="0" err="1" smtClean="0"/>
              <a:t>st</a:t>
            </a:r>
            <a:r>
              <a:rPr lang="en-US" baseline="0" dirty="0" smtClean="0"/>
              <a:t> we can rewrite our original program so that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TODO: pick up from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execute an action, feed the program action to the instrumentation,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3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-core</a:t>
            </a:r>
            <a:r>
              <a:rPr lang="en-US" baseline="0" dirty="0" smtClean="0"/>
              <a:t> problem: standard operating system has too coarse a notion of privilege. If a program has a vulnerability, then the attacker can exploit it to act with full privilege of the user.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45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-isolate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-with</a:t>
            </a:r>
            <a:r>
              <a:rPr lang="en-US" baseline="0" dirty="0" smtClean="0"/>
              <a:t> a two-player, turn-based safety game…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6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-transition slide: fade out abstract game symbols, fade in </a:t>
            </a:r>
            <a:r>
              <a:rPr lang="en-US" dirty="0" err="1" smtClean="0"/>
              <a:t>gzip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6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-transition slide: show example paths that correspond to policy</a:t>
            </a:r>
            <a:r>
              <a:rPr lang="en-US" baseline="0" dirty="0" smtClean="0"/>
              <a:t>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6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-transition slide: show the sub-strategy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6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-go</a:t>
            </a:r>
            <a:r>
              <a:rPr lang="en-US" baseline="0" dirty="0" smtClean="0"/>
              <a:t> from strategy to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66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88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-focus on instrumented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5D64-902F-41C8-81A0-5AF140EC7E2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-previous methods: passively analyze</a:t>
            </a:r>
            <a:r>
              <a:rPr lang="en-US" baseline="0" dirty="0" smtClean="0"/>
              <a:t> or monitor program. Each of these techniques has shortcomings that keep them from being applied to a lot of practical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2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5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-We</a:t>
            </a:r>
            <a:r>
              <a:rPr lang="en-US" baseline="0" dirty="0" smtClean="0"/>
              <a:t> can rewrite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 so that it satisfies our informal policy when it runs on Capsicum.</a:t>
            </a:r>
          </a:p>
          <a:p>
            <a:r>
              <a:rPr lang="en-US" baseline="0" dirty="0" smtClean="0"/>
              <a:t>-Describe Capsicum.</a:t>
            </a:r>
          </a:p>
          <a:p>
            <a:r>
              <a:rPr lang="en-US" baseline="0" dirty="0" smtClean="0"/>
              <a:t>-caveat: this is not the real Capsicum.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63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-animate</a:t>
            </a:r>
            <a:r>
              <a:rPr lang="en-US" baseline="0" dirty="0" smtClean="0"/>
              <a:t> evolution of capabilities for wrong instrumentation up to capability of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-animate</a:t>
            </a:r>
            <a:r>
              <a:rPr lang="en-US" baseline="0" dirty="0" smtClean="0"/>
              <a:t> break in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2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-animate</a:t>
            </a:r>
            <a:r>
              <a:rPr lang="en-US" baseline="0" dirty="0" smtClean="0"/>
              <a:t> evolution of capabilities for wrong instrumentation up to capability of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2E07-5919-4194-99A9-F0A3AACA87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5309-3413-4EB8-839D-036A40EBFC21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B621-C41C-4FEC-A9F0-C74C431B8BFE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477A-8D79-439B-852B-1B77EFF1990F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190-93C7-4EED-AFBB-100ACE30867F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A8DA-7577-44CA-BE6C-7AA7E1942DBA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5612-B1D5-4E32-89B9-943B38313ECE}" type="datetime1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8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8402-87B0-4747-97ED-DFC65CF1BE86}" type="datetime1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1128-6BAE-40D1-9DC0-07357EEB203D}" type="datetime1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D5A5-5C88-4223-A418-EE5A5B747B3F}" type="datetime1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3804-5239-49D8-A46C-91B77A8FEE9D}" type="datetime1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86D6-1DE2-4853-8EDA-D3236B8AAA78}" type="datetime1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EAB4-F251-4A6E-A7D6-19E31B0791A1}" type="datetime1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18D8-A94D-4401-BB08-5600B3F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012" y="1295400"/>
            <a:ext cx="7772400" cy="1470025"/>
          </a:xfrm>
        </p:spPr>
        <p:txBody>
          <a:bodyPr/>
          <a:lstStyle/>
          <a:p>
            <a:r>
              <a:rPr lang="en-US" dirty="0" smtClean="0"/>
              <a:t>Secure </a:t>
            </a:r>
            <a:r>
              <a:rPr lang="en-US" dirty="0" smtClean="0"/>
              <a:t>Programming via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Visibly Pushdown Safety </a:t>
            </a:r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2012" y="3047999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Bill Harris</a:t>
            </a:r>
            <a:r>
              <a:rPr lang="en-US" sz="3200" dirty="0" smtClean="0"/>
              <a:t>, </a:t>
            </a:r>
            <a:r>
              <a:rPr lang="en-US" sz="3200" dirty="0" err="1" smtClean="0"/>
              <a:t>Somesh</a:t>
            </a:r>
            <a:r>
              <a:rPr lang="en-US" sz="3200" dirty="0" smtClean="0"/>
              <a:t> </a:t>
            </a:r>
            <a:r>
              <a:rPr lang="en-US" sz="3200" dirty="0" err="1" smtClean="0"/>
              <a:t>Jha</a:t>
            </a:r>
            <a:r>
              <a:rPr lang="en-US" sz="3200" dirty="0" smtClean="0"/>
              <a:t>, and Thomas Reps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85793"/>
            <a:ext cx="1981200" cy="194723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09800" y="4699819"/>
            <a:ext cx="487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Computer Aided Verification</a:t>
            </a:r>
          </a:p>
          <a:p>
            <a:r>
              <a:rPr lang="en-US" sz="3200" dirty="0" smtClean="0"/>
              <a:t>13 July 2012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39" y="4871731"/>
            <a:ext cx="2045866" cy="11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gzip</a:t>
            </a:r>
            <a:r>
              <a:rPr lang="en-US" dirty="0" smtClean="0"/>
              <a:t> on Capsicum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36576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  drop();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5468" y="4638277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149" y="2603212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10</a:t>
            </a:fld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00" y="3041855"/>
            <a:ext cx="684133" cy="686278"/>
          </a:xfrm>
          <a:prstGeom prst="rect">
            <a:avLst/>
          </a:prstGeom>
        </p:spPr>
      </p:pic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6783466" y="3728133"/>
            <a:ext cx="1" cy="39255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47670" y="4513245"/>
            <a:ext cx="2253330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public_leak.com</a:t>
            </a:r>
            <a:endParaRPr lang="en-US" sz="2400" dirty="0"/>
          </a:p>
        </p:txBody>
      </p:sp>
      <p:sp>
        <p:nvSpPr>
          <p:cNvPr id="33" name="Multiply 32"/>
          <p:cNvSpPr/>
          <p:nvPr/>
        </p:nvSpPr>
        <p:spPr>
          <a:xfrm>
            <a:off x="6523820" y="3967256"/>
            <a:ext cx="543349" cy="4543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241" y="3004984"/>
            <a:ext cx="836971" cy="83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27" grpId="0" animBg="1"/>
      <p:bldP spid="27" grpId="1" animBg="1"/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36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  drop();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gzip</a:t>
            </a:r>
            <a:r>
              <a:rPr lang="en-US" dirty="0" smtClean="0"/>
              <a:t> on Capsicum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242571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406748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517612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652260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2631" y="2594698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11</a:t>
            </a:fld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36576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0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3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6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9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6" grpId="0"/>
      <p:bldP spid="16" grpId="1"/>
      <p:bldP spid="20" grpId="0"/>
      <p:bldP spid="23" grpId="0" uiExpand="1" build="p"/>
      <p:bldP spid="23" grpId="1" uiExpand="1" build="p"/>
      <p:bldP spid="23" grpId="2" uiExpand="1" build="p"/>
      <p:bldP spid="23" grpId="3" uiExpand="1" build="p"/>
      <p:bldP spid="23" grpId="4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36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  drop();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gzip</a:t>
            </a:r>
            <a:r>
              <a:rPr lang="en-US" dirty="0" smtClean="0"/>
              <a:t> on Capsicum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067485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652260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12</a:t>
            </a:fld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36576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35911" y="4678443"/>
                <a:ext cx="21899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≠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</a:rPr>
                  <a:t>High Cap.</a:t>
                </a:r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911" y="4678443"/>
                <a:ext cx="2189902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640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0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36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  drop();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gzip</a:t>
            </a:r>
            <a:r>
              <a:rPr lang="en-US" dirty="0" smtClean="0"/>
              <a:t> on Capsicum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03209" y="523703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13</a:t>
            </a:fld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36576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237035"/>
            <a:ext cx="3565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fork</a:t>
            </a:r>
            <a:r>
              <a:rPr lang="en-US" sz="3200" dirty="0" err="1" smtClean="0">
                <a:solidFill>
                  <a:srgbClr val="FF0000"/>
                </a:solidFill>
              </a:rPr>
              <a:t>_compr</a:t>
            </a:r>
            <a:r>
              <a:rPr lang="en-US" sz="3200" dirty="0" smtClean="0">
                <a:solidFill>
                  <a:srgbClr val="FF0000"/>
                </a:solidFill>
              </a:rPr>
              <a:t>(in, out);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2628899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2393" y="405826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3209" y="4643040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6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1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9" grpId="0"/>
      <p:bldP spid="9" grpId="1"/>
      <p:bldP spid="9" grpId="3"/>
      <p:bldP spid="9" grpId="4"/>
      <p:bldP spid="9" grpId="5"/>
      <p:bldP spid="10" grpId="0"/>
      <p:bldP spid="10" grpId="1"/>
      <p:bldP spid="11" grpId="0"/>
      <p:bldP spid="11" grpId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36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  drop();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gzip</a:t>
            </a:r>
            <a:r>
              <a:rPr lang="en-US" dirty="0" smtClean="0"/>
              <a:t> on Capsicum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4652260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High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2631" y="2594698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Low Cap.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14</a:t>
            </a:fld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36576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237035"/>
            <a:ext cx="3565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fork</a:t>
            </a:r>
            <a:r>
              <a:rPr lang="en-US" sz="3200" dirty="0" err="1" smtClean="0">
                <a:solidFill>
                  <a:srgbClr val="FF0000"/>
                </a:solidFill>
              </a:rPr>
              <a:t>_compr</a:t>
            </a:r>
            <a:r>
              <a:rPr lang="en-US" sz="3200" dirty="0" smtClean="0">
                <a:solidFill>
                  <a:srgbClr val="FF0000"/>
                </a:solidFill>
              </a:rPr>
              <a:t>(in, out);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836695" y="168843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505200"/>
            <a:ext cx="38862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</a:t>
            </a:r>
          </a:p>
          <a:p>
            <a:pPr algn="ctr"/>
            <a:r>
              <a:rPr lang="en-US" sz="4000" dirty="0" smtClean="0"/>
              <a:t>Policy Weaver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0590" y="5715000"/>
            <a:ext cx="4038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3505200" y="2384286"/>
            <a:ext cx="0" cy="112091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5600700" y="2384286"/>
            <a:ext cx="0" cy="112091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 flipH="1">
            <a:off x="4529890" y="4828639"/>
            <a:ext cx="401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82517" y="112295"/>
            <a:ext cx="1981200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508421"/>
            <a:ext cx="28956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4619166" y="157485"/>
            <a:ext cx="3397876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Capsicum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/>
              <a:t>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6471634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18104" y="865371"/>
            <a:ext cx="4491" cy="823061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2"/>
            <a:endCxn id="7" idx="0"/>
          </p:cNvCxnSpPr>
          <p:nvPr/>
        </p:nvCxnSpPr>
        <p:spPr>
          <a:xfrm>
            <a:off x="5584658" y="852264"/>
            <a:ext cx="16042" cy="824136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3473117" y="820181"/>
            <a:ext cx="32083" cy="856219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  <a:endCxn id="25" idx="0"/>
          </p:cNvCxnSpPr>
          <p:nvPr/>
        </p:nvCxnSpPr>
        <p:spPr>
          <a:xfrm>
            <a:off x="6322595" y="2396318"/>
            <a:ext cx="2005" cy="11121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191000" y="4191000"/>
            <a:ext cx="685800" cy="322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27885" y="144378"/>
            <a:ext cx="2113546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373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-0.00232 L -0.23733 0.0004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24607E-6 L 0.14931 -0.00069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1924E-6 L 0.14601 0.00277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/>
      <p:bldP spid="11" grpId="1"/>
      <p:bldP spid="25" grpId="0" animBg="1"/>
      <p:bldP spid="41" grpId="0"/>
      <p:bldP spid="42" grpId="0"/>
      <p:bldP spid="42" grpId="1"/>
      <p:bldP spid="27" grpId="0"/>
      <p:bldP spid="2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3505200"/>
            <a:ext cx="38862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  <a:p>
            <a:pPr algn="ctr"/>
            <a:r>
              <a:rPr lang="en-US" sz="4000" dirty="0" smtClean="0"/>
              <a:t>Policy Weaver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94671" y="228600"/>
            <a:ext cx="3200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Capscium</a:t>
            </a:r>
            <a:r>
              <a:rPr lang="en-US" sz="4000" dirty="0" smtClean="0"/>
              <a:t> Dev.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31455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6907" y="5715000"/>
            <a:ext cx="4074017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799" y="3502223"/>
            <a:ext cx="38862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Capsicum</a:t>
            </a:r>
          </a:p>
          <a:p>
            <a:pPr algn="ctr"/>
            <a:r>
              <a:rPr lang="en-US" sz="4000" dirty="0" smtClean="0"/>
              <a:t>Policy Weaver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1793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1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508421"/>
            <a:ext cx="28956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5433811" y="260684"/>
            <a:ext cx="1752600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  <a:endCxn id="25" idx="3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10111" y="968570"/>
            <a:ext cx="0" cy="728222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5" idx="1"/>
            <a:endCxn id="8" idx="3"/>
          </p:cNvCxnSpPr>
          <p:nvPr/>
        </p:nvCxnSpPr>
        <p:spPr>
          <a:xfrm flipH="1" flipV="1">
            <a:off x="4191000" y="4166920"/>
            <a:ext cx="685800" cy="322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  <a:endCxn id="25" idx="0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46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27" grpId="0"/>
      <p:bldP spid="24" grpId="0" animBg="1"/>
      <p:bldP spid="26" grpId="1" animBg="1"/>
      <p:bldP spid="23" grpId="0" animBg="1"/>
      <p:bldP spid="22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Designed an automata-theoretic</a:t>
            </a:r>
            <a:br>
              <a:rPr lang="en-US" dirty="0" smtClean="0"/>
            </a:br>
            <a:r>
              <a:rPr lang="en-US" dirty="0" smtClean="0"/>
              <a:t>weaver generator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Implemented an efficient weaver-generator via a </a:t>
            </a:r>
            <a:r>
              <a:rPr lang="en-US" i="1" dirty="0" smtClean="0"/>
              <a:t>scaffold</a:t>
            </a:r>
            <a:r>
              <a:rPr lang="en-US" dirty="0" smtClean="0"/>
              <a:t>-based safety-game solver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Experimentally evaluated practical feasibility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505200"/>
            <a:ext cx="38862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  <a:p>
            <a:pPr algn="ctr"/>
            <a:r>
              <a:rPr lang="en-US" sz="4000" dirty="0" smtClean="0"/>
              <a:t>Policy Weaver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508421"/>
            <a:ext cx="2895600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  <a:endCxn id="25" idx="3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5" idx="1"/>
            <a:endCxn id="8" idx="3"/>
          </p:cNvCxnSpPr>
          <p:nvPr/>
        </p:nvCxnSpPr>
        <p:spPr>
          <a:xfrm flipH="1" flipV="1">
            <a:off x="4191000" y="4166920"/>
            <a:ext cx="685800" cy="322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  <a:endCxn id="25" idx="0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46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71666 -0.00555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-27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72153 0.00162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6" y="6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72431 -0.00208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4" grpId="0"/>
      <p:bldP spid="6" grpId="0" animBg="1"/>
      <p:bldP spid="7" grpId="0" animBg="1"/>
      <p:bldP spid="8" grpId="0" animBg="1"/>
      <p:bldP spid="9" grpId="0" animBg="1"/>
      <p:bldP spid="11" grpId="0"/>
      <p:bldP spid="25" grpId="0" animBg="1"/>
      <p:bldP spid="26" grpId="0" animBg="1"/>
      <p:bldP spid="41" grpId="0"/>
      <p:bldP spid="42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129"/>
          <p:cNvSpPr txBox="1"/>
          <p:nvPr/>
        </p:nvSpPr>
        <p:spPr>
          <a:xfrm>
            <a:off x="2242500" y="2852746"/>
            <a:ext cx="1158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340" y="-55594"/>
            <a:ext cx="4929996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Program: </a:t>
            </a:r>
            <a:r>
              <a:rPr lang="en-US" dirty="0" err="1" smtClean="0">
                <a:solidFill>
                  <a:srgbClr val="FF0000"/>
                </a:solidFill>
              </a:rPr>
              <a:t>Prog</a:t>
            </a:r>
            <a:r>
              <a:rPr lang="en-US" dirty="0" smtClean="0">
                <a:solidFill>
                  <a:srgbClr val="FF0000"/>
                </a:solidFill>
              </a:rPr>
              <a:t> 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0" y="1222703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3352082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25663" y="4350387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09951" y="3349349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4"/>
            <a:endCxn id="128" idx="0"/>
          </p:cNvCxnSpPr>
          <p:nvPr/>
        </p:nvCxnSpPr>
        <p:spPr>
          <a:xfrm>
            <a:off x="3314700" y="1756103"/>
            <a:ext cx="7703" cy="60874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25662" y="5932368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6" idx="4"/>
            <a:endCxn id="15" idx="0"/>
          </p:cNvCxnSpPr>
          <p:nvPr/>
        </p:nvCxnSpPr>
        <p:spPr>
          <a:xfrm flipH="1">
            <a:off x="3292362" y="4883787"/>
            <a:ext cx="1" cy="104858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6"/>
            <a:endCxn id="8" idx="2"/>
          </p:cNvCxnSpPr>
          <p:nvPr/>
        </p:nvCxnSpPr>
        <p:spPr>
          <a:xfrm flipV="1">
            <a:off x="3581400" y="3616049"/>
            <a:ext cx="3528551" cy="2733"/>
          </a:xfrm>
          <a:prstGeom prst="straightConnector1">
            <a:avLst/>
          </a:prstGeom>
          <a:ln w="635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3" idx="2"/>
            <a:endCxn id="6" idx="6"/>
          </p:cNvCxnSpPr>
          <p:nvPr/>
        </p:nvCxnSpPr>
        <p:spPr>
          <a:xfrm flipH="1" flipV="1">
            <a:off x="3559063" y="4617087"/>
            <a:ext cx="3550888" cy="4372"/>
          </a:xfrm>
          <a:prstGeom prst="straightConnector1">
            <a:avLst/>
          </a:prstGeom>
          <a:ln w="635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4" idx="1"/>
          </p:cNvCxnSpPr>
          <p:nvPr/>
        </p:nvCxnSpPr>
        <p:spPr>
          <a:xfrm>
            <a:off x="2209800" y="1300818"/>
            <a:ext cx="916315" cy="12700"/>
          </a:xfrm>
          <a:prstGeom prst="curvedConnector4">
            <a:avLst>
              <a:gd name="adj1" fmla="val -2548"/>
              <a:gd name="adj2" fmla="val -3507504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91574" y="1618979"/>
            <a:ext cx="159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p</a:t>
            </a:r>
            <a:r>
              <a:rPr lang="en-US" sz="3200" dirty="0" err="1" smtClean="0">
                <a:solidFill>
                  <a:srgbClr val="FF0000"/>
                </a:solidFill>
              </a:rPr>
              <a:t>arse_cl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6721" y="2764574"/>
            <a:ext cx="2002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call </a:t>
            </a:r>
            <a:r>
              <a:rPr lang="en-US" sz="3200" dirty="0" err="1" smtClean="0">
                <a:solidFill>
                  <a:srgbClr val="FF0000"/>
                </a:solidFill>
              </a:rPr>
              <a:t>compr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12978" y="4670867"/>
            <a:ext cx="1830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ret </a:t>
            </a:r>
            <a:r>
              <a:rPr lang="en-US" sz="3200" dirty="0" err="1" smtClean="0">
                <a:solidFill>
                  <a:srgbClr val="FF0000"/>
                </a:solidFill>
              </a:rPr>
              <a:t>compr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59462" y="5187091"/>
            <a:ext cx="862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exit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1855" y="1668757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1854" y="206207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cxnSp>
        <p:nvCxnSpPr>
          <p:cNvPr id="62" name="Straight Arrow Connector 61"/>
          <p:cNvCxnSpPr>
            <a:stCxn id="61" idx="2"/>
            <a:endCxn id="60" idx="0"/>
          </p:cNvCxnSpPr>
          <p:nvPr/>
        </p:nvCxnSpPr>
        <p:spPr>
          <a:xfrm>
            <a:off x="7840449" y="914093"/>
            <a:ext cx="2006" cy="75466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14400" y="4404460"/>
            <a:ext cx="1015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loop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7109951" y="4354759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stCxn id="8" idx="4"/>
            <a:endCxn id="83" idx="0"/>
          </p:cNvCxnSpPr>
          <p:nvPr/>
        </p:nvCxnSpPr>
        <p:spPr>
          <a:xfrm>
            <a:off x="7376651" y="3882749"/>
            <a:ext cx="0" cy="47201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43964" y="3681258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body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4" name="Slide Number Placeholder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19</a:t>
            </a:fld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055703" y="2364844"/>
            <a:ext cx="533400" cy="5334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>
            <a:stCxn id="128" idx="4"/>
            <a:endCxn id="5" idx="0"/>
          </p:cNvCxnSpPr>
          <p:nvPr/>
        </p:nvCxnSpPr>
        <p:spPr>
          <a:xfrm flipH="1">
            <a:off x="3314700" y="2898244"/>
            <a:ext cx="7703" cy="45383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6" idx="2"/>
            <a:endCxn id="128" idx="2"/>
          </p:cNvCxnSpPr>
          <p:nvPr/>
        </p:nvCxnSpPr>
        <p:spPr>
          <a:xfrm rot="10800000" flipH="1">
            <a:off x="3025663" y="2631545"/>
            <a:ext cx="30040" cy="1985543"/>
          </a:xfrm>
          <a:prstGeom prst="curvedConnector3">
            <a:avLst>
              <a:gd name="adj1" fmla="val -6848868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1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0" grpId="3"/>
      <p:bldP spid="2" grpId="0"/>
      <p:bldP spid="2" grpId="2"/>
      <p:bldP spid="4" grpId="0" animBg="1"/>
      <p:bldP spid="4" grpId="3" animBg="1"/>
      <p:bldP spid="5" grpId="0" animBg="1"/>
      <p:bldP spid="5" grpId="1" animBg="1"/>
      <p:bldP spid="6" grpId="0" animBg="1"/>
      <p:bldP spid="6" grpId="2" animBg="1"/>
      <p:bldP spid="8" grpId="0" animBg="1"/>
      <p:bldP spid="8" grpId="2" animBg="1"/>
      <p:bldP spid="15" grpId="0" animBg="1"/>
      <p:bldP spid="15" grpId="3" animBg="1"/>
      <p:bldP spid="43" grpId="0"/>
      <p:bldP spid="43" grpId="3"/>
      <p:bldP spid="44" grpId="0"/>
      <p:bldP spid="44" grpId="2"/>
      <p:bldP spid="55" grpId="0"/>
      <p:bldP spid="55" grpId="2"/>
      <p:bldP spid="56" grpId="0"/>
      <p:bldP spid="56" grpId="3"/>
      <p:bldP spid="82" grpId="0"/>
      <p:bldP spid="82" grpId="3"/>
      <p:bldP spid="83" grpId="0" animBg="1"/>
      <p:bldP spid="83" grpId="2" animBg="1"/>
      <p:bldP spid="85" grpId="0"/>
      <p:bldP spid="85" grpId="3"/>
      <p:bldP spid="128" grpId="0" animBg="1"/>
      <p:bldP spid="128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One-slide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Motivation: privilege-aware OS’s enable secure 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Problem: privilege-aware OS’s are</a:t>
            </a:r>
            <a:br>
              <a:rPr lang="en-US" dirty="0" smtClean="0"/>
            </a:br>
            <a:r>
              <a:rPr lang="en-US" dirty="0" smtClean="0"/>
              <a:t>hard to program for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Solution: reduce programming for a privilege-aware OS to solving a safety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1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Developer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7930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71701 -0.00162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5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72153 0.0037 " pathEditMode="relative" rAng="0" ptsTypes="AA">
                                      <p:cBhvr>
                                        <p:cTn id="8" dur="1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6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7151 0.00278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4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4335E-6 L 0.4875 0.00393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18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6 L 0.4908 0.0004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2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46821E-7 L 0.4875 -0.0013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/>
      <p:bldP spid="11" grpId="1"/>
      <p:bldP spid="26" grpId="0" animBg="1"/>
      <p:bldP spid="26" grpId="1" animBg="1"/>
      <p:bldP spid="41" grpId="0"/>
      <p:bldP spid="41" grpId="1"/>
      <p:bldP spid="42" grpId="0"/>
      <p:bldP spid="42" grpId="1"/>
      <p:bldP spid="30" grpId="0"/>
      <p:bldP spid="30" grpId="1"/>
      <p:bldP spid="24" grpId="0" animBg="1"/>
      <p:bldP spid="2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4515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Policy: </a:t>
            </a:r>
            <a:r>
              <a:rPr lang="en-US" sz="4000" dirty="0" err="1" smtClean="0">
                <a:solidFill>
                  <a:srgbClr val="FF0000"/>
                </a:solidFill>
              </a:rPr>
              <a:t>Prog</a:t>
            </a:r>
            <a:r>
              <a:rPr lang="en-US" sz="4000" dirty="0" smtClean="0">
                <a:solidFill>
                  <a:srgbClr val="FF0000"/>
                </a:solidFill>
              </a:rPr>
              <a:t> Acts</a:t>
            </a:r>
            <a:r>
              <a:rPr lang="en-US" sz="4000" dirty="0" smtClean="0"/>
              <a:t> x </a:t>
            </a:r>
            <a:r>
              <a:rPr lang="en-US" sz="4000" dirty="0" err="1" smtClean="0">
                <a:solidFill>
                  <a:srgbClr val="0070C0"/>
                </a:solidFill>
              </a:rPr>
              <a:t>Privs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5462003" y="4522617"/>
            <a:ext cx="685800" cy="68580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06074" y="4507689"/>
            <a:ext cx="685800" cy="685800"/>
          </a:xfrm>
          <a:prstGeom prst="ellipse">
            <a:avLst/>
          </a:prstGeom>
          <a:solidFill>
            <a:schemeClr val="bg1"/>
          </a:solidFill>
          <a:ln w="635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>
            <a:stCxn id="6" idx="5"/>
            <a:endCxn id="5" idx="3"/>
          </p:cNvCxnSpPr>
          <p:nvPr/>
        </p:nvCxnSpPr>
        <p:spPr>
          <a:xfrm rot="16200000" flipH="1">
            <a:off x="4369474" y="3915022"/>
            <a:ext cx="14928" cy="2370995"/>
          </a:xfrm>
          <a:prstGeom prst="curvedConnector3">
            <a:avLst>
              <a:gd name="adj1" fmla="val 4378865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6" idx="4"/>
          </p:cNvCxnSpPr>
          <p:nvPr/>
        </p:nvCxnSpPr>
        <p:spPr>
          <a:xfrm rot="5400000" flipH="1">
            <a:off x="2634915" y="4879431"/>
            <a:ext cx="285219" cy="342898"/>
          </a:xfrm>
          <a:prstGeom prst="curvedConnector4">
            <a:avLst>
              <a:gd name="adj1" fmla="val -271473"/>
              <a:gd name="adj2" fmla="val 340861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6" idx="7"/>
            <a:endCxn id="5" idx="1"/>
          </p:cNvCxnSpPr>
          <p:nvPr/>
        </p:nvCxnSpPr>
        <p:spPr>
          <a:xfrm rot="16200000" flipH="1">
            <a:off x="4369474" y="3430089"/>
            <a:ext cx="14928" cy="2370995"/>
          </a:xfrm>
          <a:prstGeom prst="curvedConnector3">
            <a:avLst>
              <a:gd name="adj1" fmla="val -5168060"/>
            </a:avLst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endCxn id="6" idx="1"/>
          </p:cNvCxnSpPr>
          <p:nvPr/>
        </p:nvCxnSpPr>
        <p:spPr>
          <a:xfrm>
            <a:off x="1879772" y="4517214"/>
            <a:ext cx="826735" cy="90908"/>
          </a:xfrm>
          <a:prstGeom prst="curvedConnector4">
            <a:avLst>
              <a:gd name="adj1" fmla="val -4240"/>
              <a:gd name="adj2" fmla="val -699972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89262" y="5769077"/>
            <a:ext cx="422465" cy="584775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2973555" y="3220859"/>
            <a:ext cx="2817083" cy="584775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open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LowCap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2974107" y="5867400"/>
            <a:ext cx="31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body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HighCap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6907290" y="1691149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cxnSp>
        <p:nvCxnSpPr>
          <p:cNvPr id="46" name="Straight Arrow Connector 45"/>
          <p:cNvCxnSpPr>
            <a:stCxn id="47" idx="2"/>
            <a:endCxn id="45" idx="0"/>
          </p:cNvCxnSpPr>
          <p:nvPr/>
        </p:nvCxnSpPr>
        <p:spPr>
          <a:xfrm flipH="1">
            <a:off x="7783590" y="983319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22806" y="275433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21</a:t>
            </a:fld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439126" y="1321994"/>
            <a:ext cx="619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Privs</a:t>
            </a:r>
            <a:r>
              <a:rPr lang="en-US" sz="4000" dirty="0" smtClean="0">
                <a:solidFill>
                  <a:srgbClr val="0070C0"/>
                </a:solidFill>
              </a:rPr>
              <a:t> = { High Cap, Low Cap}</a:t>
            </a:r>
          </a:p>
        </p:txBody>
      </p:sp>
    </p:spTree>
    <p:extLst>
      <p:ext uri="{BB962C8B-B14F-4D97-AF65-F5344CB8AC3E}">
        <p14:creationId xmlns:p14="http://schemas.microsoft.com/office/powerpoint/2010/main" val="10441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41" grpId="0"/>
      <p:bldP spid="43" grpId="0"/>
      <p:bldP spid="44" grpId="0"/>
      <p:bldP spid="1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8201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47083 0.00394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42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46233 -0.00393 " pathEditMode="relative" rAng="0" ptsTypes="AA">
                                      <p:cBhvr>
                                        <p:cTn id="8" dur="1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-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45417 -0.00162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12605 -0.00254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3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12605 -0.00301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62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1276 0.0018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/>
      <p:bldP spid="11" grpId="1"/>
      <p:bldP spid="26" grpId="0" animBg="1"/>
      <p:bldP spid="26" grpId="1" animBg="1"/>
      <p:bldP spid="41" grpId="0"/>
      <p:bldP spid="41" grpId="1"/>
      <p:bldP spid="42" grpId="0"/>
      <p:bldP spid="42" grpId="1"/>
      <p:bldP spid="30" grpId="0"/>
      <p:bldP spid="30" grpId="1"/>
      <p:bldP spid="24" grpId="0" animBg="1"/>
      <p:bldP spid="2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23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19800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07433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7498133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28600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AllowHigh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657600" y="4588772"/>
            <a:ext cx="1995237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70867" y="3758455"/>
            <a:ext cx="1693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open </a:t>
            </a:r>
            <a:r>
              <a:rPr lang="en-US" sz="4000" dirty="0" smtClean="0"/>
              <a:t>/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99808" y="4644386"/>
            <a:ext cx="1904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HighCap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8893" y="2050735"/>
            <a:ext cx="5038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Prims = { drop, fork, join }</a:t>
            </a:r>
            <a:endParaRPr lang="en-US" sz="3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OS: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Prog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 Acts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srgbClr val="00B050"/>
                    </a:solidFill>
                  </a:rPr>
                  <a:t>Prims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4000" dirty="0" smtClean="0">
                    <a:ea typeface="Cambria Math"/>
                  </a:rPr>
                  <a:t/>
                </a:r>
                <a:br>
                  <a:rPr lang="en-US" sz="4000" dirty="0" smtClean="0">
                    <a:ea typeface="Cambria Math"/>
                  </a:rPr>
                </a:br>
                <a:r>
                  <a:rPr lang="en-US" sz="4000" dirty="0" smtClean="0">
                    <a:ea typeface="Cambria Math"/>
                  </a:rPr>
                  <a:t>       </a:t>
                </a:r>
                <a:r>
                  <a:rPr lang="en-US" sz="4000" dirty="0" err="1" smtClean="0">
                    <a:solidFill>
                      <a:srgbClr val="0070C0"/>
                    </a:solidFill>
                  </a:rPr>
                  <a:t>Privs</a:t>
                </a:r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3789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5742165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AllowHigh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600" y="5352272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AllowLow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2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8" grpId="0"/>
      <p:bldP spid="18" grpId="1"/>
      <p:bldP spid="20" grpId="0"/>
      <p:bldP spid="20" grpId="1"/>
      <p:bldP spid="56" grpId="0"/>
      <p:bldP spid="56" grpId="1"/>
      <p:bldP spid="58" grpId="0"/>
      <p:bldP spid="17" grpId="0" animBg="1"/>
      <p:bldP spid="17" grpId="1" animBg="1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24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19800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07433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7498133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33800" y="4588772"/>
            <a:ext cx="1844066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57347" y="3715709"/>
            <a:ext cx="1543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drop</a:t>
            </a:r>
            <a:endParaRPr lang="en-US" sz="4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OS: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Prog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 Acts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srgbClr val="00B050"/>
                    </a:solidFill>
                  </a:rPr>
                  <a:t>Prims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4000" dirty="0" smtClean="0">
                    <a:ea typeface="Cambria Math"/>
                  </a:rPr>
                  <a:t/>
                </a:r>
                <a:br>
                  <a:rPr lang="en-US" sz="4000" dirty="0" smtClean="0">
                    <a:ea typeface="Cambria Math"/>
                  </a:rPr>
                </a:br>
                <a:r>
                  <a:rPr lang="en-US" sz="4000" dirty="0" smtClean="0">
                    <a:ea typeface="Cambria Math"/>
                  </a:rPr>
                  <a:t>       </a:t>
                </a:r>
                <a:r>
                  <a:rPr lang="en-US" sz="4000" dirty="0" err="1" smtClean="0">
                    <a:solidFill>
                      <a:srgbClr val="0070C0"/>
                    </a:solidFill>
                  </a:rPr>
                  <a:t>Privs</a:t>
                </a:r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3789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228600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AllowHigh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42165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AllowLow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60278 0.0004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7" grpId="0" animBg="1"/>
      <p:bldP spid="20" grpId="0" animBg="1"/>
      <p:bldP spid="2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25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19800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07433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7498133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4588772"/>
            <a:ext cx="190500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01460" y="3771630"/>
            <a:ext cx="161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open </a:t>
            </a:r>
            <a:r>
              <a:rPr lang="en-US" sz="4000" dirty="0" smtClean="0"/>
              <a:t>/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468093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</a:rPr>
              <a:t>LowCap</a:t>
            </a:r>
            <a:endParaRPr lang="en-US" sz="4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OS: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Prog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 Acts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srgbClr val="00B050"/>
                    </a:solidFill>
                  </a:rPr>
                  <a:t>Prims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4000" dirty="0" smtClean="0">
                    <a:ea typeface="Cambria Math"/>
                  </a:rPr>
                  <a:t/>
                </a:r>
                <a:br>
                  <a:rPr lang="en-US" sz="4000" dirty="0" smtClean="0">
                    <a:ea typeface="Cambria Math"/>
                  </a:rPr>
                </a:br>
                <a:r>
                  <a:rPr lang="en-US" sz="4000" dirty="0" smtClean="0">
                    <a:ea typeface="Cambria Math"/>
                  </a:rPr>
                  <a:t>       </a:t>
                </a:r>
                <a:r>
                  <a:rPr lang="en-US" sz="4000" dirty="0" err="1" smtClean="0">
                    <a:solidFill>
                      <a:srgbClr val="0070C0"/>
                    </a:solidFill>
                  </a:rPr>
                  <a:t>Privs</a:t>
                </a:r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2544"/>
                <a:ext cx="5791200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3789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228600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AllowLow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42165" y="4231911"/>
            <a:ext cx="3286306" cy="7954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AllowLow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0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0" grpId="0"/>
      <p:bldP spid="20" grpId="1"/>
      <p:bldP spid="21" grpId="0"/>
      <p:bldP spid="22" grpId="0" animBg="1"/>
      <p:bldP spid="23" grpId="0" animBg="1"/>
      <p:bldP spid="2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091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1" cy="112091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6290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11823 0.00093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11909 0.00394 " pathEditMode="relative" rAng="0" ptsTypes="AA">
                                      <p:cBhvr>
                                        <p:cTn id="8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11042 -0.00301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52084 -0.75162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-3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/>
      <p:bldP spid="11" grpId="1"/>
      <p:bldP spid="26" grpId="0" animBg="1"/>
      <p:bldP spid="26" grpId="1" animBg="1"/>
      <p:bldP spid="41" grpId="0"/>
      <p:bldP spid="41" grpId="1"/>
      <p:bldP spid="42" grpId="0"/>
      <p:bldP spid="42" grpId="1"/>
      <p:bldP spid="30" grpId="0"/>
      <p:bldP spid="30" grpId="1"/>
      <p:bldP spid="24" grpId="0" animBg="1"/>
      <p:bldP spid="2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542296" y="3011715"/>
            <a:ext cx="1447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F0000"/>
                </a:solidFill>
              </a:rPr>
              <a:t>pen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/</a:t>
            </a:r>
          </a:p>
          <a:p>
            <a:pPr algn="r"/>
            <a:r>
              <a:rPr lang="en-US" sz="3600" dirty="0" smtClean="0">
                <a:solidFill>
                  <a:srgbClr val="00B050"/>
                </a:solidFill>
              </a:rPr>
              <a:t>fork</a:t>
            </a:r>
          </a:p>
        </p:txBody>
      </p:sp>
      <p:sp>
        <p:nvSpPr>
          <p:cNvPr id="7" name="Oval 6"/>
          <p:cNvSpPr/>
          <p:nvPr/>
        </p:nvSpPr>
        <p:spPr>
          <a:xfrm>
            <a:off x="2022066" y="94307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20256" y="561086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65798" y="5571544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65798" y="4212044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232521" y="1012753"/>
            <a:ext cx="856140" cy="50163"/>
          </a:xfrm>
          <a:prstGeom prst="curvedConnector4">
            <a:avLst>
              <a:gd name="adj1" fmla="val -3846"/>
              <a:gd name="adj2" fmla="val 1194440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4"/>
            <a:endCxn id="121" idx="0"/>
          </p:cNvCxnSpPr>
          <p:nvPr/>
        </p:nvCxnSpPr>
        <p:spPr>
          <a:xfrm>
            <a:off x="2249437" y="1418882"/>
            <a:ext cx="28492" cy="116708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13" idx="2"/>
            <a:endCxn id="18" idx="2"/>
          </p:cNvCxnSpPr>
          <p:nvPr/>
        </p:nvCxnSpPr>
        <p:spPr>
          <a:xfrm rot="10800000">
            <a:off x="2065798" y="4449949"/>
            <a:ext cx="12700" cy="1359500"/>
          </a:xfrm>
          <a:prstGeom prst="curvedConnector3">
            <a:avLst>
              <a:gd name="adj1" fmla="val 6096772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6001" y="1418882"/>
            <a:ext cx="205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parse_cl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/</a:t>
            </a:r>
          </a:p>
          <a:p>
            <a:pPr algn="r"/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6001" y="4648215"/>
            <a:ext cx="1319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loop </a:t>
            </a:r>
            <a:r>
              <a:rPr lang="en-US" sz="3600" dirty="0" smtClean="0"/>
              <a:t>/</a:t>
            </a:r>
          </a:p>
          <a:p>
            <a:pPr algn="r"/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1638" y="4925213"/>
            <a:ext cx="247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 </a:t>
            </a:r>
            <a:r>
              <a:rPr lang="en-US" sz="3600" dirty="0" smtClean="0"/>
              <a:t>/ </a:t>
            </a:r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32267" y="5884020"/>
            <a:ext cx="324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/</a:t>
            </a:r>
            <a:r>
              <a:rPr lang="en-US" sz="3600" dirty="0" smtClean="0">
                <a:solidFill>
                  <a:srgbClr val="00B050"/>
                </a:solidFill>
              </a:rPr>
              <a:t> join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88193" y="555523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82829" y="1524000"/>
                <a:ext cx="5147319" cy="64032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dirty="0" err="1" smtClean="0"/>
                  <a:t>Instr</a:t>
                </a:r>
                <a:r>
                  <a:rPr lang="en-US" sz="4000" dirty="0" smtClean="0"/>
                  <a:t>: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Prog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 Acts</a:t>
                </a:r>
                <a:r>
                  <a:rPr lang="en-US" sz="4000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smtClean="0">
                    <a:solidFill>
                      <a:srgbClr val="00B050"/>
                    </a:solidFill>
                  </a:rPr>
                  <a:t>Prims</a:t>
                </a:r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82829" y="1524000"/>
                <a:ext cx="5147319" cy="640326"/>
              </a:xfrm>
              <a:blipFill rotWithShape="1">
                <a:blip r:embed="rId3"/>
                <a:stretch>
                  <a:fillRect l="-4265" t="-17143" r="-3436" b="-50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Oval 120"/>
          <p:cNvSpPr/>
          <p:nvPr/>
        </p:nvSpPr>
        <p:spPr>
          <a:xfrm>
            <a:off x="2050558" y="258597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401366" y="42028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26" name="Straight Arrow Connector 125"/>
          <p:cNvCxnSpPr>
            <a:stCxn id="121" idx="4"/>
            <a:endCxn id="18" idx="0"/>
          </p:cNvCxnSpPr>
          <p:nvPr/>
        </p:nvCxnSpPr>
        <p:spPr>
          <a:xfrm>
            <a:off x="2277929" y="3061781"/>
            <a:ext cx="15240" cy="115026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2" idx="4"/>
            <a:endCxn id="11" idx="0"/>
          </p:cNvCxnSpPr>
          <p:nvPr/>
        </p:nvCxnSpPr>
        <p:spPr>
          <a:xfrm>
            <a:off x="6628737" y="4678695"/>
            <a:ext cx="18890" cy="9321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715287" y="3565713"/>
            <a:ext cx="34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/</a:t>
            </a:r>
            <a:r>
              <a:rPr lang="en-US" sz="3600" dirty="0" smtClean="0">
                <a:solidFill>
                  <a:srgbClr val="00B050"/>
                </a:solidFill>
              </a:rPr>
              <a:t> drop</a:t>
            </a:r>
          </a:p>
        </p:txBody>
      </p:sp>
      <p:cxnSp>
        <p:nvCxnSpPr>
          <p:cNvPr id="166" name="Straight Arrow Connector 165"/>
          <p:cNvCxnSpPr>
            <a:stCxn id="18" idx="6"/>
            <a:endCxn id="122" idx="2"/>
          </p:cNvCxnSpPr>
          <p:nvPr/>
        </p:nvCxnSpPr>
        <p:spPr>
          <a:xfrm flipV="1">
            <a:off x="2520539" y="4440790"/>
            <a:ext cx="3880827" cy="9159"/>
          </a:xfrm>
          <a:prstGeom prst="straightConnector1">
            <a:avLst/>
          </a:prstGeom>
          <a:ln w="635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1" idx="2"/>
            <a:endCxn id="13" idx="6"/>
          </p:cNvCxnSpPr>
          <p:nvPr/>
        </p:nvCxnSpPr>
        <p:spPr>
          <a:xfrm flipH="1" flipV="1">
            <a:off x="2520539" y="5809449"/>
            <a:ext cx="3899717" cy="39325"/>
          </a:xfrm>
          <a:prstGeom prst="straightConnector1">
            <a:avLst/>
          </a:prstGeom>
          <a:ln w="635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7" grpId="0" animBg="1"/>
      <p:bldP spid="11" grpId="0" animBg="1"/>
      <p:bldP spid="13" grpId="0" animBg="1"/>
      <p:bldP spid="18" grpId="0" animBg="1"/>
      <p:bldP spid="78" grpId="0"/>
      <p:bldP spid="79" grpId="0"/>
      <p:bldP spid="82" grpId="0"/>
      <p:bldP spid="84" grpId="0"/>
      <p:bldP spid="86" grpId="0" build="p"/>
      <p:bldP spid="121" grpId="0" animBg="1"/>
      <p:bldP spid="122" grpId="0" animBg="1"/>
      <p:bldP spid="1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1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Dev.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32663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5375 -0.78495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3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/>
      <p:bldP spid="11" grpId="1"/>
      <p:bldP spid="26" grpId="0" animBg="1"/>
      <p:bldP spid="26" grpId="1" animBg="1"/>
      <p:bldP spid="41" grpId="0"/>
      <p:bldP spid="41" grpId="1"/>
      <p:bldP spid="42" grpId="0"/>
      <p:bldP spid="30" grpId="0"/>
      <p:bldP spid="30" grpId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Safety Games: A Quick Refresher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Programs are Still Insecure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Vulnerabilities in:</a:t>
            </a:r>
          </a:p>
          <a:p>
            <a:r>
              <a:rPr lang="en-US" dirty="0" smtClean="0"/>
              <a:t>Security-critical, network-facing programs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cpdump</a:t>
            </a:r>
            <a:r>
              <a:rPr lang="en-US" dirty="0" smtClean="0"/>
              <a:t> (CVE-2007-3798)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etchmail</a:t>
            </a:r>
            <a:r>
              <a:rPr lang="en-US" dirty="0" smtClean="0"/>
              <a:t> (CVE-2010-0562)</a:t>
            </a:r>
          </a:p>
          <a:p>
            <a:pPr lvl="1"/>
            <a:r>
              <a:rPr lang="en-US" dirty="0" err="1" smtClean="0"/>
              <a:t>wget</a:t>
            </a:r>
            <a:r>
              <a:rPr lang="en-US" dirty="0" smtClean="0"/>
              <a:t> (CVE-2005-3185)</a:t>
            </a:r>
          </a:p>
          <a:p>
            <a:r>
              <a:rPr lang="en-US" dirty="0" smtClean="0"/>
              <a:t>Core utilities</a:t>
            </a:r>
          </a:p>
          <a:p>
            <a:pPr lvl="1"/>
            <a:r>
              <a:rPr lang="en-US" dirty="0" smtClean="0"/>
              <a:t>bzip2 (CVE-2010-0405)</a:t>
            </a:r>
          </a:p>
          <a:p>
            <a:pPr lvl="1"/>
            <a:r>
              <a:rPr lang="en-US" dirty="0" err="1" smtClean="0"/>
              <a:t>gzip</a:t>
            </a:r>
            <a:r>
              <a:rPr lang="en-US" dirty="0" smtClean="0"/>
              <a:t> (CVE-2010-0001)</a:t>
            </a:r>
          </a:p>
          <a:p>
            <a:pPr lvl="1"/>
            <a:r>
              <a:rPr lang="en-US" dirty="0" smtClean="0"/>
              <a:t>tar (CVE-2007-4476)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59636" y="124527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9637" y="25295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08383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7715" y="354242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08868" y="170715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8517" y="179320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2251" y="68531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3372" y="422383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7924" y="32999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9148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59148" y="21362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55041" y="210079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1651402"/>
            <a:ext cx="573854" cy="5190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17" idx="7"/>
          </p:cNvCxnSpPr>
          <p:nvPr/>
        </p:nvCxnSpPr>
        <p:spPr>
          <a:xfrm flipH="1">
            <a:off x="1347294" y="1651402"/>
            <a:ext cx="978937" cy="5545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728766"/>
            <a:ext cx="1" cy="51650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4"/>
            <a:endCxn id="16" idx="0"/>
          </p:cNvCxnSpPr>
          <p:nvPr/>
        </p:nvCxnSpPr>
        <p:spPr>
          <a:xfrm>
            <a:off x="1186519" y="2612063"/>
            <a:ext cx="0" cy="79759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 flipH="1">
            <a:off x="3375295" y="2576605"/>
            <a:ext cx="7117" cy="72338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116663" y="1091439"/>
            <a:ext cx="952183" cy="77145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5"/>
            <a:endCxn id="10" idx="1"/>
          </p:cNvCxnSpPr>
          <p:nvPr/>
        </p:nvCxnSpPr>
        <p:spPr>
          <a:xfrm>
            <a:off x="7390397" y="1091439"/>
            <a:ext cx="885066" cy="68540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>
            <a:off x="5955888" y="2269019"/>
            <a:ext cx="19198" cy="127340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8" idx="0"/>
          </p:cNvCxnSpPr>
          <p:nvPr/>
        </p:nvCxnSpPr>
        <p:spPr>
          <a:xfrm flipH="1">
            <a:off x="8435754" y="2182969"/>
            <a:ext cx="485" cy="122669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608730" y="322637"/>
            <a:ext cx="717502" cy="289440"/>
          </a:xfrm>
          <a:prstGeom prst="curvedConnector4">
            <a:avLst>
              <a:gd name="adj1" fmla="val -40973"/>
              <a:gd name="adj2" fmla="val 106240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3" idx="6"/>
            <a:endCxn id="12" idx="2"/>
          </p:cNvCxnSpPr>
          <p:nvPr/>
        </p:nvCxnSpPr>
        <p:spPr>
          <a:xfrm flipV="1">
            <a:off x="3628113" y="923215"/>
            <a:ext cx="3374138" cy="3538529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375295" y="3775802"/>
            <a:ext cx="25448" cy="448037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763595" y="3647564"/>
            <a:ext cx="3422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z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790079" y="591078"/>
            <a:ext cx="4139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716621" y="762731"/>
            <a:ext cx="491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575548" y="1264608"/>
            <a:ext cx="3607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862624" y="2205934"/>
            <a:ext cx="425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03532" y="2830036"/>
            <a:ext cx="4892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76837" y="5196941"/>
            <a:ext cx="4210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186518" y="2612063"/>
            <a:ext cx="4222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463973" y="2506870"/>
            <a:ext cx="4391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065324" y="1282337"/>
            <a:ext cx="4297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802897" y="1727827"/>
            <a:ext cx="38833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58760" y="5390603"/>
            <a:ext cx="4019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531071" y="652402"/>
            <a:ext cx="4939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</a:p>
        </p:txBody>
      </p:sp>
      <p:cxnSp>
        <p:nvCxnSpPr>
          <p:cNvPr id="217" name="Straight Arrow Connector 216"/>
          <p:cNvCxnSpPr>
            <a:stCxn id="9" idx="4"/>
            <a:endCxn id="222" idx="0"/>
          </p:cNvCxnSpPr>
          <p:nvPr/>
        </p:nvCxnSpPr>
        <p:spPr>
          <a:xfrm flipH="1">
            <a:off x="5965487" y="4018235"/>
            <a:ext cx="9599" cy="822916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5997975" y="4069206"/>
            <a:ext cx="35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</a:p>
        </p:txBody>
      </p:sp>
      <p:sp>
        <p:nvSpPr>
          <p:cNvPr id="222" name="Oval 221"/>
          <p:cNvSpPr/>
          <p:nvPr/>
        </p:nvSpPr>
        <p:spPr>
          <a:xfrm>
            <a:off x="5738116" y="484115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166230" y="49162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3372" y="588213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58" name="Straight Arrow Connector 257"/>
          <p:cNvCxnSpPr>
            <a:stCxn id="225" idx="4"/>
            <a:endCxn id="226" idx="0"/>
          </p:cNvCxnSpPr>
          <p:nvPr/>
        </p:nvCxnSpPr>
        <p:spPr>
          <a:xfrm>
            <a:off x="3393601" y="5392095"/>
            <a:ext cx="7142" cy="4900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752209" y="5243248"/>
            <a:ext cx="4437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</a:p>
        </p:txBody>
      </p:sp>
      <p:cxnSp>
        <p:nvCxnSpPr>
          <p:cNvPr id="273" name="Straight Arrow Connector 272"/>
          <p:cNvCxnSpPr>
            <a:stCxn id="222" idx="2"/>
            <a:endCxn id="225" idx="6"/>
          </p:cNvCxnSpPr>
          <p:nvPr/>
        </p:nvCxnSpPr>
        <p:spPr>
          <a:xfrm flipH="1">
            <a:off x="3620971" y="5079056"/>
            <a:ext cx="2117145" cy="75134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26" idx="2"/>
            <a:endCxn id="4" idx="2"/>
          </p:cNvCxnSpPr>
          <p:nvPr/>
        </p:nvCxnSpPr>
        <p:spPr>
          <a:xfrm rot="10800000">
            <a:off x="2259636" y="1483178"/>
            <a:ext cx="913736" cy="4636864"/>
          </a:xfrm>
          <a:prstGeom prst="curvedConnector3">
            <a:avLst>
              <a:gd name="adj1" fmla="val 320859"/>
            </a:avLst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4" grpId="0"/>
      <p:bldP spid="99" grpId="0"/>
      <p:bldP spid="100" grpId="0"/>
      <p:bldP spid="116" grpId="0"/>
      <p:bldP spid="117" grpId="0"/>
      <p:bldP spid="118" grpId="0"/>
      <p:bldP spid="119" grpId="0"/>
      <p:bldP spid="120" grpId="0"/>
      <p:bldP spid="131" grpId="0"/>
      <p:bldP spid="132" grpId="0"/>
      <p:bldP spid="156" grpId="0"/>
      <p:bldP spid="157" grpId="0"/>
      <p:bldP spid="220" grpId="0"/>
      <p:bldP spid="2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52448"/>
              </p:ext>
            </p:extLst>
          </p:nvPr>
        </p:nvGraphicFramePr>
        <p:xfrm>
          <a:off x="533400" y="1600200"/>
          <a:ext cx="81534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Policy Weaving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Safety Game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Program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Attacker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OS</a:t>
                      </a:r>
                      <a:r>
                        <a:rPr lang="en-US" sz="3600" baseline="0" dirty="0" smtClean="0">
                          <a:solidFill>
                            <a:srgbClr val="00B050"/>
                          </a:solidFill>
                        </a:rPr>
                        <a:t> primitives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Defender actions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82621"/>
              </p:ext>
            </p:extLst>
          </p:nvPr>
        </p:nvGraphicFramePr>
        <p:xfrm>
          <a:off x="533400" y="1600200"/>
          <a:ext cx="8153400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Policy Weaving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Safety Game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Program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Attacker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OS</a:t>
                      </a:r>
                      <a:r>
                        <a:rPr lang="en-US" sz="3600" baseline="0" dirty="0" smtClean="0">
                          <a:solidFill>
                            <a:srgbClr val="00B050"/>
                          </a:solidFill>
                        </a:rPr>
                        <a:t> primitives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Defender actions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Correct instrumentation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Winning</a:t>
                      </a:r>
                    </a:p>
                    <a:p>
                      <a:pPr algn="ctr"/>
                      <a:r>
                        <a:rPr lang="en-US" sz="3600" dirty="0" smtClean="0"/>
                        <a:t>Defender</a:t>
                      </a:r>
                      <a:r>
                        <a:rPr lang="en-US" sz="3600" baseline="0" dirty="0" smtClean="0"/>
                        <a:t> strategy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80180"/>
              </p:ext>
            </p:extLst>
          </p:nvPr>
        </p:nvGraphicFramePr>
        <p:xfrm>
          <a:off x="533400" y="1600200"/>
          <a:ext cx="8153400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Policy Weaving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Safety Game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Program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Attacker actions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57531"/>
              </p:ext>
            </p:extLst>
          </p:nvPr>
        </p:nvGraphicFramePr>
        <p:xfrm>
          <a:off x="533400" y="1600200"/>
          <a:ext cx="8153400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Policy Weaving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Safety Game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Weaving as a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6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2409982" y="3647564"/>
            <a:ext cx="104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fork</a:t>
            </a:r>
          </a:p>
        </p:txBody>
      </p:sp>
      <p:sp>
        <p:nvSpPr>
          <p:cNvPr id="4" name="Oval 3"/>
          <p:cNvSpPr/>
          <p:nvPr/>
        </p:nvSpPr>
        <p:spPr>
          <a:xfrm>
            <a:off x="2259636" y="124527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9637" y="25295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08383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7715" y="354242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08868" y="170715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8517" y="179320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2251" y="68531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3372" y="422383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7924" y="32999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9148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59148" y="21362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55041" y="210079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1651402"/>
            <a:ext cx="573854" cy="51907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17" idx="7"/>
          </p:cNvCxnSpPr>
          <p:nvPr/>
        </p:nvCxnSpPr>
        <p:spPr>
          <a:xfrm flipH="1">
            <a:off x="1347294" y="1651402"/>
            <a:ext cx="978937" cy="55453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728766"/>
            <a:ext cx="1" cy="51650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4"/>
            <a:endCxn id="16" idx="0"/>
          </p:cNvCxnSpPr>
          <p:nvPr/>
        </p:nvCxnSpPr>
        <p:spPr>
          <a:xfrm>
            <a:off x="1186519" y="2612063"/>
            <a:ext cx="0" cy="79759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 flipH="1">
            <a:off x="3375295" y="2576605"/>
            <a:ext cx="7117" cy="72338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116663" y="1091439"/>
            <a:ext cx="952183" cy="77145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5"/>
            <a:endCxn id="10" idx="1"/>
          </p:cNvCxnSpPr>
          <p:nvPr/>
        </p:nvCxnSpPr>
        <p:spPr>
          <a:xfrm>
            <a:off x="7390397" y="1091439"/>
            <a:ext cx="885066" cy="68540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>
            <a:off x="5955888" y="2269019"/>
            <a:ext cx="19198" cy="12734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8" idx="0"/>
          </p:cNvCxnSpPr>
          <p:nvPr/>
        </p:nvCxnSpPr>
        <p:spPr>
          <a:xfrm flipH="1">
            <a:off x="8435754" y="2182969"/>
            <a:ext cx="485" cy="122669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608730" y="322637"/>
            <a:ext cx="717502" cy="289440"/>
          </a:xfrm>
          <a:prstGeom prst="curvedConnector4">
            <a:avLst>
              <a:gd name="adj1" fmla="val -40973"/>
              <a:gd name="adj2" fmla="val 106240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3" idx="6"/>
            <a:endCxn id="12" idx="2"/>
          </p:cNvCxnSpPr>
          <p:nvPr/>
        </p:nvCxnSpPr>
        <p:spPr>
          <a:xfrm flipV="1">
            <a:off x="3628113" y="923215"/>
            <a:ext cx="3374138" cy="353852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375295" y="3775802"/>
            <a:ext cx="25448" cy="448037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52829" y="526817"/>
            <a:ext cx="174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</a:t>
            </a:r>
            <a:r>
              <a:rPr lang="en-US" sz="3600" dirty="0" err="1" smtClean="0">
                <a:solidFill>
                  <a:srgbClr val="FF0000"/>
                </a:solidFill>
              </a:rPr>
              <a:t>arse_cl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83426" y="762888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21076" y="1298733"/>
            <a:ext cx="116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71071" y="2205934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03532" y="2830036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84343" y="5205798"/>
            <a:ext cx="20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86518" y="2612063"/>
            <a:ext cx="117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463972" y="2506870"/>
            <a:ext cx="122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34486" y="1397917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08730" y="1777629"/>
            <a:ext cx="110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07655" y="5321905"/>
            <a:ext cx="10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loop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03158" y="612077"/>
            <a:ext cx="21016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cxnSp>
        <p:nvCxnSpPr>
          <p:cNvPr id="217" name="Straight Arrow Connector 216"/>
          <p:cNvCxnSpPr>
            <a:stCxn id="9" idx="4"/>
            <a:endCxn id="222" idx="0"/>
          </p:cNvCxnSpPr>
          <p:nvPr/>
        </p:nvCxnSpPr>
        <p:spPr>
          <a:xfrm flipH="1">
            <a:off x="5965487" y="4018235"/>
            <a:ext cx="9599" cy="822916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5997975" y="4069206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5738116" y="484115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166230" y="49162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3372" y="588213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58" name="Straight Arrow Connector 257"/>
          <p:cNvCxnSpPr>
            <a:stCxn id="225" idx="4"/>
            <a:endCxn id="226" idx="0"/>
          </p:cNvCxnSpPr>
          <p:nvPr/>
        </p:nvCxnSpPr>
        <p:spPr>
          <a:xfrm>
            <a:off x="3393601" y="5392095"/>
            <a:ext cx="7142" cy="49004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288099" y="5222970"/>
            <a:ext cx="950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join</a:t>
            </a:r>
          </a:p>
        </p:txBody>
      </p:sp>
      <p:cxnSp>
        <p:nvCxnSpPr>
          <p:cNvPr id="273" name="Straight Arrow Connector 272"/>
          <p:cNvCxnSpPr>
            <a:stCxn id="222" idx="2"/>
            <a:endCxn id="225" idx="6"/>
          </p:cNvCxnSpPr>
          <p:nvPr/>
        </p:nvCxnSpPr>
        <p:spPr>
          <a:xfrm flipH="1">
            <a:off x="3620971" y="5079056"/>
            <a:ext cx="2117145" cy="75134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26" idx="2"/>
            <a:endCxn id="4" idx="2"/>
          </p:cNvCxnSpPr>
          <p:nvPr/>
        </p:nvCxnSpPr>
        <p:spPr>
          <a:xfrm rot="10800000">
            <a:off x="2259636" y="1483178"/>
            <a:ext cx="913736" cy="4636864"/>
          </a:xfrm>
          <a:prstGeom prst="curvedConnector3">
            <a:avLst>
              <a:gd name="adj1" fmla="val 320859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>
            <a:off x="1790079" y="591078"/>
            <a:ext cx="4139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7862624" y="2205934"/>
            <a:ext cx="425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6103532" y="2830036"/>
            <a:ext cx="4892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4976837" y="5196941"/>
            <a:ext cx="4210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186518" y="2612063"/>
            <a:ext cx="4222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3463973" y="2506870"/>
            <a:ext cx="4391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658760" y="5390603"/>
            <a:ext cx="4019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5531071" y="652402"/>
            <a:ext cx="4939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2763595" y="3647564"/>
            <a:ext cx="3422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z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7716621" y="762731"/>
            <a:ext cx="491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6575548" y="1264608"/>
            <a:ext cx="3607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x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3065324" y="1282337"/>
            <a:ext cx="4297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358" name="TextBox 357"/>
          <p:cNvSpPr txBox="1"/>
          <p:nvPr/>
        </p:nvSpPr>
        <p:spPr>
          <a:xfrm>
            <a:off x="1802897" y="1727827"/>
            <a:ext cx="38833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x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5997975" y="4069206"/>
            <a:ext cx="35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2752209" y="5243248"/>
            <a:ext cx="4437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2106" name="Slide Number Placeholder 2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4" grpId="0"/>
      <p:bldP spid="99" grpId="0"/>
      <p:bldP spid="100" grpId="0"/>
      <p:bldP spid="116" grpId="0"/>
      <p:bldP spid="117" grpId="0"/>
      <p:bldP spid="118" grpId="0"/>
      <p:bldP spid="119" grpId="0"/>
      <p:bldP spid="120" grpId="0"/>
      <p:bldP spid="131" grpId="0"/>
      <p:bldP spid="132" grpId="0"/>
      <p:bldP spid="156" grpId="0"/>
      <p:bldP spid="157" grpId="0"/>
      <p:bldP spid="220" grpId="0"/>
      <p:bldP spid="261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  <p:bldP spid="357" grpId="0"/>
      <p:bldP spid="358" grpId="0"/>
      <p:bldP spid="359" grpId="0"/>
      <p:bldP spid="3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59636" y="124527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9637" y="25295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08383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7715" y="354242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08868" y="170715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8517" y="179320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2251" y="68531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3372" y="422383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7924" y="32999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9148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59148" y="21362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55041" y="210079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1651402"/>
            <a:ext cx="573854" cy="51907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17" idx="7"/>
          </p:cNvCxnSpPr>
          <p:nvPr/>
        </p:nvCxnSpPr>
        <p:spPr>
          <a:xfrm flipH="1">
            <a:off x="1347294" y="1651402"/>
            <a:ext cx="978937" cy="55453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728766"/>
            <a:ext cx="1" cy="51650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4"/>
            <a:endCxn id="16" idx="0"/>
          </p:cNvCxnSpPr>
          <p:nvPr/>
        </p:nvCxnSpPr>
        <p:spPr>
          <a:xfrm>
            <a:off x="1186519" y="2612063"/>
            <a:ext cx="0" cy="79759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 flipH="1">
            <a:off x="3375295" y="2576605"/>
            <a:ext cx="7117" cy="72338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116663" y="1091439"/>
            <a:ext cx="952183" cy="77145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5"/>
            <a:endCxn id="10" idx="1"/>
          </p:cNvCxnSpPr>
          <p:nvPr/>
        </p:nvCxnSpPr>
        <p:spPr>
          <a:xfrm>
            <a:off x="7390397" y="1091439"/>
            <a:ext cx="885066" cy="68540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>
            <a:off x="5955888" y="2269019"/>
            <a:ext cx="19198" cy="12734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8" idx="0"/>
          </p:cNvCxnSpPr>
          <p:nvPr/>
        </p:nvCxnSpPr>
        <p:spPr>
          <a:xfrm flipH="1">
            <a:off x="8435754" y="2182969"/>
            <a:ext cx="485" cy="122669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608730" y="322637"/>
            <a:ext cx="717502" cy="289440"/>
          </a:xfrm>
          <a:prstGeom prst="curvedConnector4">
            <a:avLst>
              <a:gd name="adj1" fmla="val -40973"/>
              <a:gd name="adj2" fmla="val 10624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3" idx="6"/>
            <a:endCxn id="12" idx="2"/>
          </p:cNvCxnSpPr>
          <p:nvPr/>
        </p:nvCxnSpPr>
        <p:spPr>
          <a:xfrm flipV="1">
            <a:off x="3628113" y="923215"/>
            <a:ext cx="3374138" cy="353852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375295" y="3775802"/>
            <a:ext cx="25448" cy="448037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09982" y="3647564"/>
            <a:ext cx="95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fork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2829" y="526817"/>
            <a:ext cx="174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</a:t>
            </a:r>
            <a:r>
              <a:rPr lang="en-US" sz="3600" dirty="0" err="1" smtClean="0">
                <a:solidFill>
                  <a:srgbClr val="FF0000"/>
                </a:solidFill>
              </a:rPr>
              <a:t>arse_cl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83426" y="762888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21076" y="1298733"/>
            <a:ext cx="116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71071" y="2205934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03532" y="2830036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84343" y="5205798"/>
            <a:ext cx="20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86518" y="2612063"/>
            <a:ext cx="117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463972" y="2506870"/>
            <a:ext cx="122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34486" y="1397917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08730" y="1777629"/>
            <a:ext cx="110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07655" y="5321905"/>
            <a:ext cx="10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loop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03158" y="612077"/>
            <a:ext cx="21016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cxnSp>
        <p:nvCxnSpPr>
          <p:cNvPr id="217" name="Straight Arrow Connector 216"/>
          <p:cNvCxnSpPr>
            <a:stCxn id="9" idx="4"/>
            <a:endCxn id="222" idx="0"/>
          </p:cNvCxnSpPr>
          <p:nvPr/>
        </p:nvCxnSpPr>
        <p:spPr>
          <a:xfrm flipH="1">
            <a:off x="5965487" y="4018235"/>
            <a:ext cx="9599" cy="822916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5997975" y="4069206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5738116" y="484115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166230" y="49162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3372" y="588213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58" name="Straight Arrow Connector 257"/>
          <p:cNvCxnSpPr>
            <a:stCxn id="225" idx="4"/>
            <a:endCxn id="226" idx="0"/>
          </p:cNvCxnSpPr>
          <p:nvPr/>
        </p:nvCxnSpPr>
        <p:spPr>
          <a:xfrm>
            <a:off x="3393601" y="5392095"/>
            <a:ext cx="7142" cy="49004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204050" y="5222970"/>
            <a:ext cx="943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join</a:t>
            </a:r>
          </a:p>
        </p:txBody>
      </p:sp>
      <p:cxnSp>
        <p:nvCxnSpPr>
          <p:cNvPr id="273" name="Straight Arrow Connector 272"/>
          <p:cNvCxnSpPr>
            <a:stCxn id="222" idx="2"/>
            <a:endCxn id="225" idx="6"/>
          </p:cNvCxnSpPr>
          <p:nvPr/>
        </p:nvCxnSpPr>
        <p:spPr>
          <a:xfrm flipH="1">
            <a:off x="3620971" y="5079056"/>
            <a:ext cx="2117145" cy="75134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26" idx="2"/>
            <a:endCxn id="4" idx="2"/>
          </p:cNvCxnSpPr>
          <p:nvPr/>
        </p:nvCxnSpPr>
        <p:spPr>
          <a:xfrm rot="10800000">
            <a:off x="2259636" y="1483178"/>
            <a:ext cx="913736" cy="4636864"/>
          </a:xfrm>
          <a:prstGeom prst="curvedConnector3">
            <a:avLst>
              <a:gd name="adj1" fmla="val 320859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92" grpId="0"/>
      <p:bldP spid="99" grpId="0"/>
      <p:bldP spid="100" grpId="0"/>
      <p:bldP spid="100" grpId="1"/>
      <p:bldP spid="116" grpId="0"/>
      <p:bldP spid="117" grpId="0"/>
      <p:bldP spid="117" grpId="1"/>
      <p:bldP spid="118" grpId="0"/>
      <p:bldP spid="118" grpId="1"/>
      <p:bldP spid="119" grpId="0"/>
      <p:bldP spid="120" grpId="0"/>
      <p:bldP spid="131" grpId="0"/>
      <p:bldP spid="132" grpId="0"/>
      <p:bldP spid="156" grpId="0"/>
      <p:bldP spid="156" grpId="1"/>
      <p:bldP spid="157" grpId="0"/>
      <p:bldP spid="220" grpId="0"/>
      <p:bldP spid="220" grpId="1"/>
      <p:bldP spid="222" grpId="0" animBg="1"/>
      <p:bldP spid="222" grpId="1" animBg="1"/>
      <p:bldP spid="225" grpId="0" animBg="1"/>
      <p:bldP spid="225" grpId="1" animBg="1"/>
      <p:bldP spid="226" grpId="0" animBg="1"/>
      <p:bldP spid="226" grpId="1" animBg="1"/>
      <p:bldP spid="261" grpId="0"/>
      <p:bldP spid="261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59636" y="124527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9637" y="25295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08383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7715" y="354242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08868" y="170715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8517" y="179320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2251" y="68531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3372" y="422383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7924" y="32999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9148" y="3409659"/>
            <a:ext cx="454741" cy="475810"/>
          </a:xfrm>
          <a:prstGeom prst="ellipse">
            <a:avLst/>
          </a:prstGeom>
          <a:solidFill>
            <a:schemeClr val="bg1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59148" y="21362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55041" y="210079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1651402"/>
            <a:ext cx="573854" cy="519074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17" idx="7"/>
          </p:cNvCxnSpPr>
          <p:nvPr/>
        </p:nvCxnSpPr>
        <p:spPr>
          <a:xfrm flipH="1">
            <a:off x="1347294" y="1651402"/>
            <a:ext cx="978937" cy="55453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728766"/>
            <a:ext cx="1" cy="51650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4"/>
            <a:endCxn id="16" idx="0"/>
          </p:cNvCxnSpPr>
          <p:nvPr/>
        </p:nvCxnSpPr>
        <p:spPr>
          <a:xfrm>
            <a:off x="1186519" y="2612063"/>
            <a:ext cx="0" cy="79759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 flipH="1">
            <a:off x="3375295" y="2576605"/>
            <a:ext cx="7117" cy="72338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116663" y="1091439"/>
            <a:ext cx="952183" cy="77145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5"/>
            <a:endCxn id="10" idx="1"/>
          </p:cNvCxnSpPr>
          <p:nvPr/>
        </p:nvCxnSpPr>
        <p:spPr>
          <a:xfrm>
            <a:off x="7390397" y="1091439"/>
            <a:ext cx="885066" cy="68540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>
            <a:off x="5955888" y="2269019"/>
            <a:ext cx="19198" cy="12734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8" idx="0"/>
          </p:cNvCxnSpPr>
          <p:nvPr/>
        </p:nvCxnSpPr>
        <p:spPr>
          <a:xfrm flipH="1">
            <a:off x="8435754" y="2182969"/>
            <a:ext cx="485" cy="122669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608730" y="322637"/>
            <a:ext cx="717502" cy="289440"/>
          </a:xfrm>
          <a:prstGeom prst="curvedConnector4">
            <a:avLst>
              <a:gd name="adj1" fmla="val -40973"/>
              <a:gd name="adj2" fmla="val 10624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3" idx="6"/>
            <a:endCxn id="12" idx="2"/>
          </p:cNvCxnSpPr>
          <p:nvPr/>
        </p:nvCxnSpPr>
        <p:spPr>
          <a:xfrm flipV="1">
            <a:off x="3628113" y="923215"/>
            <a:ext cx="3374138" cy="353852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375295" y="3775802"/>
            <a:ext cx="25448" cy="448037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09982" y="3647564"/>
            <a:ext cx="95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fork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2829" y="526817"/>
            <a:ext cx="174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</a:t>
            </a:r>
            <a:r>
              <a:rPr lang="en-US" sz="3600" dirty="0" err="1" smtClean="0">
                <a:solidFill>
                  <a:srgbClr val="FF0000"/>
                </a:solidFill>
              </a:rPr>
              <a:t>arse_cl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83426" y="762888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21076" y="1298733"/>
            <a:ext cx="116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71071" y="2205934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03532" y="2830036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84343" y="5205798"/>
            <a:ext cx="20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86518" y="2612063"/>
            <a:ext cx="117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463972" y="2506870"/>
            <a:ext cx="122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34486" y="1397917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08730" y="1777629"/>
            <a:ext cx="110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07655" y="5321905"/>
            <a:ext cx="10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loop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03158" y="612077"/>
            <a:ext cx="21016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cxnSp>
        <p:nvCxnSpPr>
          <p:cNvPr id="217" name="Straight Arrow Connector 216"/>
          <p:cNvCxnSpPr>
            <a:stCxn id="9" idx="4"/>
            <a:endCxn id="222" idx="0"/>
          </p:cNvCxnSpPr>
          <p:nvPr/>
        </p:nvCxnSpPr>
        <p:spPr>
          <a:xfrm flipH="1">
            <a:off x="5965487" y="4018235"/>
            <a:ext cx="9599" cy="822916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5997975" y="4069206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5738116" y="484115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166230" y="49162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3372" y="588213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58" name="Straight Arrow Connector 257"/>
          <p:cNvCxnSpPr>
            <a:stCxn id="225" idx="4"/>
            <a:endCxn id="226" idx="0"/>
          </p:cNvCxnSpPr>
          <p:nvPr/>
        </p:nvCxnSpPr>
        <p:spPr>
          <a:xfrm>
            <a:off x="3393601" y="5392095"/>
            <a:ext cx="7142" cy="49004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365366" y="5205798"/>
            <a:ext cx="94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join</a:t>
            </a:r>
          </a:p>
        </p:txBody>
      </p:sp>
      <p:cxnSp>
        <p:nvCxnSpPr>
          <p:cNvPr id="273" name="Straight Arrow Connector 272"/>
          <p:cNvCxnSpPr>
            <a:stCxn id="222" idx="2"/>
            <a:endCxn id="225" idx="6"/>
          </p:cNvCxnSpPr>
          <p:nvPr/>
        </p:nvCxnSpPr>
        <p:spPr>
          <a:xfrm flipH="1">
            <a:off x="3620971" y="5079056"/>
            <a:ext cx="2117145" cy="75134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26" idx="2"/>
            <a:endCxn id="4" idx="2"/>
          </p:cNvCxnSpPr>
          <p:nvPr/>
        </p:nvCxnSpPr>
        <p:spPr>
          <a:xfrm rot="10800000">
            <a:off x="2259636" y="1483178"/>
            <a:ext cx="913736" cy="4636864"/>
          </a:xfrm>
          <a:prstGeom prst="curvedConnector3">
            <a:avLst>
              <a:gd name="adj1" fmla="val 320859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6" grpId="0" animBg="1"/>
      <p:bldP spid="17" grpId="0" animBg="1"/>
      <p:bldP spid="99" grpId="0"/>
      <p:bldP spid="99" grpId="1"/>
      <p:bldP spid="116" grpId="0"/>
      <p:bldP spid="119" grpId="0"/>
      <p:bldP spid="132" grpId="0"/>
      <p:bldP spid="13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/>
          <p:cNvCxnSpPr>
            <a:stCxn id="11" idx="4"/>
            <a:endCxn id="222" idx="0"/>
          </p:cNvCxnSpPr>
          <p:nvPr/>
        </p:nvCxnSpPr>
        <p:spPr>
          <a:xfrm>
            <a:off x="5955888" y="2269019"/>
            <a:ext cx="9599" cy="25721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680038" y="5202414"/>
            <a:ext cx="244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r>
              <a:rPr lang="en-US" sz="3600" dirty="0" smtClean="0">
                <a:solidFill>
                  <a:srgbClr val="FF0000"/>
                </a:solidFill>
              </a:rPr>
              <a:t> /</a:t>
            </a:r>
          </a:p>
        </p:txBody>
      </p:sp>
      <p:cxnSp>
        <p:nvCxnSpPr>
          <p:cNvPr id="217" name="Straight Arrow Connector 216"/>
          <p:cNvCxnSpPr>
            <a:stCxn id="9" idx="4"/>
            <a:endCxn id="222" idx="0"/>
          </p:cNvCxnSpPr>
          <p:nvPr/>
        </p:nvCxnSpPr>
        <p:spPr>
          <a:xfrm flipH="1">
            <a:off x="5965487" y="4018235"/>
            <a:ext cx="9599" cy="822916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375295" y="3775802"/>
            <a:ext cx="25448" cy="448037"/>
          </a:xfrm>
          <a:prstGeom prst="straightConnector1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09982" y="3647564"/>
            <a:ext cx="104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fork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2829" y="526817"/>
            <a:ext cx="17456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</a:t>
            </a:r>
            <a:r>
              <a:rPr lang="en-US" sz="3600" dirty="0" err="1" smtClean="0">
                <a:solidFill>
                  <a:srgbClr val="FF0000"/>
                </a:solidFill>
              </a:rPr>
              <a:t>arse_cl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7194" y="624462"/>
            <a:ext cx="2112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parse_cl</a:t>
            </a:r>
            <a:r>
              <a:rPr lang="en-US" sz="3600" dirty="0" smtClean="0">
                <a:solidFill>
                  <a:srgbClr val="FF0000"/>
                </a:solidFill>
              </a:rPr>
              <a:t> /</a:t>
            </a:r>
          </a:p>
        </p:txBody>
      </p:sp>
      <p:cxnSp>
        <p:nvCxnSpPr>
          <p:cNvPr id="60" name="Straight Arrow Connector 59"/>
          <p:cNvCxnSpPr>
            <a:stCxn id="18" idx="4"/>
          </p:cNvCxnSpPr>
          <p:nvPr/>
        </p:nvCxnSpPr>
        <p:spPr>
          <a:xfrm>
            <a:off x="3382412" y="2576605"/>
            <a:ext cx="18331" cy="164723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259636" y="124527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9637" y="25295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47715" y="354242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28517" y="179320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2251" y="68531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3372" y="4223839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7924" y="32999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55041" y="210079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1651402"/>
            <a:ext cx="573854" cy="51907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728766"/>
            <a:ext cx="1" cy="51650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 flipH="1">
            <a:off x="3375295" y="2576605"/>
            <a:ext cx="7117" cy="72338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116663" y="1091439"/>
            <a:ext cx="952183" cy="77145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>
            <a:off x="5955888" y="2269019"/>
            <a:ext cx="19198" cy="12734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608730" y="322637"/>
            <a:ext cx="717502" cy="289440"/>
          </a:xfrm>
          <a:prstGeom prst="curvedConnector4">
            <a:avLst>
              <a:gd name="adj1" fmla="val -40973"/>
              <a:gd name="adj2" fmla="val 106240"/>
            </a:avLst>
          </a:prstGeom>
          <a:ln w="635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3" idx="6"/>
            <a:endCxn id="12" idx="2"/>
          </p:cNvCxnSpPr>
          <p:nvPr/>
        </p:nvCxnSpPr>
        <p:spPr>
          <a:xfrm flipV="1">
            <a:off x="3628113" y="923215"/>
            <a:ext cx="3374138" cy="353852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421076" y="1298733"/>
            <a:ext cx="11623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drop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03532" y="2830036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body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84343" y="5205798"/>
            <a:ext cx="20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463972" y="2506870"/>
            <a:ext cx="122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34486" y="1397917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07655" y="5321905"/>
            <a:ext cx="10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loop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03158" y="612077"/>
            <a:ext cx="21016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997975" y="4069206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5738116" y="4841151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166230" y="4916285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3372" y="588213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58" name="Straight Arrow Connector 257"/>
          <p:cNvCxnSpPr>
            <a:stCxn id="225" idx="4"/>
            <a:endCxn id="226" idx="0"/>
          </p:cNvCxnSpPr>
          <p:nvPr/>
        </p:nvCxnSpPr>
        <p:spPr>
          <a:xfrm>
            <a:off x="3393601" y="5392095"/>
            <a:ext cx="7142" cy="49004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398444" y="5222970"/>
            <a:ext cx="96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join</a:t>
            </a:r>
          </a:p>
        </p:txBody>
      </p:sp>
      <p:cxnSp>
        <p:nvCxnSpPr>
          <p:cNvPr id="273" name="Straight Arrow Connector 272"/>
          <p:cNvCxnSpPr>
            <a:stCxn id="222" idx="2"/>
            <a:endCxn id="225" idx="6"/>
          </p:cNvCxnSpPr>
          <p:nvPr/>
        </p:nvCxnSpPr>
        <p:spPr>
          <a:xfrm flipH="1">
            <a:off x="3620971" y="5079056"/>
            <a:ext cx="2117145" cy="75134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26" idx="2"/>
            <a:endCxn id="4" idx="2"/>
          </p:cNvCxnSpPr>
          <p:nvPr/>
        </p:nvCxnSpPr>
        <p:spPr>
          <a:xfrm rot="10800000">
            <a:off x="2259636" y="1483178"/>
            <a:ext cx="913736" cy="4636864"/>
          </a:xfrm>
          <a:prstGeom prst="curvedConnector3">
            <a:avLst>
              <a:gd name="adj1" fmla="val 320859"/>
            </a:avLst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120581" y="280820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  <a:r>
              <a:rPr lang="en-US" sz="3600" dirty="0" smtClean="0">
                <a:solidFill>
                  <a:srgbClr val="FF0000"/>
                </a:solidFill>
              </a:rPr>
              <a:t>ody /</a:t>
            </a:r>
          </a:p>
        </p:txBody>
      </p:sp>
      <p:cxnSp>
        <p:nvCxnSpPr>
          <p:cNvPr id="61" name="Straight Arrow Connector 60"/>
          <p:cNvCxnSpPr>
            <a:stCxn id="7" idx="5"/>
            <a:endCxn id="18" idx="1"/>
          </p:cNvCxnSpPr>
          <p:nvPr/>
        </p:nvCxnSpPr>
        <p:spPr>
          <a:xfrm>
            <a:off x="2647783" y="659085"/>
            <a:ext cx="573853" cy="151139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13" idx="6"/>
            <a:endCxn id="11" idx="2"/>
          </p:cNvCxnSpPr>
          <p:nvPr/>
        </p:nvCxnSpPr>
        <p:spPr>
          <a:xfrm flipV="1">
            <a:off x="3628113" y="2031114"/>
            <a:ext cx="2100404" cy="243063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22" idx="2"/>
            <a:endCxn id="226" idx="0"/>
          </p:cNvCxnSpPr>
          <p:nvPr/>
        </p:nvCxnSpPr>
        <p:spPr>
          <a:xfrm flipH="1">
            <a:off x="3400743" y="5079056"/>
            <a:ext cx="2337373" cy="803081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226" idx="2"/>
            <a:endCxn id="18" idx="2"/>
          </p:cNvCxnSpPr>
          <p:nvPr/>
        </p:nvCxnSpPr>
        <p:spPr>
          <a:xfrm rot="10800000">
            <a:off x="3155042" y="2338700"/>
            <a:ext cx="18331" cy="3781342"/>
          </a:xfrm>
          <a:prstGeom prst="curvedConnector3">
            <a:avLst>
              <a:gd name="adj1" fmla="val 14139572"/>
            </a:avLst>
          </a:prstGeom>
          <a:ln w="635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47017" y="5408255"/>
            <a:ext cx="131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oop /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753756" y="935242"/>
            <a:ext cx="24589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r>
              <a:rPr lang="en-US" sz="3600" dirty="0" smtClean="0">
                <a:solidFill>
                  <a:srgbClr val="FF0000"/>
                </a:solidFill>
              </a:rPr>
              <a:t> /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60231" y="2524190"/>
            <a:ext cx="1460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F0000"/>
                </a:solidFill>
              </a:rPr>
              <a:t>pen /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23617" y="1380255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noop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231" name="Slide Number Placeholder 2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125 -0.12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-60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17951 -0.0013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69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4739 -0.10163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5093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32899 0.0581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2894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23924 0.01273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2" y="625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-0.21753 -0.03982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1991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31632 0.65162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3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92" grpId="0"/>
      <p:bldP spid="94" grpId="0"/>
      <p:bldP spid="78" grpId="0"/>
      <p:bldP spid="4" grpId="0" animBg="1"/>
      <p:bldP spid="9" grpId="0" animBg="1"/>
      <p:bldP spid="12" grpId="0" animBg="1"/>
      <p:bldP spid="15" grpId="0" animBg="1"/>
      <p:bldP spid="100" grpId="0"/>
      <p:bldP spid="117" grpId="0"/>
      <p:bldP spid="118" grpId="0"/>
      <p:bldP spid="120" grpId="0"/>
      <p:bldP spid="131" grpId="0"/>
      <p:bldP spid="156" grpId="0"/>
      <p:bldP spid="157" grpId="0"/>
      <p:bldP spid="220" grpId="0"/>
      <p:bldP spid="225" grpId="0" animBg="1"/>
      <p:bldP spid="261" grpId="0"/>
      <p:bldP spid="57" grpId="0"/>
      <p:bldP spid="79" grpId="0"/>
      <p:bldP spid="80" grpId="0"/>
      <p:bldP spid="82" grpId="0"/>
      <p:bldP spid="82" grpId="1"/>
      <p:bldP spid="84" grpId="0"/>
      <p:bldP spid="8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VPA’s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Accurately approximate the set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paths</a:t>
            </a:r>
          </a:p>
          <a:p>
            <a:endParaRPr lang="en-US" dirty="0"/>
          </a:p>
          <a:p>
            <a:r>
              <a:rPr lang="en-US" dirty="0" smtClean="0"/>
              <a:t>Accurately model relationship between</a:t>
            </a:r>
            <a:br>
              <a:rPr lang="en-US" dirty="0" smtClean="0"/>
            </a:br>
            <a:r>
              <a:rPr lang="en-US" dirty="0" smtClean="0"/>
              <a:t>OS </a:t>
            </a:r>
            <a:r>
              <a:rPr lang="en-US" dirty="0" smtClean="0">
                <a:solidFill>
                  <a:srgbClr val="00B050"/>
                </a:solidFill>
              </a:rPr>
              <a:t>primitives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privileges</a:t>
            </a:r>
          </a:p>
          <a:p>
            <a:endParaRPr lang="en-US" dirty="0"/>
          </a:p>
          <a:p>
            <a:r>
              <a:rPr lang="en-US" dirty="0" smtClean="0"/>
              <a:t>Modular strategies for</a:t>
            </a:r>
            <a:br>
              <a:rPr lang="en-US" dirty="0" smtClean="0"/>
            </a:br>
            <a:r>
              <a:rPr lang="en-US" dirty="0" smtClean="0"/>
              <a:t>modular instrumentations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Designed an automata-theoretic</a:t>
            </a:r>
            <a:br>
              <a:rPr lang="en-US" dirty="0" smtClean="0"/>
            </a:br>
            <a:r>
              <a:rPr lang="en-US" dirty="0" smtClean="0"/>
              <a:t>weaver generator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Implemented an efficient weaver-generator via a </a:t>
            </a:r>
            <a:r>
              <a:rPr lang="en-US" i="1" dirty="0" smtClean="0"/>
              <a:t>scaffold</a:t>
            </a:r>
            <a:r>
              <a:rPr lang="en-US" dirty="0" smtClean="0"/>
              <a:t>-based game solver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Experimentally evaluated practical feasibility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Instantiated weaver-generator to</a:t>
            </a:r>
            <a:br>
              <a:rPr lang="en-US" dirty="0" smtClean="0"/>
            </a:br>
            <a:r>
              <a:rPr lang="en-US" dirty="0" smtClean="0"/>
              <a:t>a policy weaver for Capsicum</a:t>
            </a:r>
          </a:p>
          <a:p>
            <a:endParaRPr lang="en-US" dirty="0" smtClean="0"/>
          </a:p>
          <a:p>
            <a:r>
              <a:rPr lang="en-US" dirty="0" smtClean="0"/>
              <a:t>Applied Capsicum policy weaver to six UNIX</a:t>
            </a:r>
            <a:br>
              <a:rPr lang="en-US" dirty="0" smtClean="0"/>
            </a:br>
            <a:r>
              <a:rPr lang="en-US" dirty="0" smtClean="0"/>
              <a:t>utilities from 8 to 108 </a:t>
            </a:r>
            <a:r>
              <a:rPr lang="en-US" dirty="0" err="1" smtClean="0"/>
              <a:t>kLoC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Found strategies in 0:05 to 2:00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Motivation: privilege-aware OS’s enable secure 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Problem: privilege-aware OS’s are</a:t>
            </a:r>
            <a:br>
              <a:rPr lang="en-US" dirty="0" smtClean="0"/>
            </a:br>
            <a:r>
              <a:rPr lang="en-US" dirty="0" smtClean="0"/>
              <a:t>hard to program for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Solution: reduce programming for a privilege-aware OS to solving a safety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Program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Program is analyzed </a:t>
            </a:r>
            <a:r>
              <a:rPr lang="en-US" i="1" dirty="0" smtClean="0"/>
              <a:t>passively</a:t>
            </a:r>
            <a:r>
              <a:rPr lang="en-US" dirty="0" smtClean="0"/>
              <a:t> to ensure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that it behaves securely.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3632D34-04EF-48A2-8115-8ECCB1F49248}" type="slidenum">
              <a:rPr lang="en-US" smtClean="0"/>
              <a:pPr algn="ctr"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1981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17526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Policy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38862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 </a:t>
            </a:r>
            <a:r>
              <a:rPr lang="en-US" sz="4000" dirty="0" smtClean="0">
                <a:solidFill>
                  <a:srgbClr val="FF0000"/>
                </a:solidFill>
              </a:rPr>
              <a:t>Program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1219200" y="2384286"/>
            <a:ext cx="0" cy="112091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3314700" y="2384286"/>
            <a:ext cx="4011" cy="112413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247900" y="4828639"/>
            <a:ext cx="0" cy="8863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19771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Progrmr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4211" y="1696792"/>
            <a:ext cx="2971800" cy="70788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1844" y="228601"/>
            <a:ext cx="358139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OS Developer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11166" y="3810000"/>
            <a:ext cx="832834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</a:t>
            </a:r>
            <a:endParaRPr lang="en-US" sz="4000" dirty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flipH="1">
            <a:off x="7772400" y="4163943"/>
            <a:ext cx="538766" cy="619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26" idx="0"/>
          </p:cNvCxnSpPr>
          <p:nvPr/>
        </p:nvCxnSpPr>
        <p:spPr>
          <a:xfrm>
            <a:off x="6302544" y="936487"/>
            <a:ext cx="7567" cy="760305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0" idx="2"/>
            <a:endCxn id="7" idx="0"/>
          </p:cNvCxnSpPr>
          <p:nvPr/>
        </p:nvCxnSpPr>
        <p:spPr>
          <a:xfrm flipH="1">
            <a:off x="3314700" y="968570"/>
            <a:ext cx="4011" cy="70783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6" idx="0"/>
          </p:cNvCxnSpPr>
          <p:nvPr/>
        </p:nvCxnSpPr>
        <p:spPr>
          <a:xfrm>
            <a:off x="1217195" y="936486"/>
            <a:ext cx="2005" cy="73991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6" idx="2"/>
          </p:cNvCxnSpPr>
          <p:nvPr/>
        </p:nvCxnSpPr>
        <p:spPr>
          <a:xfrm>
            <a:off x="6310111" y="2404678"/>
            <a:ext cx="14489" cy="11037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3916" y="260684"/>
            <a:ext cx="2129589" cy="70788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Pol. </a:t>
            </a:r>
            <a:r>
              <a:rPr lang="en-US" sz="4000" dirty="0" err="1" smtClean="0"/>
              <a:t>Wrtr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3508421"/>
            <a:ext cx="7461584" cy="1323439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Weaver Generator</a:t>
            </a:r>
          </a:p>
          <a:p>
            <a:pPr algn="ctr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852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012" y="1295400"/>
            <a:ext cx="7772400" cy="1470025"/>
          </a:xfrm>
        </p:spPr>
        <p:txBody>
          <a:bodyPr/>
          <a:lstStyle/>
          <a:p>
            <a:r>
              <a:rPr lang="en-US" dirty="0" smtClean="0"/>
              <a:t>Secure Programming via</a:t>
            </a:r>
            <a:br>
              <a:rPr lang="en-US" dirty="0" smtClean="0"/>
            </a:br>
            <a:r>
              <a:rPr lang="en-US" dirty="0" smtClean="0"/>
              <a:t>Visibly Pushdown Safety Games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2012" y="3047999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Bill Harris</a:t>
            </a:r>
            <a:r>
              <a:rPr lang="en-US" sz="3200" dirty="0" smtClean="0"/>
              <a:t>, </a:t>
            </a:r>
            <a:r>
              <a:rPr lang="en-US" b="1" i="1" u="sng" dirty="0" err="1" smtClean="0"/>
              <a:t>Somesh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Jha</a:t>
            </a:r>
            <a:r>
              <a:rPr lang="en-US" sz="3200" dirty="0" smtClean="0"/>
              <a:t>, and Thomas Reps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6772"/>
            <a:ext cx="1592580" cy="156527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0" y="4724400"/>
            <a:ext cx="58521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Computer Aided Verification 2012</a:t>
            </a:r>
          </a:p>
          <a:p>
            <a:r>
              <a:rPr lang="en-US" sz="2800" dirty="0" smtClean="0"/>
              <a:t>13 July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43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356" y="4969800"/>
            <a:ext cx="1778868" cy="9792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4877" y="3387213"/>
            <a:ext cx="2925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 smtClean="0"/>
              <a:t>Somesh</a:t>
            </a:r>
            <a:r>
              <a:rPr lang="en-US" sz="4400" b="1" i="1" u="sng" dirty="0" smtClean="0"/>
              <a:t> </a:t>
            </a:r>
            <a:r>
              <a:rPr lang="en-US" sz="4400" b="1" i="1" u="sng" dirty="0" err="1" smtClean="0"/>
              <a:t>Jha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7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9" grpId="1"/>
      <p:bldP spid="9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59636" y="195764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33297" y="912316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59637" y="7247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14388" y="4865678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14389" y="343876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33298" y="2094292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52233" y="5860720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52231" y="4440053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2230" y="3257367"/>
            <a:ext cx="454741" cy="47581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4" idx="5"/>
            <a:endCxn id="18" idx="1"/>
          </p:cNvCxnSpPr>
          <p:nvPr/>
        </p:nvCxnSpPr>
        <p:spPr>
          <a:xfrm>
            <a:off x="2647782" y="2363776"/>
            <a:ext cx="1171043" cy="96327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4" idx="0"/>
          </p:cNvCxnSpPr>
          <p:nvPr/>
        </p:nvCxnSpPr>
        <p:spPr>
          <a:xfrm flipH="1">
            <a:off x="2487007" y="1200563"/>
            <a:ext cx="1" cy="757084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4"/>
            <a:endCxn id="15" idx="0"/>
          </p:cNvCxnSpPr>
          <p:nvPr/>
        </p:nvCxnSpPr>
        <p:spPr>
          <a:xfrm>
            <a:off x="3979601" y="3733177"/>
            <a:ext cx="1" cy="70687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4"/>
            <a:endCxn id="12" idx="0"/>
          </p:cNvCxnSpPr>
          <p:nvPr/>
        </p:nvCxnSpPr>
        <p:spPr>
          <a:xfrm>
            <a:off x="7360668" y="1388126"/>
            <a:ext cx="1" cy="70616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1" idx="7"/>
          </p:cNvCxnSpPr>
          <p:nvPr/>
        </p:nvCxnSpPr>
        <p:spPr>
          <a:xfrm flipH="1">
            <a:off x="6502535" y="2500421"/>
            <a:ext cx="697358" cy="100802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4"/>
            <a:endCxn id="9" idx="0"/>
          </p:cNvCxnSpPr>
          <p:nvPr/>
        </p:nvCxnSpPr>
        <p:spPr>
          <a:xfrm flipH="1">
            <a:off x="6341759" y="3914577"/>
            <a:ext cx="1" cy="951101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endCxn id="7" idx="1"/>
          </p:cNvCxnSpPr>
          <p:nvPr/>
        </p:nvCxnSpPr>
        <p:spPr>
          <a:xfrm flipV="1">
            <a:off x="1470092" y="794434"/>
            <a:ext cx="856140" cy="50163"/>
          </a:xfrm>
          <a:prstGeom prst="curvedConnector4">
            <a:avLst>
              <a:gd name="adj1" fmla="val -3846"/>
              <a:gd name="adj2" fmla="val 119444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13" idx="2"/>
            <a:endCxn id="4" idx="2"/>
          </p:cNvCxnSpPr>
          <p:nvPr/>
        </p:nvCxnSpPr>
        <p:spPr>
          <a:xfrm rot="10800000">
            <a:off x="2259637" y="2195553"/>
            <a:ext cx="1492597" cy="3903073"/>
          </a:xfrm>
          <a:prstGeom prst="curvedConnector3">
            <a:avLst>
              <a:gd name="adj1" fmla="val 209186"/>
            </a:avLst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5" idx="6"/>
            <a:endCxn id="6" idx="2"/>
          </p:cNvCxnSpPr>
          <p:nvPr/>
        </p:nvCxnSpPr>
        <p:spPr>
          <a:xfrm flipV="1">
            <a:off x="4206972" y="1150221"/>
            <a:ext cx="2926325" cy="3527737"/>
          </a:xfrm>
          <a:prstGeom prst="curvedConnector3">
            <a:avLst>
              <a:gd name="adj1" fmla="val 30344"/>
            </a:avLst>
          </a:prstGeom>
          <a:ln w="635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9" idx="4"/>
            <a:endCxn id="13" idx="6"/>
          </p:cNvCxnSpPr>
          <p:nvPr/>
        </p:nvCxnSpPr>
        <p:spPr>
          <a:xfrm rot="5400000">
            <a:off x="4895799" y="4652664"/>
            <a:ext cx="757137" cy="2134785"/>
          </a:xfrm>
          <a:prstGeom prst="curvedConnector2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5" idx="4"/>
            <a:endCxn id="13" idx="0"/>
          </p:cNvCxnSpPr>
          <p:nvPr/>
        </p:nvCxnSpPr>
        <p:spPr>
          <a:xfrm>
            <a:off x="3979602" y="4915863"/>
            <a:ext cx="2" cy="944857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022452" y="756520"/>
            <a:ext cx="2224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fork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8880" y="1208496"/>
            <a:ext cx="174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</a:rPr>
              <a:t>p</a:t>
            </a:r>
            <a:r>
              <a:rPr lang="en-US" sz="3600" dirty="0" err="1" smtClean="0">
                <a:solidFill>
                  <a:srgbClr val="00B050"/>
                </a:solidFill>
              </a:rPr>
              <a:t>arse_cl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443374" y="1388126"/>
            <a:ext cx="98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init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21360" y="2433457"/>
            <a:ext cx="116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drop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123809" y="4031627"/>
            <a:ext cx="11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body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134724" y="5861779"/>
            <a:ext cx="20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ret </a:t>
            </a:r>
            <a:r>
              <a:rPr lang="en-US" sz="3600" dirty="0" err="1" smtClean="0">
                <a:solidFill>
                  <a:srgbClr val="FF0000"/>
                </a:solidFill>
              </a:rPr>
              <a:t>compr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736409" y="3823923"/>
            <a:ext cx="122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open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199949" y="2254961"/>
            <a:ext cx="130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noop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152241" y="5861779"/>
            <a:ext cx="10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loop</a:t>
            </a:r>
          </a:p>
        </p:txBody>
      </p:sp>
      <p:cxnSp>
        <p:nvCxnSpPr>
          <p:cNvPr id="43" name="Straight Arrow Connector 42"/>
          <p:cNvCxnSpPr>
            <a:stCxn id="7" idx="4"/>
            <a:endCxn id="18" idx="1"/>
          </p:cNvCxnSpPr>
          <p:nvPr/>
        </p:nvCxnSpPr>
        <p:spPr>
          <a:xfrm>
            <a:off x="2487008" y="1200563"/>
            <a:ext cx="1331817" cy="212648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4"/>
            <a:endCxn id="11" idx="7"/>
          </p:cNvCxnSpPr>
          <p:nvPr/>
        </p:nvCxnSpPr>
        <p:spPr>
          <a:xfrm flipH="1">
            <a:off x="6502535" y="1388126"/>
            <a:ext cx="858133" cy="21203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8" idx="4"/>
            <a:endCxn id="6" idx="2"/>
          </p:cNvCxnSpPr>
          <p:nvPr/>
        </p:nvCxnSpPr>
        <p:spPr>
          <a:xfrm rot="5400000" flipH="1" flipV="1">
            <a:off x="4264971" y="864851"/>
            <a:ext cx="2582956" cy="3153696"/>
          </a:xfrm>
          <a:prstGeom prst="curvedConnector4">
            <a:avLst>
              <a:gd name="adj1" fmla="val -3711"/>
              <a:gd name="adj2" fmla="val 53605"/>
            </a:avLst>
          </a:prstGeom>
          <a:ln w="635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657600" y="3721325"/>
            <a:ext cx="3" cy="2127543"/>
          </a:xfrm>
          <a:prstGeom prst="straightConnector1">
            <a:avLst/>
          </a:prstGeom>
          <a:ln w="635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11" idx="4"/>
            <a:endCxn id="13" idx="6"/>
          </p:cNvCxnSpPr>
          <p:nvPr/>
        </p:nvCxnSpPr>
        <p:spPr>
          <a:xfrm rot="5400000">
            <a:off x="4182343" y="3939208"/>
            <a:ext cx="2184048" cy="2134786"/>
          </a:xfrm>
          <a:prstGeom prst="curvedConnector2">
            <a:avLst/>
          </a:prstGeom>
          <a:ln w="635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13" idx="2"/>
            <a:endCxn id="18" idx="3"/>
          </p:cNvCxnSpPr>
          <p:nvPr/>
        </p:nvCxnSpPr>
        <p:spPr>
          <a:xfrm rot="10800000" flipH="1">
            <a:off x="3752233" y="3663497"/>
            <a:ext cx="66592" cy="2435129"/>
          </a:xfrm>
          <a:prstGeom prst="curvedConnector4">
            <a:avLst>
              <a:gd name="adj1" fmla="val -1583540"/>
              <a:gd name="adj2" fmla="val 100695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Privilege-Aware OS’s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maintains a </a:t>
            </a:r>
            <a:r>
              <a:rPr lang="en-US" i="1" dirty="0" smtClean="0">
                <a:solidFill>
                  <a:srgbClr val="0070C0"/>
                </a:solidFill>
              </a:rPr>
              <a:t>privilege </a:t>
            </a:r>
            <a:r>
              <a:rPr lang="en-US" dirty="0" smtClean="0"/>
              <a:t>for each process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smtClean="0"/>
              <a:t>Program </a:t>
            </a:r>
            <a:r>
              <a:rPr lang="en-US" i="1" dirty="0" smtClean="0"/>
              <a:t>actively </a:t>
            </a:r>
            <a:r>
              <a:rPr lang="en-US" dirty="0" smtClean="0"/>
              <a:t>manages its </a:t>
            </a:r>
            <a:r>
              <a:rPr lang="en-US" dirty="0" smtClean="0">
                <a:solidFill>
                  <a:srgbClr val="0070C0"/>
                </a:solidFill>
              </a:rPr>
              <a:t>privilege</a:t>
            </a:r>
            <a:r>
              <a:rPr lang="en-US" dirty="0" smtClean="0"/>
              <a:t> by</a:t>
            </a:r>
            <a:br>
              <a:rPr lang="en-US" dirty="0" smtClean="0"/>
            </a:br>
            <a:r>
              <a:rPr lang="en-US" dirty="0" smtClean="0"/>
              <a:t>invoking security system calls (</a:t>
            </a:r>
            <a:r>
              <a:rPr lang="en-US" i="1" dirty="0" smtClean="0">
                <a:solidFill>
                  <a:srgbClr val="00B050"/>
                </a:solidFill>
              </a:rPr>
              <a:t>primitives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Privilege-Aware OS’s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Information-flow control</a:t>
            </a:r>
          </a:p>
          <a:p>
            <a:pPr lvl="1"/>
            <a:r>
              <a:rPr lang="en-US" dirty="0" smtClean="0"/>
              <a:t>Asbestos [SOSP 2005]</a:t>
            </a:r>
          </a:p>
          <a:p>
            <a:pPr lvl="1"/>
            <a:r>
              <a:rPr lang="en-US" dirty="0" err="1" smtClean="0"/>
              <a:t>HiStar</a:t>
            </a:r>
            <a:r>
              <a:rPr lang="en-US" dirty="0" smtClean="0"/>
              <a:t> [OSDI 2006]</a:t>
            </a:r>
          </a:p>
          <a:p>
            <a:pPr lvl="1"/>
            <a:r>
              <a:rPr lang="en-US" dirty="0" smtClean="0"/>
              <a:t>Flume [SOSP 2007]</a:t>
            </a:r>
          </a:p>
          <a:p>
            <a:r>
              <a:rPr lang="en-US" dirty="0" smtClean="0"/>
              <a:t>Tagged memory: Wedge [NSDI 2008]</a:t>
            </a:r>
          </a:p>
          <a:p>
            <a:r>
              <a:rPr lang="en-US" dirty="0" smtClean="0"/>
              <a:t>Capabilities: Capsicum [USENIX Sec. 2010]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</a:t>
            </a:r>
            <a:r>
              <a:rPr lang="en-US" dirty="0" err="1" smtClean="0"/>
              <a:t>gzip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5867400" cy="3429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gzip</a:t>
            </a:r>
            <a:r>
              <a:rPr lang="en-US" dirty="0" smtClean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files = </a:t>
            </a:r>
            <a:r>
              <a:rPr lang="en-US" dirty="0" err="1" smtClean="0">
                <a:solidFill>
                  <a:srgbClr val="FF0000"/>
                </a:solidFill>
              </a:rPr>
              <a:t>parse_cl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for (f in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(in, out) = open;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505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compr</a:t>
            </a:r>
            <a:r>
              <a:rPr lang="en-US" dirty="0" smtClean="0">
                <a:solidFill>
                  <a:srgbClr val="FF0000"/>
                </a:solidFill>
              </a:rPr>
              <a:t>(in, out)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body;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467" y="2057400"/>
            <a:ext cx="1063466" cy="1066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7</a:t>
            </a:fld>
            <a:endParaRPr lang="en-US"/>
          </a:p>
        </p:txBody>
      </p:sp>
      <p:cxnSp>
        <p:nvCxnSpPr>
          <p:cNvPr id="10" name="Straight Arrow Connector 9"/>
          <p:cNvCxnSpPr>
            <a:stCxn id="7" idx="2"/>
            <a:endCxn id="12" idx="0"/>
          </p:cNvCxnSpPr>
          <p:nvPr/>
        </p:nvCxnSpPr>
        <p:spPr>
          <a:xfrm flipH="1">
            <a:off x="7306597" y="3124200"/>
            <a:ext cx="8603" cy="143305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68297" y="4557251"/>
            <a:ext cx="3276600" cy="646331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public_leak.com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7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Informal Policy for </a:t>
            </a:r>
            <a:r>
              <a:rPr lang="en-US" dirty="0" err="1" smtClean="0"/>
              <a:t>gzip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 err="1" smtClean="0"/>
              <a:t>gzip</a:t>
            </a:r>
            <a:r>
              <a:rPr lang="en-US" dirty="0" smtClean="0"/>
              <a:t> executes </a:t>
            </a:r>
            <a:r>
              <a:rPr lang="en-US" dirty="0" smtClean="0">
                <a:solidFill>
                  <a:srgbClr val="FF0000"/>
                </a:solidFill>
              </a:rPr>
              <a:t>body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it should only be able to read from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write to </a:t>
            </a:r>
            <a:r>
              <a:rPr lang="en-US" dirty="0" smtClean="0">
                <a:solidFill>
                  <a:srgbClr val="FF0000"/>
                </a:solidFill>
              </a:rPr>
              <a:t>out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Capsicum: A Privilege-Aware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/>
          </a:bodyPr>
          <a:lstStyle/>
          <a:p>
            <a:r>
              <a:rPr lang="en-US" dirty="0" smtClean="0"/>
              <a:t>Two levels of </a:t>
            </a:r>
            <a:r>
              <a:rPr lang="en-US" dirty="0" smtClean="0">
                <a:solidFill>
                  <a:srgbClr val="0070C0"/>
                </a:solidFill>
              </a:rPr>
              <a:t>privilege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High Capability </a:t>
            </a:r>
            <a:r>
              <a:rPr lang="en-US" dirty="0" smtClean="0"/>
              <a:t>(can open files)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Low Capability</a:t>
            </a:r>
            <a:r>
              <a:rPr lang="en-US" dirty="0" smtClean="0"/>
              <a:t> (cannot open files)</a:t>
            </a:r>
          </a:p>
          <a:p>
            <a:r>
              <a:rPr lang="en-US" dirty="0" smtClean="0"/>
              <a:t>Rules describing </a:t>
            </a:r>
            <a:r>
              <a:rPr lang="en-US" dirty="0" smtClean="0">
                <a:solidFill>
                  <a:srgbClr val="0070C0"/>
                </a:solidFill>
              </a:rPr>
              <a:t>privilege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Process initially executes with</a:t>
            </a:r>
            <a:br>
              <a:rPr lang="en-US" dirty="0" smtClean="0"/>
            </a:br>
            <a:r>
              <a:rPr lang="en-US" dirty="0" smtClean="0"/>
              <a:t>capability of its parent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Process can invoke the </a:t>
            </a:r>
            <a:r>
              <a:rPr lang="en-US" dirty="0" smtClean="0">
                <a:solidFill>
                  <a:srgbClr val="00B050"/>
                </a:solidFill>
              </a:rPr>
              <a:t>drop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system call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/>
              <a:t>to take </a:t>
            </a:r>
            <a:r>
              <a:rPr lang="en-US" dirty="0" smtClean="0">
                <a:solidFill>
                  <a:srgbClr val="0070C0"/>
                </a:solidFill>
              </a:rPr>
              <a:t>Low Capability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18D8-A94D-4401-BB08-5600B3FEB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21861</TotalTime>
  <Words>1349</Words>
  <Application>Microsoft Office PowerPoint</Application>
  <PresentationFormat>On-screen Show (4:3)</PresentationFormat>
  <Paragraphs>520</Paragraphs>
  <Slides>44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Secure Programming via Visibly Pushdown Safety Games</vt:lpstr>
      <vt:lpstr>One-slide Summary</vt:lpstr>
      <vt:lpstr>Important Programs are Still Insecure</vt:lpstr>
      <vt:lpstr>Traditional Program Security</vt:lpstr>
      <vt:lpstr>Privilege-Aware OS’s</vt:lpstr>
      <vt:lpstr>Example Privilege-Aware OS’s</vt:lpstr>
      <vt:lpstr>Running example: gzip</vt:lpstr>
      <vt:lpstr>An Informal Policy for gzip</vt:lpstr>
      <vt:lpstr>Capsicum: A Privilege-Aware OS</vt:lpstr>
      <vt:lpstr>Securing gzip on Capsicum</vt:lpstr>
      <vt:lpstr>Securing gzip on Capsicum</vt:lpstr>
      <vt:lpstr>Securing gzip on Capsicum</vt:lpstr>
      <vt:lpstr>Securing gzip on Capsicum</vt:lpstr>
      <vt:lpstr>Securing gzip on Capsicum</vt:lpstr>
      <vt:lpstr>PowerPoint Presentation</vt:lpstr>
      <vt:lpstr>PowerPoint Presentation</vt:lpstr>
      <vt:lpstr>Paper Contributions</vt:lpstr>
      <vt:lpstr>PowerPoint Presentation</vt:lpstr>
      <vt:lpstr>Program: Prog Acts</vt:lpstr>
      <vt:lpstr>PowerPoint Presentation</vt:lpstr>
      <vt:lpstr>Policy: Prog Acts x Privs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Safety Games: A Quick Refresher</vt:lpstr>
      <vt:lpstr>PowerPoint Presentation</vt:lpstr>
      <vt:lpstr>Weaving as a Game</vt:lpstr>
      <vt:lpstr>PowerPoint Presentation</vt:lpstr>
      <vt:lpstr>PowerPoint Presentation</vt:lpstr>
      <vt:lpstr>PowerPoint Presentation</vt:lpstr>
      <vt:lpstr>PowerPoint Presentation</vt:lpstr>
      <vt:lpstr>The Importance of VPA’s</vt:lpstr>
      <vt:lpstr>Paper Contributions</vt:lpstr>
      <vt:lpstr>Experiment Highlights</vt:lpstr>
      <vt:lpstr>Summary</vt:lpstr>
      <vt:lpstr>Questions?</vt:lpstr>
      <vt:lpstr>PowerPoint Presentation</vt:lpstr>
      <vt:lpstr>Extra Slides</vt:lpstr>
      <vt:lpstr>Secure Programming via Visibly Pushdown Safety Games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Programming via Visibly Pushdown Safety Games</dc:title>
  <dc:creator>Bill Harris</dc:creator>
  <cp:lastModifiedBy>Bill Harris</cp:lastModifiedBy>
  <cp:revision>272</cp:revision>
  <dcterms:created xsi:type="dcterms:W3CDTF">2012-06-24T18:30:50Z</dcterms:created>
  <dcterms:modified xsi:type="dcterms:W3CDTF">2012-09-06T18:20:03Z</dcterms:modified>
</cp:coreProperties>
</file>