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708" r:id="rId1"/>
  </p:sldMasterIdLst>
  <p:notesMasterIdLst>
    <p:notesMasterId r:id="rId37"/>
  </p:notesMasterIdLst>
  <p:sldIdLst>
    <p:sldId id="256" r:id="rId2"/>
    <p:sldId id="309" r:id="rId3"/>
    <p:sldId id="264" r:id="rId4"/>
    <p:sldId id="311" r:id="rId5"/>
    <p:sldId id="312" r:id="rId6"/>
    <p:sldId id="261" r:id="rId7"/>
    <p:sldId id="310" r:id="rId8"/>
    <p:sldId id="313" r:id="rId9"/>
    <p:sldId id="266" r:id="rId10"/>
    <p:sldId id="269" r:id="rId11"/>
    <p:sldId id="295" r:id="rId12"/>
    <p:sldId id="281" r:id="rId13"/>
    <p:sldId id="318" r:id="rId14"/>
    <p:sldId id="317" r:id="rId15"/>
    <p:sldId id="283" r:id="rId16"/>
    <p:sldId id="316" r:id="rId17"/>
    <p:sldId id="296" r:id="rId18"/>
    <p:sldId id="319" r:id="rId19"/>
    <p:sldId id="322" r:id="rId20"/>
    <p:sldId id="292" r:id="rId21"/>
    <p:sldId id="297" r:id="rId22"/>
    <p:sldId id="298" r:id="rId23"/>
    <p:sldId id="321" r:id="rId24"/>
    <p:sldId id="300" r:id="rId25"/>
    <p:sldId id="323" r:id="rId26"/>
    <p:sldId id="304" r:id="rId27"/>
    <p:sldId id="306" r:id="rId28"/>
    <p:sldId id="307" r:id="rId29"/>
    <p:sldId id="308" r:id="rId30"/>
    <p:sldId id="305" r:id="rId31"/>
    <p:sldId id="263" r:id="rId32"/>
    <p:sldId id="314" r:id="rId33"/>
    <p:sldId id="315" r:id="rId34"/>
    <p:sldId id="272" r:id="rId35"/>
    <p:sldId id="324" r:id="rId36"/>
  </p:sldIdLst>
  <p:sldSz cx="9144000" cy="6858000" type="screen4x3"/>
  <p:notesSz cx="6858000" cy="9144000"/>
  <p:embeddedFontLst>
    <p:embeddedFont>
      <p:font typeface="Calibri" pitchFamily="34" charset="0"/>
      <p:regular r:id="rId38"/>
      <p:bold r:id="rId39"/>
      <p:italic r:id="rId40"/>
      <p:boldItalic r:id="rId41"/>
    </p:embeddedFont>
    <p:embeddedFont>
      <p:font typeface="cmsy10" pitchFamily="34" charset="0"/>
      <p:regular r:id="rId42"/>
    </p:embeddedFont>
    <p:embeddedFont>
      <p:font typeface="cmmi10" pitchFamily="34" charset="0"/>
      <p:regular r:id="rId43"/>
    </p:embeddedFont>
    <p:embeddedFont>
      <p:font typeface="Miriam Fixed" pitchFamily="49" charset="-79"/>
      <p:regular r:id="rId44"/>
    </p:embeddedFont>
  </p:embeddedFontLst>
  <p:custDataLst>
    <p:tags r:id="rId4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667" autoAdjust="0"/>
  </p:normalViewPr>
  <p:slideViewPr>
    <p:cSldViewPr>
      <p:cViewPr varScale="1">
        <p:scale>
          <a:sx n="61" d="100"/>
          <a:sy n="61" d="100"/>
        </p:scale>
        <p:origin x="-198"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font" Target="fonts/font2.fntdata"/><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font" Target="fonts/font5.fntdata"/><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font" Target="fonts/font1.fntdata"/><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font" Target="fonts/font3.fntdata"/><Relationship Id="rId45"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font" Target="fonts/font7.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font" Target="fonts/font6.fntdata"/><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CDF283-E297-4C1E-B44E-6A46BA113FE6}" type="datetimeFigureOut">
              <a:rPr lang="en-US" smtClean="0"/>
              <a:pPr/>
              <a:t>1/18/2010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3A41BE-6097-4010-892E-A57571BFEAD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-designing</a:t>
            </a:r>
            <a:r>
              <a:rPr lang="en-US" baseline="0" dirty="0" smtClean="0"/>
              <a:t> reliable software remains an open and key </a:t>
            </a:r>
            <a:r>
              <a:rPr lang="en-US" baseline="0" dirty="0" smtClean="0"/>
              <a:t>problem</a:t>
            </a:r>
            <a:endParaRPr lang="en-US" dirty="0" smtClean="0"/>
          </a:p>
        </p:txBody>
      </p:sp>
      <p:sp>
        <p:nvSpPr>
          <p:cNvPr id="4" name="Slide Number Placeholder 3"/>
          <p:cNvSpPr>
            <a:spLocks noGrp="1"/>
          </p:cNvSpPr>
          <p:nvPr>
            <p:ph type="sldNum" sz="quarter" idx="10"/>
          </p:nvPr>
        </p:nvSpPr>
        <p:spPr/>
        <p:txBody>
          <a:bodyPr/>
          <a:lstStyle/>
          <a:p>
            <a:fld id="{623A41BE-6097-4010-892E-A57571BFEADF}"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-Our abstraction takes advantage</a:t>
            </a:r>
            <a:r>
              <a:rPr lang="en-US" baseline="0" dirty="0" smtClean="0"/>
              <a:t> of the fact that modern SAT solvers are very efficient in practice.</a:t>
            </a:r>
          </a:p>
          <a:p>
            <a:endParaRPr lang="en-US" baseline="0" dirty="0" smtClean="0"/>
          </a:p>
          <a:p>
            <a:r>
              <a:rPr lang="en-US" baseline="0" dirty="0" smtClean="0"/>
              <a:t>-I’ll first describe how we construct our initial abstraction, and then describe how we refine the abstraction using the analysis of each path program.</a:t>
            </a:r>
            <a:endParaRPr lang="en-US" dirty="0"/>
          </a:p>
        </p:txBody>
      </p:sp>
      <p:sp>
        <p:nvSpPr>
          <p:cNvPr id="4" name="Slide Number Placeholder 3"/>
          <p:cNvSpPr>
            <a:spLocks noGrp="1"/>
          </p:cNvSpPr>
          <p:nvPr>
            <p:ph type="sldNum" sz="quarter" idx="10"/>
          </p:nvPr>
        </p:nvSpPr>
        <p:spPr/>
        <p:txBody>
          <a:bodyPr/>
          <a:lstStyle/>
          <a:p>
            <a:fld id="{623A41BE-6097-4010-892E-A57571BFEADF}"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a:t>
            </a:r>
            <a:r>
              <a:rPr lang="en-US" baseline="0" dirty="0" smtClean="0"/>
              <a:t> first collapse every loop in the original CFG into a single node to get a graph that is the strongly connected component decomposition of the original CFG.  Every path in the resulting graph naturally corresponds to a path program, and we now construct a propositional formula that corresponds to these path programs.</a:t>
            </a:r>
          </a:p>
          <a:p>
            <a:endParaRPr lang="en-US" baseline="0" dirty="0" smtClean="0"/>
          </a:p>
          <a:p>
            <a:r>
              <a:rPr lang="en-US" baseline="0" dirty="0" smtClean="0"/>
              <a:t>For every edge in the </a:t>
            </a:r>
            <a:r>
              <a:rPr lang="en-US" baseline="0" dirty="0" err="1" smtClean="0"/>
              <a:t>decompostion</a:t>
            </a:r>
            <a:r>
              <a:rPr lang="en-US" baseline="0" dirty="0" smtClean="0"/>
              <a:t> graph, we generate a fresh propositional variable.  If a set of variables are true in a solution to our abstraction formula, then we want the corresponding edges to form a valid, potentially unsafe path program that doesn’t contain any branches.  We do this by building up our abstraction formula from the following constraints.</a:t>
            </a:r>
            <a:endParaRPr lang="en-US" dirty="0"/>
          </a:p>
        </p:txBody>
      </p:sp>
      <p:sp>
        <p:nvSpPr>
          <p:cNvPr id="4" name="Slide Number Placeholder 3"/>
          <p:cNvSpPr>
            <a:spLocks noGrp="1"/>
          </p:cNvSpPr>
          <p:nvPr>
            <p:ph type="sldNum" sz="quarter" idx="10"/>
          </p:nvPr>
        </p:nvSpPr>
        <p:spPr/>
        <p:txBody>
          <a:bodyPr/>
          <a:lstStyle/>
          <a:p>
            <a:fld id="{623A41BE-6097-4010-892E-A57571BFEADF}"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Our initial abstraction formula is then</a:t>
            </a:r>
            <a:r>
              <a:rPr lang="en-US" baseline="0" dirty="0" smtClean="0"/>
              <a:t> a conjunction of the following constraints.</a:t>
            </a:r>
          </a:p>
          <a:p>
            <a:endParaRPr lang="en-US" baseline="0" dirty="0" smtClean="0"/>
          </a:p>
          <a:p>
            <a:r>
              <a:rPr lang="en-US" baseline="0" dirty="0" smtClean="0"/>
              <a:t>We want to constrain that a potentially unsafe path program starts at the entry node, so we constrain that the propositional variable for one of the edges leaving the initial node of the CFG.</a:t>
            </a:r>
          </a:p>
          <a:p>
            <a:endParaRPr lang="en-US" baseline="0" dirty="0" smtClean="0"/>
          </a:p>
          <a:p>
            <a:r>
              <a:rPr lang="en-US" baseline="0" dirty="0" smtClean="0"/>
              <a:t>Similarly, we want to constraint that a potentially unsafe path program ends at the error node, so we constrain that the prop variable for one of the edges enter</a:t>
            </a:r>
            <a:endParaRPr lang="en-US" dirty="0"/>
          </a:p>
        </p:txBody>
      </p:sp>
      <p:sp>
        <p:nvSpPr>
          <p:cNvPr id="4" name="Slide Number Placeholder 3"/>
          <p:cNvSpPr>
            <a:spLocks noGrp="1"/>
          </p:cNvSpPr>
          <p:nvPr>
            <p:ph type="sldNum" sz="quarter" idx="10"/>
          </p:nvPr>
        </p:nvSpPr>
        <p:spPr/>
        <p:txBody>
          <a:bodyPr/>
          <a:lstStyle/>
          <a:p>
            <a:fld id="{623A41BE-6097-4010-892E-A57571BFEADF}"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r>
              <a:rPr lang="en-US" dirty="0" err="1" smtClean="0"/>
              <a:t>Kirkhoff’s</a:t>
            </a:r>
            <a:r>
              <a:rPr lang="en-US" dirty="0" smtClean="0"/>
              <a:t> Laws</a:t>
            </a:r>
            <a:endParaRPr lang="en-US" dirty="0"/>
          </a:p>
        </p:txBody>
      </p:sp>
      <p:sp>
        <p:nvSpPr>
          <p:cNvPr id="4" name="Slide Number Placeholder 3"/>
          <p:cNvSpPr>
            <a:spLocks noGrp="1"/>
          </p:cNvSpPr>
          <p:nvPr>
            <p:ph type="sldNum" sz="quarter" idx="10"/>
          </p:nvPr>
        </p:nvSpPr>
        <p:spPr/>
        <p:txBody>
          <a:bodyPr/>
          <a:lstStyle/>
          <a:p>
            <a:fld id="{623A41BE-6097-4010-892E-A57571BFEADF}" type="slidenum">
              <a:rPr lang="en-US" smtClean="0"/>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Give the</a:t>
            </a:r>
            <a:r>
              <a:rPr lang="en-US" baseline="0" dirty="0" smtClean="0"/>
              <a:t> propositional formula for a path program to be well-formed.</a:t>
            </a:r>
            <a:endParaRPr lang="en-US" dirty="0" smtClean="0"/>
          </a:p>
        </p:txBody>
      </p:sp>
      <p:sp>
        <p:nvSpPr>
          <p:cNvPr id="4" name="Slide Number Placeholder 3"/>
          <p:cNvSpPr>
            <a:spLocks noGrp="1"/>
          </p:cNvSpPr>
          <p:nvPr>
            <p:ph type="sldNum" sz="quarter" idx="10"/>
          </p:nvPr>
        </p:nvSpPr>
        <p:spPr/>
        <p:txBody>
          <a:bodyPr/>
          <a:lstStyle/>
          <a:p>
            <a:fld id="{623A41BE-6097-4010-892E-A57571BFEADF}" type="slidenum">
              <a:rPr lang="en-US" smtClean="0"/>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TODO:</a:t>
            </a:r>
            <a:r>
              <a:rPr lang="en-US" baseline="0" dirty="0" smtClean="0"/>
              <a:t> get this slide right (currently is a copy of the encoding slide)</a:t>
            </a:r>
            <a:endParaRPr lang="en-US" dirty="0" smtClean="0"/>
          </a:p>
          <a:p>
            <a:endParaRPr lang="en-US" dirty="0" smtClean="0"/>
          </a:p>
          <a:p>
            <a:r>
              <a:rPr lang="en-US" dirty="0" smtClean="0"/>
              <a:t>-extracting a path program from the SAT solution</a:t>
            </a:r>
            <a:endParaRPr lang="en-US" dirty="0"/>
          </a:p>
        </p:txBody>
      </p:sp>
      <p:sp>
        <p:nvSpPr>
          <p:cNvPr id="4" name="Slide Number Placeholder 3"/>
          <p:cNvSpPr>
            <a:spLocks noGrp="1"/>
          </p:cNvSpPr>
          <p:nvPr>
            <p:ph type="sldNum" sz="quarter" idx="10"/>
          </p:nvPr>
        </p:nvSpPr>
        <p:spPr/>
        <p:txBody>
          <a:bodyPr/>
          <a:lstStyle/>
          <a:p>
            <a:fld id="{623A41BE-6097-4010-892E-A57571BFEADF}" type="slidenum">
              <a:rPr lang="en-US" smtClean="0"/>
              <a:pPr/>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question now is how to take a safety proof of a single path program and encode this information in the abstraction, ideally in such a way that the safety proof of one path program actually proves the safety of multiple path programs.</a:t>
            </a:r>
          </a:p>
        </p:txBody>
      </p:sp>
      <p:sp>
        <p:nvSpPr>
          <p:cNvPr id="4" name="Slide Number Placeholder 3"/>
          <p:cNvSpPr>
            <a:spLocks noGrp="1"/>
          </p:cNvSpPr>
          <p:nvPr>
            <p:ph type="sldNum" sz="quarter" idx="10"/>
          </p:nvPr>
        </p:nvSpPr>
        <p:spPr/>
        <p:txBody>
          <a:bodyPr/>
          <a:lstStyle/>
          <a:p>
            <a:fld id="{623A41BE-6097-4010-892E-A57571BFEADF}" type="slidenum">
              <a:rPr lang="en-US" smtClean="0"/>
              <a:pPr/>
              <a:t>17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TODO: consider cutting if short on time</a:t>
            </a:r>
            <a:endParaRPr lang="en-US" dirty="0"/>
          </a:p>
        </p:txBody>
      </p:sp>
      <p:sp>
        <p:nvSpPr>
          <p:cNvPr id="4" name="Slide Number Placeholder 3"/>
          <p:cNvSpPr>
            <a:spLocks noGrp="1"/>
          </p:cNvSpPr>
          <p:nvPr>
            <p:ph type="sldNum" sz="quarter" idx="10"/>
          </p:nvPr>
        </p:nvSpPr>
        <p:spPr/>
        <p:txBody>
          <a:bodyPr/>
          <a:lstStyle/>
          <a:p>
            <a:fld id="{623A41BE-6097-4010-892E-A57571BFEADF}" type="slidenum">
              <a:rPr lang="en-US" smtClean="0"/>
              <a:pPr/>
              <a:t>18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Step through path program of right branch, then right branch.</a:t>
            </a:r>
            <a:endParaRPr lang="en-US" dirty="0"/>
          </a:p>
        </p:txBody>
      </p:sp>
      <p:sp>
        <p:nvSpPr>
          <p:cNvPr id="4" name="Slide Number Placeholder 3"/>
          <p:cNvSpPr>
            <a:spLocks noGrp="1"/>
          </p:cNvSpPr>
          <p:nvPr>
            <p:ph type="sldNum" sz="quarter" idx="10"/>
          </p:nvPr>
        </p:nvSpPr>
        <p:spPr/>
        <p:txBody>
          <a:bodyPr/>
          <a:lstStyle/>
          <a:p>
            <a:fld id="{623A41BE-6097-4010-892E-A57571BFEADF}" type="slidenum">
              <a:rPr lang="en-US" smtClean="0"/>
              <a:pPr/>
              <a:t>19</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TODO:</a:t>
            </a:r>
          </a:p>
          <a:p>
            <a:endParaRPr lang="en-US" dirty="0" smtClean="0"/>
          </a:p>
          <a:p>
            <a:r>
              <a:rPr lang="en-US" dirty="0" smtClean="0"/>
              <a:t>-make invariants consistent</a:t>
            </a:r>
          </a:p>
          <a:p>
            <a:endParaRPr lang="en-US" dirty="0" smtClean="0"/>
          </a:p>
          <a:p>
            <a:r>
              <a:rPr lang="en-US" dirty="0" smtClean="0"/>
              <a:t>-Suppose</a:t>
            </a:r>
            <a:r>
              <a:rPr lang="en-US" baseline="0" dirty="0" smtClean="0"/>
              <a:t> that we’ve applied our analysis oracle to the path program.</a:t>
            </a:r>
            <a:endParaRPr lang="en-US" dirty="0"/>
          </a:p>
        </p:txBody>
      </p:sp>
      <p:sp>
        <p:nvSpPr>
          <p:cNvPr id="4" name="Slide Number Placeholder 3"/>
          <p:cNvSpPr>
            <a:spLocks noGrp="1"/>
          </p:cNvSpPr>
          <p:nvPr>
            <p:ph type="sldNum" sz="quarter" idx="10"/>
          </p:nvPr>
        </p:nvSpPr>
        <p:spPr/>
        <p:txBody>
          <a:bodyPr/>
          <a:lstStyle/>
          <a:p>
            <a:fld id="{623A41BE-6097-4010-892E-A57571BFEADF}" type="slidenum">
              <a:rPr lang="en-US" smtClean="0"/>
              <a:pPr/>
              <a:t>21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-Developing</a:t>
            </a:r>
            <a:r>
              <a:rPr lang="en-US" baseline="0" dirty="0" smtClean="0"/>
              <a:t> reliable software remains an open but important challenge.</a:t>
            </a:r>
          </a:p>
          <a:p>
            <a:endParaRPr lang="en-US" baseline="0" dirty="0" smtClean="0"/>
          </a:p>
          <a:p>
            <a:r>
              <a:rPr lang="en-US" baseline="0" dirty="0" smtClean="0"/>
              <a:t>-Assertions serve are a useful mechanism for specification.</a:t>
            </a:r>
          </a:p>
          <a:p>
            <a:endParaRPr lang="en-US" baseline="0" dirty="0" smtClean="0"/>
          </a:p>
          <a:p>
            <a:r>
              <a:rPr lang="en-US" baseline="0" dirty="0" smtClean="0"/>
              <a:t>-However, checking property assertions for real-world programs is hard.  In our experiments, we found that real-world programs with tens of thousands of lines of code often have thousands of properties that can’t be proven using flow-sensitive analysis.</a:t>
            </a:r>
            <a:endParaRPr lang="en-US" dirty="0"/>
          </a:p>
        </p:txBody>
      </p:sp>
      <p:sp>
        <p:nvSpPr>
          <p:cNvPr id="4" name="Slide Number Placeholder 3"/>
          <p:cNvSpPr>
            <a:spLocks noGrp="1"/>
          </p:cNvSpPr>
          <p:nvPr>
            <p:ph type="sldNum" sz="quarter" idx="10"/>
          </p:nvPr>
        </p:nvSpPr>
        <p:spPr/>
        <p:txBody>
          <a:bodyPr/>
          <a:lstStyle/>
          <a:p>
            <a:fld id="{623A41BE-6097-4010-892E-A57571BFEADF}"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a:t>
            </a:r>
            <a:r>
              <a:rPr lang="en-US" baseline="0" dirty="0" smtClean="0"/>
              <a:t> each control-flow edge, we then do the following.  We reset the invariant at the source of the edge to True, and then iteratively add conjuncts back in from the original invariant.  We stop when the new invariant combined with the transition relation of the edge is strong enough to imply the invariant at the destination of the edge.</a:t>
            </a:r>
          </a:p>
          <a:p>
            <a:endParaRPr lang="en-US" baseline="0" dirty="0" smtClean="0"/>
          </a:p>
          <a:p>
            <a:r>
              <a:rPr lang="en-US" baseline="0" dirty="0" smtClean="0"/>
              <a:t>-So in the example, consider the edge going into the error node.  The original invariant at this point contained two conjuncts.  When we perform local repair, we reset this invariant to be True, and then need only add a single invariant, </a:t>
            </a:r>
            <a:r>
              <a:rPr lang="en-US" baseline="0" dirty="0" err="1" smtClean="0"/>
              <a:t>bLen</a:t>
            </a:r>
            <a:r>
              <a:rPr lang="en-US" baseline="0" dirty="0" smtClean="0"/>
              <a:t> &lt;= </a:t>
            </a:r>
            <a:r>
              <a:rPr lang="en-US" baseline="0" dirty="0" err="1" smtClean="0"/>
              <a:t>pLen</a:t>
            </a:r>
            <a:r>
              <a:rPr lang="en-US" baseline="0" dirty="0" smtClean="0"/>
              <a:t> back in to support the invariant “False” at the destination of the edge.</a:t>
            </a:r>
          </a:p>
          <a:p>
            <a:endParaRPr lang="en-US" baseline="0" dirty="0" smtClean="0"/>
          </a:p>
          <a:p>
            <a:r>
              <a:rPr lang="en-US" baseline="0" dirty="0" smtClean="0"/>
              <a:t>-Once we have these weaker invariants, we then perform the following check on each edge.</a:t>
            </a:r>
          </a:p>
          <a:p>
            <a:pPr marL="228600" indent="-228600">
              <a:buAutoNum type="arabicPeriod"/>
            </a:pPr>
            <a:r>
              <a:rPr lang="en-US" baseline="0" dirty="0" smtClean="0"/>
              <a:t>If the edge is an assignment, then we check if the target of the assignment occurs in the invariant at the destination of the edge.</a:t>
            </a:r>
          </a:p>
          <a:p>
            <a:pPr marL="228600" indent="-228600">
              <a:buAutoNum type="arabicPeriod"/>
            </a:pPr>
            <a:r>
              <a:rPr lang="en-US" baseline="0" dirty="0" smtClean="0"/>
              <a:t>If the edge is a condition, then we check if the new invariant at the destination of the edge supports the condition while the new invariant at the source of the edge does not.</a:t>
            </a:r>
          </a:p>
          <a:p>
            <a:pPr marL="228600" indent="-228600">
              <a:buNone/>
            </a:pPr>
            <a:r>
              <a:rPr lang="en-US" baseline="0" dirty="0" smtClean="0"/>
              <a:t>We call the set of all edges that satisfy these conditions a sufficient set, and we can show that any path program that contains a sufficient set is itself safe.</a:t>
            </a:r>
          </a:p>
          <a:p>
            <a:pPr marL="228600" indent="-228600">
              <a:buNone/>
            </a:pPr>
            <a:endParaRPr lang="en-US" baseline="0" dirty="0" smtClean="0"/>
          </a:p>
          <a:p>
            <a:pPr marL="228600" indent="-228600">
              <a:buNone/>
            </a:pPr>
            <a:r>
              <a:rPr lang="en-US" baseline="0" dirty="0" smtClean="0"/>
              <a:t>The exception to this is if the path program also contains an edge that “interferes” with the invariant established by the sufficient set.</a:t>
            </a:r>
          </a:p>
        </p:txBody>
      </p:sp>
      <p:sp>
        <p:nvSpPr>
          <p:cNvPr id="4" name="Slide Number Placeholder 3"/>
          <p:cNvSpPr>
            <a:spLocks noGrp="1"/>
          </p:cNvSpPr>
          <p:nvPr>
            <p:ph type="sldNum" sz="quarter" idx="10"/>
          </p:nvPr>
        </p:nvSpPr>
        <p:spPr/>
        <p:txBody>
          <a:bodyPr/>
          <a:lstStyle/>
          <a:p>
            <a:fld id="{623A41BE-6097-4010-892E-A57571BFEADF}" type="slidenum">
              <a:rPr lang="en-US" smtClean="0"/>
              <a:pPr/>
              <a:t>22</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TODO: add fade effects for green text</a:t>
            </a:r>
          </a:p>
          <a:p>
            <a:endParaRPr lang="en-US" dirty="0" smtClean="0"/>
          </a:p>
          <a:p>
            <a:r>
              <a:rPr lang="en-US" dirty="0" smtClean="0"/>
              <a:t>-emphasize support</a:t>
            </a:r>
            <a:r>
              <a:rPr lang="en-US" baseline="0" dirty="0" smtClean="0"/>
              <a:t> edges</a:t>
            </a:r>
            <a:endParaRPr lang="en-US" dirty="0" smtClean="0"/>
          </a:p>
          <a:p>
            <a:endParaRPr lang="en-US" dirty="0" smtClean="0"/>
          </a:p>
          <a:p>
            <a:r>
              <a:rPr lang="en-US" dirty="0" smtClean="0"/>
              <a:t>Illustrate</a:t>
            </a:r>
            <a:r>
              <a:rPr lang="en-US" baseline="0" dirty="0" smtClean="0"/>
              <a:t> analysis of right branch, right branch program path with local repair.</a:t>
            </a:r>
            <a:endParaRPr lang="en-US" dirty="0"/>
          </a:p>
        </p:txBody>
      </p:sp>
      <p:sp>
        <p:nvSpPr>
          <p:cNvPr id="4" name="Slide Number Placeholder 3"/>
          <p:cNvSpPr>
            <a:spLocks noGrp="1"/>
          </p:cNvSpPr>
          <p:nvPr>
            <p:ph type="sldNum" sz="quarter" idx="10"/>
          </p:nvPr>
        </p:nvSpPr>
        <p:spPr/>
        <p:txBody>
          <a:bodyPr/>
          <a:lstStyle/>
          <a:p>
            <a:fld id="{623A41BE-6097-4010-892E-A57571BFEADF}" type="slidenum">
              <a:rPr lang="en-US" smtClean="0"/>
              <a:pPr/>
              <a:t>23</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Step through path program of right branch, then left branch.</a:t>
            </a:r>
            <a:endParaRPr lang="en-US" dirty="0"/>
          </a:p>
        </p:txBody>
      </p:sp>
      <p:sp>
        <p:nvSpPr>
          <p:cNvPr id="4" name="Slide Number Placeholder 3"/>
          <p:cNvSpPr>
            <a:spLocks noGrp="1"/>
          </p:cNvSpPr>
          <p:nvPr>
            <p:ph type="sldNum" sz="quarter" idx="10"/>
          </p:nvPr>
        </p:nvSpPr>
        <p:spPr/>
        <p:txBody>
          <a:bodyPr/>
          <a:lstStyle/>
          <a:p>
            <a:fld id="{623A41BE-6097-4010-892E-A57571BFEADF}" type="slidenum">
              <a:rPr lang="en-US" smtClean="0"/>
              <a:pPr/>
              <a:t>25</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-dozens</a:t>
            </a:r>
            <a:r>
              <a:rPr lang="en-US" baseline="0" dirty="0" smtClean="0"/>
              <a:t> to hundreds of properties that can’t be proven using flow-sensitive abstract interpretation</a:t>
            </a:r>
            <a:endParaRPr lang="en-US" dirty="0" smtClean="0"/>
          </a:p>
          <a:p>
            <a:r>
              <a:rPr lang="en-US" dirty="0" smtClean="0"/>
              <a:t>-failure</a:t>
            </a:r>
            <a:r>
              <a:rPr lang="en-US" baseline="0" dirty="0" smtClean="0"/>
              <a:t> in BLAST caused by not finding the right loop invariant</a:t>
            </a:r>
            <a:endParaRPr lang="en-US" dirty="0"/>
          </a:p>
        </p:txBody>
      </p:sp>
      <p:sp>
        <p:nvSpPr>
          <p:cNvPr id="4" name="Slide Number Placeholder 3"/>
          <p:cNvSpPr>
            <a:spLocks noGrp="1"/>
          </p:cNvSpPr>
          <p:nvPr>
            <p:ph type="sldNum" sz="quarter" idx="10"/>
          </p:nvPr>
        </p:nvSpPr>
        <p:spPr/>
        <p:txBody>
          <a:bodyPr/>
          <a:lstStyle/>
          <a:p>
            <a:fld id="{623A41BE-6097-4010-892E-A57571BFEADF}" type="slidenum">
              <a:rPr lang="en-US" smtClean="0"/>
              <a:pPr/>
              <a:t>27</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r>
              <a:rPr lang="en-US" dirty="0" err="1" smtClean="0"/>
              <a:t>thttpd</a:t>
            </a:r>
            <a:r>
              <a:rPr lang="en-US" dirty="0" smtClean="0"/>
              <a:t>:</a:t>
            </a:r>
            <a:r>
              <a:rPr lang="en-US" baseline="0" dirty="0" smtClean="0"/>
              <a:t> an http server</a:t>
            </a:r>
          </a:p>
          <a:p>
            <a:r>
              <a:rPr lang="en-US" baseline="0" dirty="0" smtClean="0"/>
              <a:t>-</a:t>
            </a:r>
            <a:r>
              <a:rPr lang="en-US" baseline="0" dirty="0" err="1" smtClean="0"/>
              <a:t>xvidcore</a:t>
            </a:r>
            <a:r>
              <a:rPr lang="en-US" baseline="0" dirty="0" smtClean="0"/>
              <a:t>: video codec library</a:t>
            </a:r>
          </a:p>
        </p:txBody>
      </p:sp>
      <p:sp>
        <p:nvSpPr>
          <p:cNvPr id="4" name="Slide Number Placeholder 3"/>
          <p:cNvSpPr>
            <a:spLocks noGrp="1"/>
          </p:cNvSpPr>
          <p:nvPr>
            <p:ph type="sldNum" sz="quarter" idx="10"/>
          </p:nvPr>
        </p:nvSpPr>
        <p:spPr/>
        <p:txBody>
          <a:bodyPr/>
          <a:lstStyle/>
          <a:p>
            <a:fld id="{623A41BE-6097-4010-892E-A57571BFEADF}" type="slidenum">
              <a:rPr lang="en-US" smtClean="0"/>
              <a:pPr/>
              <a:t>28</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TODO: cut this slide for time requirements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a:t>
            </a:r>
            <a:r>
              <a:rPr lang="en-US" baseline="0" dirty="0" smtClean="0"/>
              <a:t> general though, we can’t hope to analyze each path program, so we need a way of enumerating only few path programs, and using the proof of safety for each to prove safety of the whole program.</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-one</a:t>
            </a:r>
            <a:r>
              <a:rPr lang="en-US" baseline="0" dirty="0" smtClean="0"/>
              <a:t> refines an abstract state machine that </a:t>
            </a:r>
            <a:r>
              <a:rPr lang="en-US" baseline="0" dirty="0" err="1" smtClean="0"/>
              <a:t>overapproximates</a:t>
            </a:r>
            <a:r>
              <a:rPr lang="en-US" baseline="0" dirty="0" smtClean="0"/>
              <a:t> the behavior of the original program, and where every state corresponds to an evaluation of some finite set of predicates</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-So suppose</a:t>
            </a:r>
            <a:r>
              <a:rPr lang="en-US" baseline="0" dirty="0" smtClean="0"/>
              <a:t> that you were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-use predicates atomic predicates in the invariants to refine the state space</a:t>
            </a:r>
          </a:p>
          <a:p>
            <a:endParaRPr lang="en-US" dirty="0" smtClean="0"/>
          </a:p>
          <a:p>
            <a:r>
              <a:rPr lang="en-US" dirty="0" smtClean="0"/>
              <a:t>-each refinement can double the state space along the spurious</a:t>
            </a:r>
            <a:r>
              <a:rPr lang="en-US" baseline="0" dirty="0" smtClean="0"/>
              <a:t> error trace</a:t>
            </a:r>
          </a:p>
        </p:txBody>
      </p:sp>
      <p:sp>
        <p:nvSpPr>
          <p:cNvPr id="4" name="Slide Number Placeholder 3"/>
          <p:cNvSpPr>
            <a:spLocks noGrp="1"/>
          </p:cNvSpPr>
          <p:nvPr>
            <p:ph type="sldNum" sz="quarter" idx="10"/>
          </p:nvPr>
        </p:nvSpPr>
        <p:spPr/>
        <p:txBody>
          <a:bodyPr/>
          <a:lstStyle/>
          <a:p>
            <a:fld id="{623A41BE-6097-4010-892E-A57571BFEADF}" type="slidenum">
              <a:rPr lang="en-US" smtClean="0"/>
              <a:pPr/>
              <a:t>31</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-intuitively,</a:t>
            </a:r>
            <a:r>
              <a:rPr lang="en-US" baseline="0" dirty="0" smtClean="0"/>
              <a:t> we’d like to establish that any path program that contains the green edges and not the orange edge is safe, just from analyzing a single path</a:t>
            </a:r>
            <a:endParaRPr lang="en-US" dirty="0"/>
          </a:p>
        </p:txBody>
      </p:sp>
      <p:sp>
        <p:nvSpPr>
          <p:cNvPr id="4" name="Slide Number Placeholder 3"/>
          <p:cNvSpPr>
            <a:spLocks noGrp="1"/>
          </p:cNvSpPr>
          <p:nvPr>
            <p:ph type="sldNum" sz="quarter" idx="10"/>
          </p:nvPr>
        </p:nvSpPr>
        <p:spPr/>
        <p:txBody>
          <a:bodyPr/>
          <a:lstStyle/>
          <a:p>
            <a:fld id="{623A41BE-6097-4010-892E-A57571BFEADF}" type="slidenum">
              <a:rPr lang="en-US" smtClean="0"/>
              <a:pPr/>
              <a:t>32</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Step through path program of right branch, then left branch.</a:t>
            </a:r>
            <a:endParaRPr lang="en-US" dirty="0"/>
          </a:p>
        </p:txBody>
      </p:sp>
      <p:sp>
        <p:nvSpPr>
          <p:cNvPr id="4" name="Slide Number Placeholder 3"/>
          <p:cNvSpPr>
            <a:spLocks noGrp="1"/>
          </p:cNvSpPr>
          <p:nvPr>
            <p:ph type="sldNum" sz="quarter" idx="10"/>
          </p:nvPr>
        </p:nvSpPr>
        <p:spPr/>
        <p:txBody>
          <a:bodyPr/>
          <a:lstStyle/>
          <a:p>
            <a:fld id="{623A41BE-6097-4010-892E-A57571BFEADF}" type="slidenum">
              <a:rPr lang="en-US" smtClean="0"/>
              <a:pPr/>
              <a:t>33</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TODO: can this flow naturally into abstraction-refinement</a:t>
            </a:r>
            <a:r>
              <a:rPr lang="en-US" baseline="0" dirty="0" smtClean="0"/>
              <a:t> structure slide?  Is it just out of place?</a:t>
            </a:r>
            <a:endParaRPr lang="en-US" dirty="0"/>
          </a:p>
        </p:txBody>
      </p:sp>
      <p:sp>
        <p:nvSpPr>
          <p:cNvPr id="4" name="Slide Number Placeholder 3"/>
          <p:cNvSpPr>
            <a:spLocks noGrp="1"/>
          </p:cNvSpPr>
          <p:nvPr>
            <p:ph type="sldNum" sz="quarter" idx="10"/>
          </p:nvPr>
        </p:nvSpPr>
        <p:spPr/>
        <p:txBody>
          <a:bodyPr/>
          <a:lstStyle/>
          <a:p>
            <a:fld id="{623A41BE-6097-4010-892E-A57571BFEADF}" type="slidenum">
              <a:rPr lang="en-US" smtClean="0"/>
              <a:pPr/>
              <a:t>34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-To illustrate this challenge, I’ll use the following running example.</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-This toy program models typical code that manipulates some buffers, after the code’s been length variables that track the buffer lengths.</a:t>
            </a:r>
          </a:p>
          <a:p>
            <a:endParaRPr lang="en-US" baseline="0" dirty="0" smtClean="0"/>
          </a:p>
          <a:p>
            <a:r>
              <a:rPr lang="en-US" baseline="0" dirty="0" smtClean="0"/>
              <a:t>-Don’t worry about all of the details of the program at this point.  For now, just observe that it contains a pointer variable and buffer length variables </a:t>
            </a:r>
            <a:r>
              <a:rPr lang="en-US" baseline="0" dirty="0" err="1" smtClean="0"/>
              <a:t>pLen</a:t>
            </a:r>
            <a:r>
              <a:rPr lang="en-US" baseline="0" dirty="0" smtClean="0"/>
              <a:t> and </a:t>
            </a:r>
            <a:r>
              <a:rPr lang="en-US" baseline="0" dirty="0" err="1" smtClean="0"/>
              <a:t>bLen</a:t>
            </a:r>
            <a:r>
              <a:rPr lang="en-US" baseline="0" dirty="0" smtClean="0"/>
              <a:t>.  Correctness is specified as an assertion that by the end, either p is null or </a:t>
            </a:r>
            <a:r>
              <a:rPr lang="en-US" baseline="0" dirty="0" err="1" smtClean="0"/>
              <a:t>bLen</a:t>
            </a:r>
            <a:r>
              <a:rPr lang="en-US" baseline="0" dirty="0" smtClean="0"/>
              <a:t> &lt;= </a:t>
            </a:r>
            <a:r>
              <a:rPr lang="en-US" baseline="0" dirty="0" err="1" smtClean="0"/>
              <a:t>pLen</a:t>
            </a:r>
            <a:r>
              <a:rPr lang="en-US" baseline="0" dirty="0" smtClean="0"/>
              <a:t>.</a:t>
            </a:r>
          </a:p>
        </p:txBody>
      </p:sp>
      <p:sp>
        <p:nvSpPr>
          <p:cNvPr id="4" name="Slide Number Placeholder 3"/>
          <p:cNvSpPr>
            <a:spLocks noGrp="1"/>
          </p:cNvSpPr>
          <p:nvPr>
            <p:ph type="sldNum" sz="quarter" idx="10"/>
          </p:nvPr>
        </p:nvSpPr>
        <p:spPr/>
        <p:txBody>
          <a:bodyPr/>
          <a:lstStyle/>
          <a:p>
            <a:fld id="{623A41BE-6097-4010-892E-A57571BFEADF}"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a:t>
            </a:r>
            <a:r>
              <a:rPr lang="en-US" baseline="0" dirty="0" smtClean="0"/>
              <a:t> try and prove that the assertion is always valid, </a:t>
            </a:r>
            <a:r>
              <a:rPr lang="en-US" dirty="0" smtClean="0"/>
              <a:t>we can represent the program</a:t>
            </a:r>
            <a:r>
              <a:rPr lang="en-US" baseline="0" dirty="0" smtClean="0"/>
              <a:t> using this CFG, where the red node denotes a state in which the assertion fails.  We can then analyze the program using abstract interpretation over a relational domain, and if this analysis determines that the invariant “False” holds at the red node, then the assertion will never be violated.</a:t>
            </a:r>
            <a:endParaRPr lang="en-US" dirty="0" smtClean="0"/>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-However, if we apply a flow-sensitive analysis</a:t>
            </a:r>
            <a:r>
              <a:rPr lang="en-US" baseline="0" dirty="0" smtClean="0"/>
              <a:t>, then after the first merge-point, the analysis can no longer show that p is NULL or that </a:t>
            </a:r>
            <a:r>
              <a:rPr lang="en-US" baseline="0" dirty="0" err="1" smtClean="0"/>
              <a:t>pLen</a:t>
            </a:r>
            <a:r>
              <a:rPr lang="en-US" baseline="0" dirty="0" smtClean="0"/>
              <a:t> &lt;= </a:t>
            </a:r>
            <a:r>
              <a:rPr lang="en-US" baseline="0" dirty="0" err="1" smtClean="0"/>
              <a:t>bLen</a:t>
            </a:r>
            <a:r>
              <a:rPr lang="en-US" baseline="0" dirty="0" smtClean="0"/>
              <a:t>, and so it fails to prove the assertion.  So a degree of path sensitivity is required.</a:t>
            </a:r>
            <a:endParaRPr lang="en-US" dirty="0" smtClean="0"/>
          </a:p>
          <a:p>
            <a:endParaRPr lang="en-US" dirty="0" smtClean="0"/>
          </a:p>
          <a:p>
            <a:r>
              <a:rPr lang="en-US" dirty="0" smtClean="0"/>
              <a:t>-Now,</a:t>
            </a:r>
            <a:r>
              <a:rPr lang="en-US" baseline="0" dirty="0" smtClean="0"/>
              <a:t> instead of focusing on individual paths, our approach actually focuses on path programs.  All that a path program is </a:t>
            </a:r>
            <a:endParaRPr lang="en-US" dirty="0" smtClean="0"/>
          </a:p>
          <a:p>
            <a:endParaRPr lang="en-US" dirty="0" smtClean="0"/>
          </a:p>
          <a:p>
            <a:r>
              <a:rPr lang="en-US" dirty="0" smtClean="0"/>
              <a:t>-Each path in this program lies in one of four path programs, that each correspond to different</a:t>
            </a:r>
            <a:r>
              <a:rPr lang="en-US" baseline="0" dirty="0" smtClean="0"/>
              <a:t> branches taken before reaching the loop.</a:t>
            </a:r>
            <a:endParaRPr lang="en-US" baseline="0" dirty="0" smtClean="0"/>
          </a:p>
        </p:txBody>
      </p:sp>
      <p:sp>
        <p:nvSpPr>
          <p:cNvPr id="4" name="Slide Number Placeholder 3"/>
          <p:cNvSpPr>
            <a:spLocks noGrp="1"/>
          </p:cNvSpPr>
          <p:nvPr>
            <p:ph type="sldNum" sz="quarter" idx="10"/>
          </p:nvPr>
        </p:nvSpPr>
        <p:spPr/>
        <p:txBody>
          <a:bodyPr/>
          <a:lstStyle/>
          <a:p>
            <a:fld id="{623A41BE-6097-4010-892E-A57571BFEADF}"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a:t>
            </a:r>
            <a:r>
              <a:rPr lang="en-US" baseline="0" dirty="0" smtClean="0"/>
              <a:t> we analyze the left branch, right branch path program, then we prove the invariant False at the error block, intuitively also because the path program contains the edge that assumes p = 0.</a:t>
            </a:r>
            <a:endParaRPr lang="en-US" dirty="0"/>
          </a:p>
        </p:txBody>
      </p:sp>
      <p:sp>
        <p:nvSpPr>
          <p:cNvPr id="4" name="Slide Number Placeholder 3"/>
          <p:cNvSpPr>
            <a:spLocks noGrp="1"/>
          </p:cNvSpPr>
          <p:nvPr>
            <p:ph type="sldNum" sz="quarter" idx="10"/>
          </p:nvPr>
        </p:nvSpPr>
        <p:spPr/>
        <p:txBody>
          <a:bodyPr/>
          <a:lstStyle/>
          <a:p>
            <a:fld id="{623A41BE-6097-4010-892E-A57571BFEADF}"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-Are these</a:t>
            </a:r>
            <a:r>
              <a:rPr lang="en-US" baseline="0" dirty="0" smtClean="0"/>
              <a:t> the right invariants at each program point?</a:t>
            </a:r>
            <a:endParaRPr lang="en-US" dirty="0"/>
          </a:p>
        </p:txBody>
      </p:sp>
      <p:sp>
        <p:nvSpPr>
          <p:cNvPr id="4" name="Slide Number Placeholder 3"/>
          <p:cNvSpPr>
            <a:spLocks noGrp="1"/>
          </p:cNvSpPr>
          <p:nvPr>
            <p:ph type="sldNum" sz="quarter" idx="10"/>
          </p:nvPr>
        </p:nvSpPr>
        <p:spPr/>
        <p:txBody>
          <a:bodyPr/>
          <a:lstStyle/>
          <a:p>
            <a:fld id="{623A41BE-6097-4010-892E-A57571BFEADF}"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Step through path program of right branch, then right branch.</a:t>
            </a:r>
            <a:endParaRPr lang="en-US" dirty="0"/>
          </a:p>
        </p:txBody>
      </p:sp>
      <p:sp>
        <p:nvSpPr>
          <p:cNvPr id="4" name="Slide Number Placeholder 3"/>
          <p:cNvSpPr>
            <a:spLocks noGrp="1"/>
          </p:cNvSpPr>
          <p:nvPr>
            <p:ph type="sldNum" sz="quarter" idx="10"/>
          </p:nvPr>
        </p:nvSpPr>
        <p:spPr/>
        <p:txBody>
          <a:bodyPr/>
          <a:lstStyle/>
          <a:p>
            <a:fld id="{623A41BE-6097-4010-892E-A57571BFEADF}"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traditional approach</a:t>
            </a:r>
            <a:r>
              <a:rPr lang="en-US" baseline="0" dirty="0" smtClean="0"/>
              <a:t> to this is to use predicate abstraction.  In that case, we would take the predicates from the invariants found and use them to refine an abstract state space.  So the predicates over state are used to generalize the proof for one path program.  But in many cases, the abstract state space can greatly increase as predicates are added.</a:t>
            </a:r>
            <a:endParaRPr lang="en-US" dirty="0" smtClean="0"/>
          </a:p>
          <a:p>
            <a:endParaRPr lang="en-US" dirty="0" smtClean="0"/>
          </a:p>
          <a:p>
            <a:r>
              <a:rPr lang="en-US" dirty="0" smtClean="0"/>
              <a:t>-Another</a:t>
            </a:r>
            <a:r>
              <a:rPr lang="en-US" baseline="0" dirty="0" smtClean="0"/>
              <a:t> scheme that’s been proposed recently is to use control-flow abstraction.  In control-flow abstraction, we use the inductive invariants to find a set of edges such that any path program that contains the set must be safe.  We then use this fact to select the next path program to analyze.  In the example, such a set is denoted by the green edges.</a:t>
            </a:r>
            <a:endParaRPr lang="en-US" dirty="0" smtClean="0"/>
          </a:p>
        </p:txBody>
      </p:sp>
      <p:sp>
        <p:nvSpPr>
          <p:cNvPr id="4" name="Slide Number Placeholder 3"/>
          <p:cNvSpPr>
            <a:spLocks noGrp="1"/>
          </p:cNvSpPr>
          <p:nvPr>
            <p:ph type="sldNum" sz="quarter" idx="10"/>
          </p:nvPr>
        </p:nvSpPr>
        <p:spPr/>
        <p:txBody>
          <a:bodyPr/>
          <a:lstStyle/>
          <a:p>
            <a:fld id="{623A41BE-6097-4010-892E-A57571BFEADF}"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-Up till now, the key</a:t>
            </a:r>
            <a:r>
              <a:rPr lang="en-US" baseline="0" dirty="0" smtClean="0"/>
              <a:t> challenge with control-flow abstraction was to find an abstraction-refinement scheme that allows us to efficiently rule out multiple path programs at once.  And that’s the main problem that this work aims to solve.</a:t>
            </a:r>
            <a:endParaRPr lang="en-US" dirty="0"/>
          </a:p>
        </p:txBody>
      </p:sp>
      <p:sp>
        <p:nvSpPr>
          <p:cNvPr id="4" name="Slide Number Placeholder 3"/>
          <p:cNvSpPr>
            <a:spLocks noGrp="1"/>
          </p:cNvSpPr>
          <p:nvPr>
            <p:ph type="sldNum" sz="quarter" idx="10"/>
          </p:nvPr>
        </p:nvSpPr>
        <p:spPr/>
        <p:txBody>
          <a:bodyPr/>
          <a:lstStyle/>
          <a:p>
            <a:fld id="{623A41BE-6097-4010-892E-A57571BFEADF}"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96AFBD7-D666-4A0D-A74B-1F2D9C75DEC4}" type="datetime1">
              <a:rPr lang="en-US" smtClean="0"/>
              <a:pPr/>
              <a:t>1/18/2010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96F167-5951-4AF2-A12D-410BE70F5D8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F3E451-3F65-4F7E-9065-6E5F63B9B2A6}" type="datetime1">
              <a:rPr lang="en-US" smtClean="0"/>
              <a:pPr/>
              <a:t>1/18/2010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96F167-5951-4AF2-A12D-410BE70F5D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82A010-4267-4890-931C-8E7A50EC4E81}" type="datetime1">
              <a:rPr lang="en-US" smtClean="0"/>
              <a:pPr/>
              <a:t>1/18/2010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96F167-5951-4AF2-A12D-410BE70F5D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DEC266-81F8-4814-8CF4-7ACBB4E93607}" type="datetime1">
              <a:rPr lang="en-US" smtClean="0"/>
              <a:pPr/>
              <a:t>1/18/2010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96F167-5951-4AF2-A12D-410BE70F5D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12840A-78A6-4F4A-8F63-D309A3E17E5F}" type="datetime1">
              <a:rPr lang="en-US" smtClean="0"/>
              <a:pPr/>
              <a:t>1/18/2010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96F167-5951-4AF2-A12D-410BE70F5D8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AC02AC-FA6F-4F92-B442-BB96CFE3D3C2}" type="datetime1">
              <a:rPr lang="en-US" smtClean="0"/>
              <a:pPr/>
              <a:t>1/18/2010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96F167-5951-4AF2-A12D-410BE70F5D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474619-A071-4BF9-824E-73E19A20EFF0}" type="datetime1">
              <a:rPr lang="en-US" smtClean="0"/>
              <a:pPr/>
              <a:t>1/18/2010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96F167-5951-4AF2-A12D-410BE70F5D8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E84C1C8-BA08-4128-BC70-29D40A7A1CD9}" type="datetime1">
              <a:rPr lang="en-US" smtClean="0"/>
              <a:pPr/>
              <a:t>1/18/2010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96F167-5951-4AF2-A12D-410BE70F5D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CAEBCF-3D55-4F24-9136-DEF66BA39618}" type="datetime1">
              <a:rPr lang="en-US" smtClean="0"/>
              <a:pPr/>
              <a:t>1/18/2010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96F167-5951-4AF2-A12D-410BE70F5D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D2C10F-1928-49E0-8712-87791658EE1B}" type="datetime1">
              <a:rPr lang="en-US" smtClean="0"/>
              <a:pPr/>
              <a:t>1/18/2010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96F167-5951-4AF2-A12D-410BE70F5D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7290D8-F0EF-4844-B9DE-2A5480792373}" type="datetime1">
              <a:rPr lang="en-US" smtClean="0"/>
              <a:pPr/>
              <a:t>1/18/2010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96F167-5951-4AF2-A12D-410BE70F5D8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DA4A7D-2755-444F-A60F-B5A9496CAFC7}" type="datetime1">
              <a:rPr lang="en-US" smtClean="0"/>
              <a:pPr/>
              <a:t>1/18/2010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96F167-5951-4AF2-A12D-410BE70F5D8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295400"/>
            <a:ext cx="8610600" cy="2057400"/>
          </a:xfrm>
        </p:spPr>
        <p:txBody>
          <a:bodyPr>
            <a:normAutofit/>
          </a:bodyPr>
          <a:lstStyle/>
          <a:p>
            <a:r>
              <a:rPr lang="en-US" dirty="0" smtClean="0"/>
              <a:t>Program Analysis via</a:t>
            </a:r>
            <a:br>
              <a:rPr lang="en-US" dirty="0" smtClean="0"/>
            </a:br>
            <a:r>
              <a:rPr lang="en-US" dirty="0" err="1" smtClean="0"/>
              <a:t>Satisfiability</a:t>
            </a:r>
            <a:r>
              <a:rPr lang="en-US" dirty="0" smtClean="0"/>
              <a:t> Modulo Path Programs</a:t>
            </a:r>
            <a:endParaRPr lang="en-US" dirty="0"/>
          </a:p>
        </p:txBody>
      </p:sp>
      <p:sp>
        <p:nvSpPr>
          <p:cNvPr id="3" name="Subtitle 2"/>
          <p:cNvSpPr>
            <a:spLocks noGrp="1"/>
          </p:cNvSpPr>
          <p:nvPr>
            <p:ph type="subTitle" idx="1"/>
          </p:nvPr>
        </p:nvSpPr>
        <p:spPr>
          <a:xfrm>
            <a:off x="304800" y="3657600"/>
            <a:ext cx="8382000" cy="1295400"/>
          </a:xfrm>
        </p:spPr>
        <p:txBody>
          <a:bodyPr>
            <a:normAutofit/>
          </a:bodyPr>
          <a:lstStyle/>
          <a:p>
            <a:r>
              <a:rPr lang="en-US" b="1" dirty="0" smtClean="0">
                <a:solidFill>
                  <a:schemeClr val="tx1"/>
                </a:solidFill>
              </a:rPr>
              <a:t>William Harris</a:t>
            </a:r>
            <a:r>
              <a:rPr lang="en-US" dirty="0" smtClean="0">
                <a:solidFill>
                  <a:schemeClr val="tx1"/>
                </a:solidFill>
              </a:rPr>
              <a:t>, </a:t>
            </a:r>
            <a:r>
              <a:rPr lang="en-US" dirty="0" err="1" smtClean="0">
                <a:solidFill>
                  <a:schemeClr val="tx1"/>
                </a:solidFill>
              </a:rPr>
              <a:t>Sriram</a:t>
            </a:r>
            <a:r>
              <a:rPr lang="en-US" dirty="0" smtClean="0">
                <a:solidFill>
                  <a:schemeClr val="tx1"/>
                </a:solidFill>
              </a:rPr>
              <a:t> </a:t>
            </a:r>
            <a:r>
              <a:rPr lang="en-US" dirty="0" err="1" smtClean="0">
                <a:solidFill>
                  <a:schemeClr val="tx1"/>
                </a:solidFill>
              </a:rPr>
              <a:t>Sankaranarayanan</a:t>
            </a:r>
            <a:r>
              <a:rPr lang="en-US" dirty="0" smtClean="0">
                <a:solidFill>
                  <a:schemeClr val="tx1"/>
                </a:solidFill>
              </a:rPr>
              <a:t>,</a:t>
            </a:r>
          </a:p>
          <a:p>
            <a:r>
              <a:rPr lang="en-US" dirty="0" err="1" smtClean="0">
                <a:solidFill>
                  <a:schemeClr val="tx1"/>
                </a:solidFill>
              </a:rPr>
              <a:t>Franjo</a:t>
            </a:r>
            <a:r>
              <a:rPr lang="en-US" dirty="0" smtClean="0">
                <a:solidFill>
                  <a:schemeClr val="tx1"/>
                </a:solidFill>
              </a:rPr>
              <a:t> </a:t>
            </a:r>
            <a:r>
              <a:rPr lang="en-US" dirty="0" err="1" smtClean="0">
                <a:solidFill>
                  <a:schemeClr val="tx1"/>
                </a:solidFill>
              </a:rPr>
              <a:t>Ivan</a:t>
            </a:r>
            <a:r>
              <a:rPr lang="en-US" dirty="0" err="1" smtClean="0">
                <a:solidFill>
                  <a:schemeClr val="tx1"/>
                </a:solidFill>
              </a:rPr>
              <a:t>č</a:t>
            </a:r>
            <a:r>
              <a:rPr lang="en-US" dirty="0" err="1" smtClean="0">
                <a:solidFill>
                  <a:schemeClr val="tx1"/>
                </a:solidFill>
              </a:rPr>
              <a:t>i</a:t>
            </a:r>
            <a:r>
              <a:rPr lang="en-US" dirty="0" err="1" smtClean="0">
                <a:solidFill>
                  <a:schemeClr val="tx1"/>
                </a:solidFill>
              </a:rPr>
              <a:t>ć</a:t>
            </a:r>
            <a:r>
              <a:rPr lang="en-US" dirty="0" smtClean="0">
                <a:solidFill>
                  <a:schemeClr val="tx1"/>
                </a:solidFill>
              </a:rPr>
              <a:t>, </a:t>
            </a:r>
            <a:r>
              <a:rPr lang="en-US" dirty="0" err="1" smtClean="0">
                <a:solidFill>
                  <a:schemeClr val="tx1"/>
                </a:solidFill>
              </a:rPr>
              <a:t>Aarti</a:t>
            </a:r>
            <a:r>
              <a:rPr lang="en-US" dirty="0" smtClean="0">
                <a:solidFill>
                  <a:schemeClr val="tx1"/>
                </a:solidFill>
              </a:rPr>
              <a:t> Gupta</a:t>
            </a:r>
            <a:endParaRPr lang="en-US" dirty="0">
              <a:solidFill>
                <a:schemeClr val="tx1"/>
              </a:solidFill>
            </a:endParaRPr>
          </a:p>
        </p:txBody>
      </p:sp>
      <p:sp>
        <p:nvSpPr>
          <p:cNvPr id="4" name="TextBox 3"/>
          <p:cNvSpPr txBox="1"/>
          <p:nvPr/>
        </p:nvSpPr>
        <p:spPr>
          <a:xfrm>
            <a:off x="3352800" y="5486400"/>
            <a:ext cx="1981200" cy="584775"/>
          </a:xfrm>
          <a:prstGeom prst="rect">
            <a:avLst/>
          </a:prstGeom>
          <a:noFill/>
        </p:spPr>
        <p:txBody>
          <a:bodyPr wrap="square" rtlCol="0">
            <a:spAutoFit/>
          </a:bodyPr>
          <a:lstStyle/>
          <a:p>
            <a:pPr algn="ctr"/>
            <a:r>
              <a:rPr lang="en-US" sz="3200" dirty="0" smtClean="0">
                <a:solidFill>
                  <a:schemeClr val="tx2">
                    <a:lumMod val="60000"/>
                    <a:lumOff val="40000"/>
                  </a:schemeClr>
                </a:solidFill>
              </a:rPr>
              <a:t>POPL</a:t>
            </a:r>
            <a:r>
              <a:rPr lang="en-US" sz="3200" dirty="0" smtClean="0"/>
              <a:t> </a:t>
            </a:r>
            <a:r>
              <a:rPr lang="en-US" sz="3200" dirty="0" smtClean="0">
                <a:solidFill>
                  <a:schemeClr val="accent2"/>
                </a:solidFill>
              </a:rPr>
              <a:t>2010</a:t>
            </a:r>
            <a:endParaRPr lang="en-US" sz="3200" dirty="0">
              <a:solidFill>
                <a:schemeClr val="accent2"/>
              </a:solidFill>
            </a:endParaRPr>
          </a:p>
        </p:txBody>
      </p:sp>
      <p:sp>
        <p:nvSpPr>
          <p:cNvPr id="5" name="Slide Number Placeholder 4"/>
          <p:cNvSpPr>
            <a:spLocks noGrp="1"/>
          </p:cNvSpPr>
          <p:nvPr>
            <p:ph type="sldNum" sz="quarter" idx="12"/>
          </p:nvPr>
        </p:nvSpPr>
        <p:spPr/>
        <p:txBody>
          <a:bodyPr/>
          <a:lstStyle/>
          <a:p>
            <a:fld id="{4A96F167-5951-4AF2-A12D-410BE70F5D80}" type="slidenum">
              <a:rPr lang="en-US" smtClean="0"/>
              <a:pPr/>
              <a:t>1</a:t>
            </a:fld>
            <a:endParaRPr lang="en-US"/>
          </a:p>
        </p:txBody>
      </p:sp>
      <p:pic>
        <p:nvPicPr>
          <p:cNvPr id="7" name="Picture 6" descr="NEC_logo.jpg"/>
          <p:cNvPicPr>
            <a:picLocks noChangeAspect="1"/>
          </p:cNvPicPr>
          <p:nvPr/>
        </p:nvPicPr>
        <p:blipFill>
          <a:blip r:embed="rId3" cstate="print"/>
          <a:stretch>
            <a:fillRect/>
          </a:stretch>
        </p:blipFill>
        <p:spPr>
          <a:xfrm>
            <a:off x="6553200" y="5791200"/>
            <a:ext cx="1905000" cy="617171"/>
          </a:xfrm>
          <a:prstGeom prst="rect">
            <a:avLst/>
          </a:prstGeom>
        </p:spPr>
      </p:pic>
      <p:pic>
        <p:nvPicPr>
          <p:cNvPr id="8" name="Picture 7" descr="UWM_logo.gif"/>
          <p:cNvPicPr>
            <a:picLocks noChangeAspect="1"/>
          </p:cNvPicPr>
          <p:nvPr/>
        </p:nvPicPr>
        <p:blipFill>
          <a:blip r:embed="rId4" cstate="print"/>
          <a:stretch>
            <a:fillRect/>
          </a:stretch>
        </p:blipFill>
        <p:spPr>
          <a:xfrm>
            <a:off x="457200" y="5029200"/>
            <a:ext cx="1619250" cy="15621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Road Map</a:t>
            </a:r>
            <a:endParaRPr lang="en-US" dirty="0"/>
          </a:p>
        </p:txBody>
      </p:sp>
      <p:sp>
        <p:nvSpPr>
          <p:cNvPr id="3" name="Content Placeholder 2"/>
          <p:cNvSpPr>
            <a:spLocks noGrp="1"/>
          </p:cNvSpPr>
          <p:nvPr>
            <p:ph idx="1"/>
          </p:nvPr>
        </p:nvSpPr>
        <p:spPr>
          <a:xfrm>
            <a:off x="457200" y="2438400"/>
            <a:ext cx="8229600" cy="2133600"/>
          </a:xfrm>
        </p:spPr>
        <p:txBody>
          <a:bodyPr>
            <a:normAutofit/>
          </a:bodyPr>
          <a:lstStyle/>
          <a:p>
            <a:r>
              <a:rPr lang="en-US" dirty="0" err="1" smtClean="0"/>
              <a:t>Satisfiability</a:t>
            </a:r>
            <a:r>
              <a:rPr lang="en-US" dirty="0" smtClean="0"/>
              <a:t> Modulo Path </a:t>
            </a:r>
            <a:r>
              <a:rPr lang="en-US" dirty="0" smtClean="0"/>
              <a:t>Programs (</a:t>
            </a:r>
            <a:r>
              <a:rPr lang="en-US" b="1" dirty="0" smtClean="0"/>
              <a:t>SMPP</a:t>
            </a:r>
            <a:r>
              <a:rPr lang="en-US" dirty="0" smtClean="0"/>
              <a:t>)</a:t>
            </a:r>
            <a:endParaRPr lang="en-US" dirty="0" smtClean="0"/>
          </a:p>
          <a:p>
            <a:endParaRPr lang="en-US" dirty="0" smtClean="0"/>
          </a:p>
          <a:p>
            <a:r>
              <a:rPr lang="en-US" dirty="0" smtClean="0"/>
              <a:t>Experimental </a:t>
            </a:r>
            <a:r>
              <a:rPr lang="en-US" dirty="0" smtClean="0"/>
              <a:t>Evaluation</a:t>
            </a:r>
            <a:endParaRPr lang="en-US" dirty="0"/>
          </a:p>
        </p:txBody>
      </p:sp>
      <p:sp>
        <p:nvSpPr>
          <p:cNvPr id="4" name="Slide Number Placeholder 3"/>
          <p:cNvSpPr>
            <a:spLocks noGrp="1"/>
          </p:cNvSpPr>
          <p:nvPr>
            <p:ph type="sldNum" sz="quarter" idx="12"/>
          </p:nvPr>
        </p:nvSpPr>
        <p:spPr/>
        <p:txBody>
          <a:bodyPr/>
          <a:lstStyle/>
          <a:p>
            <a:fld id="{4A96F167-5951-4AF2-A12D-410BE70F5D80}"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Abstraction</a:t>
            </a:r>
            <a:endParaRPr lang="en-US" dirty="0"/>
          </a:p>
        </p:txBody>
      </p:sp>
      <p:sp>
        <p:nvSpPr>
          <p:cNvPr id="3" name="Content Placeholder 2"/>
          <p:cNvSpPr>
            <a:spLocks noGrp="1"/>
          </p:cNvSpPr>
          <p:nvPr>
            <p:ph idx="1"/>
          </p:nvPr>
        </p:nvSpPr>
        <p:spPr>
          <a:xfrm>
            <a:off x="457200" y="2057400"/>
            <a:ext cx="8229600" cy="4114800"/>
          </a:xfrm>
        </p:spPr>
        <p:txBody>
          <a:bodyPr>
            <a:normAutofit/>
          </a:bodyPr>
          <a:lstStyle/>
          <a:p>
            <a:pPr marL="514350" indent="-514350">
              <a:buFont typeface="+mj-lt"/>
              <a:buAutoNum type="arabicPeriod"/>
            </a:pPr>
            <a:r>
              <a:rPr lang="en-US" dirty="0" smtClean="0"/>
              <a:t>Encode unproven path programs as propositional formula.</a:t>
            </a:r>
            <a:endParaRPr lang="en-US" dirty="0" smtClean="0"/>
          </a:p>
          <a:p>
            <a:pPr marL="514350" indent="-514350">
              <a:buFont typeface="+mj-lt"/>
              <a:buAutoNum type="arabicPeriod"/>
            </a:pPr>
            <a:endParaRPr lang="en-US" dirty="0" smtClean="0"/>
          </a:p>
          <a:p>
            <a:pPr marL="514350" indent="-514350">
              <a:buFont typeface="+mj-lt"/>
              <a:buAutoNum type="arabicPeriod"/>
            </a:pPr>
            <a:r>
              <a:rPr lang="en-US" dirty="0" smtClean="0"/>
              <a:t>Query </a:t>
            </a:r>
            <a:r>
              <a:rPr lang="en-US" dirty="0" smtClean="0"/>
              <a:t>SAT solver for solution.</a:t>
            </a:r>
          </a:p>
          <a:p>
            <a:pPr marL="514350" indent="-514350">
              <a:buFont typeface="+mj-lt"/>
              <a:buAutoNum type="arabicPeriod"/>
            </a:pPr>
            <a:endParaRPr lang="en-US" dirty="0" smtClean="0"/>
          </a:p>
          <a:p>
            <a:pPr marL="514350" indent="-514350">
              <a:buFont typeface="+mj-lt"/>
              <a:buAutoNum type="arabicPeriod"/>
            </a:pPr>
            <a:r>
              <a:rPr lang="en-US" dirty="0" smtClean="0"/>
              <a:t>From the solution, extract an unverified path program.</a:t>
            </a:r>
            <a:endParaRPr lang="en-US" dirty="0"/>
          </a:p>
        </p:txBody>
      </p:sp>
      <p:sp>
        <p:nvSpPr>
          <p:cNvPr id="4" name="Slide Number Placeholder 3"/>
          <p:cNvSpPr>
            <a:spLocks noGrp="1"/>
          </p:cNvSpPr>
          <p:nvPr>
            <p:ph type="sldNum" sz="quarter" idx="12"/>
          </p:nvPr>
        </p:nvSpPr>
        <p:spPr/>
        <p:txBody>
          <a:bodyPr/>
          <a:lstStyle/>
          <a:p>
            <a:fld id="{4A96F167-5951-4AF2-A12D-410BE70F5D80}"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Oval 46"/>
          <p:cNvSpPr/>
          <p:nvPr/>
        </p:nvSpPr>
        <p:spPr>
          <a:xfrm>
            <a:off x="5667376" y="138113"/>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p:cNvSpPr/>
          <p:nvPr/>
        </p:nvSpPr>
        <p:spPr>
          <a:xfrm>
            <a:off x="5667376" y="1128713"/>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p:cNvSpPr/>
          <p:nvPr/>
        </p:nvSpPr>
        <p:spPr>
          <a:xfrm>
            <a:off x="4953000" y="1905000"/>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a:off x="5667376" y="4329113"/>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p:nvPr/>
        </p:nvSpPr>
        <p:spPr>
          <a:xfrm>
            <a:off x="5667376" y="2652713"/>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p:cNvSpPr/>
          <p:nvPr/>
        </p:nvSpPr>
        <p:spPr>
          <a:xfrm>
            <a:off x="6429376" y="3490913"/>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p:cNvSpPr/>
          <p:nvPr/>
        </p:nvSpPr>
        <p:spPr>
          <a:xfrm>
            <a:off x="4905376" y="3490913"/>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p:cNvSpPr/>
          <p:nvPr/>
        </p:nvSpPr>
        <p:spPr>
          <a:xfrm>
            <a:off x="3914776" y="4329113"/>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p:cNvSpPr/>
          <p:nvPr/>
        </p:nvSpPr>
        <p:spPr>
          <a:xfrm>
            <a:off x="3914776" y="6081713"/>
            <a:ext cx="609600" cy="609600"/>
          </a:xfrm>
          <a:prstGeom prst="ellipse">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4" name="Elbow Connector 73"/>
          <p:cNvCxnSpPr>
            <a:stCxn id="47" idx="4"/>
            <a:endCxn id="48" idx="0"/>
          </p:cNvCxnSpPr>
          <p:nvPr/>
        </p:nvCxnSpPr>
        <p:spPr>
          <a:xfrm rot="5400000">
            <a:off x="5781676" y="938213"/>
            <a:ext cx="381000" cy="1588"/>
          </a:xfrm>
          <a:prstGeom prst="bentConnector3">
            <a:avLst>
              <a:gd name="adj1" fmla="val 50000"/>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a:stCxn id="48" idx="3"/>
            <a:endCxn id="49" idx="7"/>
          </p:cNvCxnSpPr>
          <p:nvPr/>
        </p:nvCxnSpPr>
        <p:spPr>
          <a:xfrm rot="5400000">
            <a:off x="5442371" y="1679994"/>
            <a:ext cx="345235" cy="283324"/>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a:stCxn id="49" idx="5"/>
            <a:endCxn id="52" idx="1"/>
          </p:cNvCxnSpPr>
          <p:nvPr/>
        </p:nvCxnSpPr>
        <p:spPr>
          <a:xfrm rot="16200000" flipH="1">
            <a:off x="5456658" y="2441994"/>
            <a:ext cx="316661" cy="283324"/>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a:stCxn id="48" idx="4"/>
            <a:endCxn id="52" idx="0"/>
          </p:cNvCxnSpPr>
          <p:nvPr/>
        </p:nvCxnSpPr>
        <p:spPr>
          <a:xfrm rot="5400000">
            <a:off x="5514976" y="2195513"/>
            <a:ext cx="9144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a:stCxn id="52" idx="5"/>
            <a:endCxn id="53" idx="1"/>
          </p:cNvCxnSpPr>
          <p:nvPr/>
        </p:nvCxnSpPr>
        <p:spPr>
          <a:xfrm rot="16200000" flipH="1">
            <a:off x="6149602" y="3211139"/>
            <a:ext cx="407148" cy="33094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9" name="Straight Arrow Connector 78"/>
          <p:cNvCxnSpPr>
            <a:stCxn id="52" idx="3"/>
            <a:endCxn id="54" idx="7"/>
          </p:cNvCxnSpPr>
          <p:nvPr/>
        </p:nvCxnSpPr>
        <p:spPr>
          <a:xfrm rot="5400000">
            <a:off x="5387602" y="3211139"/>
            <a:ext cx="407148" cy="33094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0" name="Straight Arrow Connector 79"/>
          <p:cNvCxnSpPr>
            <a:stCxn id="54" idx="5"/>
            <a:endCxn id="50" idx="1"/>
          </p:cNvCxnSpPr>
          <p:nvPr/>
        </p:nvCxnSpPr>
        <p:spPr>
          <a:xfrm rot="16200000" flipH="1">
            <a:off x="5387602" y="4049339"/>
            <a:ext cx="407148" cy="33094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1" name="Straight Arrow Connector 80"/>
          <p:cNvCxnSpPr>
            <a:stCxn id="53" idx="3"/>
            <a:endCxn id="50" idx="7"/>
          </p:cNvCxnSpPr>
          <p:nvPr/>
        </p:nvCxnSpPr>
        <p:spPr>
          <a:xfrm rot="5400000">
            <a:off x="6149602" y="4049339"/>
            <a:ext cx="407148" cy="33094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6" name="Straight Arrow Connector 85"/>
          <p:cNvCxnSpPr>
            <a:stCxn id="50" idx="2"/>
            <a:endCxn id="57" idx="6"/>
          </p:cNvCxnSpPr>
          <p:nvPr/>
        </p:nvCxnSpPr>
        <p:spPr>
          <a:xfrm rot="10800000">
            <a:off x="4524376" y="4633913"/>
            <a:ext cx="11430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a:stCxn id="57" idx="4"/>
            <a:endCxn id="58" idx="0"/>
          </p:cNvCxnSpPr>
          <p:nvPr/>
        </p:nvCxnSpPr>
        <p:spPr>
          <a:xfrm rot="5400000">
            <a:off x="3648076" y="5510213"/>
            <a:ext cx="11430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8" name="Shape 87"/>
          <p:cNvCxnSpPr>
            <a:stCxn id="50" idx="4"/>
            <a:endCxn id="50" idx="6"/>
          </p:cNvCxnSpPr>
          <p:nvPr/>
        </p:nvCxnSpPr>
        <p:spPr>
          <a:xfrm rot="5400000" flipH="1" flipV="1">
            <a:off x="5972176" y="4633913"/>
            <a:ext cx="304800" cy="304800"/>
          </a:xfrm>
          <a:prstGeom prst="curvedConnector4">
            <a:avLst>
              <a:gd name="adj1" fmla="val -468750"/>
              <a:gd name="adj2" fmla="val 559375"/>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9" name="TextBox 88"/>
          <p:cNvSpPr txBox="1"/>
          <p:nvPr/>
        </p:nvSpPr>
        <p:spPr>
          <a:xfrm>
            <a:off x="5481638" y="766763"/>
            <a:ext cx="609600" cy="369332"/>
          </a:xfrm>
          <a:prstGeom prst="rect">
            <a:avLst/>
          </a:prstGeom>
          <a:noFill/>
        </p:spPr>
        <p:txBody>
          <a:bodyPr wrap="square" rtlCol="0">
            <a:spAutoFit/>
          </a:bodyPr>
          <a:lstStyle/>
          <a:p>
            <a:r>
              <a:rPr lang="en-US" dirty="0" smtClean="0">
                <a:latin typeface="Calibri"/>
              </a:rPr>
              <a:t>q</a:t>
            </a:r>
            <a:r>
              <a:rPr lang="en-US" baseline="-25000" dirty="0" smtClean="0">
                <a:latin typeface="Calibri"/>
              </a:rPr>
              <a:t>0</a:t>
            </a:r>
            <a:endParaRPr lang="en-US" baseline="-25000" dirty="0">
              <a:latin typeface="Calibri"/>
            </a:endParaRPr>
          </a:p>
        </p:txBody>
      </p:sp>
      <p:sp>
        <p:nvSpPr>
          <p:cNvPr id="90" name="TextBox 89"/>
          <p:cNvSpPr txBox="1"/>
          <p:nvPr/>
        </p:nvSpPr>
        <p:spPr>
          <a:xfrm>
            <a:off x="5334000" y="1447800"/>
            <a:ext cx="428624" cy="369332"/>
          </a:xfrm>
          <a:prstGeom prst="rect">
            <a:avLst/>
          </a:prstGeom>
          <a:noFill/>
        </p:spPr>
        <p:txBody>
          <a:bodyPr wrap="square" rtlCol="0">
            <a:spAutoFit/>
          </a:bodyPr>
          <a:lstStyle/>
          <a:p>
            <a:r>
              <a:rPr lang="en-US" dirty="0" smtClean="0">
                <a:latin typeface="Calibri"/>
              </a:rPr>
              <a:t>q</a:t>
            </a:r>
            <a:r>
              <a:rPr lang="en-US" baseline="-25000" dirty="0" smtClean="0">
                <a:latin typeface="Calibri"/>
              </a:rPr>
              <a:t>1</a:t>
            </a:r>
            <a:endParaRPr lang="en-US" baseline="-25000" dirty="0">
              <a:latin typeface="Calibri"/>
            </a:endParaRPr>
          </a:p>
        </p:txBody>
      </p:sp>
      <p:sp>
        <p:nvSpPr>
          <p:cNvPr id="91" name="TextBox 90"/>
          <p:cNvSpPr txBox="1"/>
          <p:nvPr/>
        </p:nvSpPr>
        <p:spPr>
          <a:xfrm>
            <a:off x="3686176" y="5014913"/>
            <a:ext cx="457200" cy="369332"/>
          </a:xfrm>
          <a:prstGeom prst="rect">
            <a:avLst/>
          </a:prstGeom>
          <a:noFill/>
        </p:spPr>
        <p:txBody>
          <a:bodyPr wrap="square" rtlCol="0">
            <a:spAutoFit/>
          </a:bodyPr>
          <a:lstStyle/>
          <a:p>
            <a:r>
              <a:rPr lang="en-US" dirty="0" smtClean="0">
                <a:latin typeface="Calibri"/>
              </a:rPr>
              <a:t>q</a:t>
            </a:r>
            <a:r>
              <a:rPr lang="en-US" baseline="-25000" dirty="0" smtClean="0">
                <a:latin typeface="Calibri"/>
              </a:rPr>
              <a:t>9</a:t>
            </a:r>
            <a:endParaRPr lang="en-US" baseline="-25000" dirty="0">
              <a:latin typeface="Calibri"/>
            </a:endParaRPr>
          </a:p>
        </p:txBody>
      </p:sp>
      <p:sp>
        <p:nvSpPr>
          <p:cNvPr id="99" name="TextBox 98"/>
          <p:cNvSpPr txBox="1"/>
          <p:nvPr/>
        </p:nvSpPr>
        <p:spPr>
          <a:xfrm>
            <a:off x="4905376" y="4710113"/>
            <a:ext cx="457200" cy="369332"/>
          </a:xfrm>
          <a:prstGeom prst="rect">
            <a:avLst/>
          </a:prstGeom>
          <a:noFill/>
        </p:spPr>
        <p:txBody>
          <a:bodyPr wrap="square" rtlCol="0">
            <a:spAutoFit/>
          </a:bodyPr>
          <a:lstStyle/>
          <a:p>
            <a:r>
              <a:rPr lang="en-US" dirty="0" smtClean="0">
                <a:latin typeface="Calibri"/>
              </a:rPr>
              <a:t>q</a:t>
            </a:r>
            <a:r>
              <a:rPr lang="en-US" baseline="-25000" dirty="0" smtClean="0">
                <a:latin typeface="Calibri"/>
              </a:rPr>
              <a:t>8</a:t>
            </a:r>
            <a:endParaRPr lang="en-US" baseline="-25000" dirty="0">
              <a:latin typeface="Calibri"/>
            </a:endParaRPr>
          </a:p>
        </p:txBody>
      </p:sp>
      <p:sp>
        <p:nvSpPr>
          <p:cNvPr id="100" name="TextBox 99"/>
          <p:cNvSpPr txBox="1"/>
          <p:nvPr/>
        </p:nvSpPr>
        <p:spPr>
          <a:xfrm>
            <a:off x="6353176" y="4100513"/>
            <a:ext cx="609600" cy="369332"/>
          </a:xfrm>
          <a:prstGeom prst="rect">
            <a:avLst/>
          </a:prstGeom>
          <a:noFill/>
        </p:spPr>
        <p:txBody>
          <a:bodyPr wrap="square" rtlCol="0">
            <a:spAutoFit/>
          </a:bodyPr>
          <a:lstStyle/>
          <a:p>
            <a:r>
              <a:rPr lang="en-US" dirty="0" smtClean="0">
                <a:latin typeface="Calibri"/>
              </a:rPr>
              <a:t>q</a:t>
            </a:r>
            <a:r>
              <a:rPr lang="en-US" baseline="-25000" dirty="0" smtClean="0">
                <a:latin typeface="Calibri"/>
              </a:rPr>
              <a:t>7</a:t>
            </a:r>
            <a:endParaRPr lang="en-US" baseline="-25000" dirty="0">
              <a:latin typeface="Calibri"/>
            </a:endParaRPr>
          </a:p>
        </p:txBody>
      </p:sp>
      <p:sp>
        <p:nvSpPr>
          <p:cNvPr id="101" name="TextBox 100"/>
          <p:cNvSpPr txBox="1"/>
          <p:nvPr/>
        </p:nvSpPr>
        <p:spPr>
          <a:xfrm>
            <a:off x="5210176" y="4100513"/>
            <a:ext cx="609600" cy="369332"/>
          </a:xfrm>
          <a:prstGeom prst="rect">
            <a:avLst/>
          </a:prstGeom>
          <a:noFill/>
        </p:spPr>
        <p:txBody>
          <a:bodyPr wrap="square" rtlCol="0">
            <a:spAutoFit/>
          </a:bodyPr>
          <a:lstStyle/>
          <a:p>
            <a:r>
              <a:rPr lang="en-US" dirty="0" smtClean="0">
                <a:latin typeface="Calibri"/>
              </a:rPr>
              <a:t>q</a:t>
            </a:r>
            <a:r>
              <a:rPr lang="en-US" baseline="-25000" dirty="0" smtClean="0">
                <a:latin typeface="Calibri"/>
              </a:rPr>
              <a:t>6</a:t>
            </a:r>
            <a:endParaRPr lang="en-US" baseline="-25000" dirty="0">
              <a:latin typeface="Calibri"/>
            </a:endParaRPr>
          </a:p>
        </p:txBody>
      </p:sp>
      <p:sp>
        <p:nvSpPr>
          <p:cNvPr id="104" name="TextBox 103"/>
          <p:cNvSpPr txBox="1"/>
          <p:nvPr/>
        </p:nvSpPr>
        <p:spPr>
          <a:xfrm>
            <a:off x="6353176" y="2957513"/>
            <a:ext cx="609600" cy="369332"/>
          </a:xfrm>
          <a:prstGeom prst="rect">
            <a:avLst/>
          </a:prstGeom>
          <a:noFill/>
        </p:spPr>
        <p:txBody>
          <a:bodyPr wrap="square" rtlCol="0">
            <a:spAutoFit/>
          </a:bodyPr>
          <a:lstStyle/>
          <a:p>
            <a:r>
              <a:rPr lang="en-US" dirty="0" smtClean="0">
                <a:latin typeface="Calibri"/>
              </a:rPr>
              <a:t>q</a:t>
            </a:r>
            <a:r>
              <a:rPr lang="en-US" baseline="-25000" dirty="0" smtClean="0">
                <a:latin typeface="Calibri"/>
              </a:rPr>
              <a:t>5</a:t>
            </a:r>
            <a:endParaRPr lang="en-US" baseline="-25000" dirty="0">
              <a:latin typeface="Calibri"/>
            </a:endParaRPr>
          </a:p>
        </p:txBody>
      </p:sp>
      <p:sp>
        <p:nvSpPr>
          <p:cNvPr id="105" name="TextBox 104"/>
          <p:cNvSpPr txBox="1"/>
          <p:nvPr/>
        </p:nvSpPr>
        <p:spPr>
          <a:xfrm>
            <a:off x="5257800" y="2971800"/>
            <a:ext cx="457200" cy="369332"/>
          </a:xfrm>
          <a:prstGeom prst="rect">
            <a:avLst/>
          </a:prstGeom>
          <a:noFill/>
        </p:spPr>
        <p:txBody>
          <a:bodyPr wrap="square" rtlCol="0">
            <a:spAutoFit/>
          </a:bodyPr>
          <a:lstStyle/>
          <a:p>
            <a:r>
              <a:rPr lang="en-US" dirty="0" smtClean="0">
                <a:latin typeface="Calibri"/>
              </a:rPr>
              <a:t>q</a:t>
            </a:r>
            <a:r>
              <a:rPr lang="en-US" baseline="-25000" dirty="0" smtClean="0">
                <a:latin typeface="Calibri"/>
              </a:rPr>
              <a:t>4</a:t>
            </a:r>
            <a:endParaRPr lang="en-US" baseline="-25000" dirty="0">
              <a:latin typeface="Calibri"/>
            </a:endParaRPr>
          </a:p>
        </p:txBody>
      </p:sp>
      <p:sp>
        <p:nvSpPr>
          <p:cNvPr id="106" name="TextBox 105"/>
          <p:cNvSpPr txBox="1"/>
          <p:nvPr/>
        </p:nvSpPr>
        <p:spPr>
          <a:xfrm>
            <a:off x="5210176" y="2500313"/>
            <a:ext cx="457200" cy="369332"/>
          </a:xfrm>
          <a:prstGeom prst="rect">
            <a:avLst/>
          </a:prstGeom>
          <a:noFill/>
        </p:spPr>
        <p:txBody>
          <a:bodyPr wrap="square" rtlCol="0">
            <a:spAutoFit/>
          </a:bodyPr>
          <a:lstStyle/>
          <a:p>
            <a:r>
              <a:rPr lang="en-US" dirty="0" smtClean="0">
                <a:latin typeface="Calibri"/>
              </a:rPr>
              <a:t>q</a:t>
            </a:r>
            <a:r>
              <a:rPr lang="en-US" baseline="-25000" dirty="0" smtClean="0">
                <a:latin typeface="Calibri"/>
              </a:rPr>
              <a:t>3</a:t>
            </a:r>
            <a:endParaRPr lang="en-US" baseline="-25000" dirty="0">
              <a:latin typeface="Calibri"/>
            </a:endParaRPr>
          </a:p>
        </p:txBody>
      </p:sp>
      <p:sp>
        <p:nvSpPr>
          <p:cNvPr id="107" name="TextBox 106"/>
          <p:cNvSpPr txBox="1"/>
          <p:nvPr/>
        </p:nvSpPr>
        <p:spPr>
          <a:xfrm>
            <a:off x="6015038" y="1985963"/>
            <a:ext cx="609600" cy="369332"/>
          </a:xfrm>
          <a:prstGeom prst="rect">
            <a:avLst/>
          </a:prstGeom>
          <a:noFill/>
        </p:spPr>
        <p:txBody>
          <a:bodyPr wrap="square" rtlCol="0">
            <a:spAutoFit/>
          </a:bodyPr>
          <a:lstStyle/>
          <a:p>
            <a:r>
              <a:rPr lang="en-US" dirty="0" smtClean="0">
                <a:latin typeface="Calibri"/>
              </a:rPr>
              <a:t>q</a:t>
            </a:r>
            <a:r>
              <a:rPr lang="en-US" baseline="-25000" dirty="0" smtClean="0">
                <a:latin typeface="Calibri"/>
              </a:rPr>
              <a:t>2</a:t>
            </a:r>
            <a:endParaRPr lang="en-US" baseline="-25000" dirty="0">
              <a:latin typeface="Calibri"/>
            </a:endParaRPr>
          </a:p>
        </p:txBody>
      </p:sp>
      <p:sp>
        <p:nvSpPr>
          <p:cNvPr id="108" name="TextBox 107"/>
          <p:cNvSpPr txBox="1"/>
          <p:nvPr/>
        </p:nvSpPr>
        <p:spPr>
          <a:xfrm>
            <a:off x="533400" y="381000"/>
            <a:ext cx="4114800" cy="1077218"/>
          </a:xfrm>
          <a:prstGeom prst="rect">
            <a:avLst/>
          </a:prstGeom>
          <a:noFill/>
        </p:spPr>
        <p:txBody>
          <a:bodyPr wrap="square" rtlCol="0">
            <a:spAutoFit/>
          </a:bodyPr>
          <a:lstStyle/>
          <a:p>
            <a:r>
              <a:rPr lang="en-US" sz="3200" dirty="0" smtClean="0"/>
              <a:t>Propositional Variables</a:t>
            </a:r>
          </a:p>
          <a:p>
            <a:r>
              <a:rPr lang="en-US" sz="3200" dirty="0" smtClean="0"/>
              <a:t>for Edges</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88"/>
                                        </p:tgtEl>
                                      </p:cBhvr>
                                    </p:animEffect>
                                    <p:set>
                                      <p:cBhvr>
                                        <p:cTn id="7" dur="1" fill="hold">
                                          <p:stCondLst>
                                            <p:cond delay="1999"/>
                                          </p:stCondLst>
                                        </p:cTn>
                                        <p:tgtEl>
                                          <p:spTgt spid="88"/>
                                        </p:tgtEl>
                                        <p:attrNameLst>
                                          <p:attrName>style.visibility</p:attrName>
                                        </p:attrNameLst>
                                      </p:cBhvr>
                                      <p:to>
                                        <p:strVal val="hidden"/>
                                      </p:to>
                                    </p:set>
                                  </p:childTnLst>
                                </p:cTn>
                              </p:par>
                              <p:par>
                                <p:cTn id="8" presetID="6" presetClass="emph" presetSubtype="0" fill="hold" nodeType="withEffect">
                                  <p:stCondLst>
                                    <p:cond delay="0"/>
                                  </p:stCondLst>
                                  <p:childTnLst>
                                    <p:animScale>
                                      <p:cBhvr>
                                        <p:cTn id="9" dur="2000" fill="hold"/>
                                        <p:tgtEl>
                                          <p:spTgt spid="88"/>
                                        </p:tgtEl>
                                      </p:cBhvr>
                                      <p:by x="25000" y="25000"/>
                                    </p:animScale>
                                  </p:childTnLst>
                                </p:cTn>
                              </p:par>
                              <p:par>
                                <p:cTn id="10" presetID="64" presetClass="path" presetSubtype="0" accel="50000" decel="50000" fill="hold" nodeType="withEffect">
                                  <p:stCondLst>
                                    <p:cond delay="0"/>
                                  </p:stCondLst>
                                  <p:childTnLst>
                                    <p:animMotion origin="layout" path="M -4.16667E-6 1.11022E-16 L -0.08802 -0.125 " pathEditMode="relative" rAng="0" ptsTypes="AA">
                                      <p:cBhvr>
                                        <p:cTn id="11" dur="2000" fill="hold"/>
                                        <p:tgtEl>
                                          <p:spTgt spid="88"/>
                                        </p:tgtEl>
                                        <p:attrNameLst>
                                          <p:attrName>ppt_x</p:attrName>
                                          <p:attrName>ppt_y</p:attrName>
                                        </p:attrNameLst>
                                      </p:cBhvr>
                                      <p:rCtr x="-44" y="-63"/>
                                    </p:animMotion>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91"/>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99"/>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100"/>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101"/>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104"/>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105"/>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89"/>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90"/>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107"/>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10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 grpId="0"/>
      <p:bldP spid="90" grpId="0"/>
      <p:bldP spid="91" grpId="0"/>
      <p:bldP spid="99" grpId="0"/>
      <p:bldP spid="100" grpId="0"/>
      <p:bldP spid="101" grpId="0"/>
      <p:bldP spid="104" grpId="0"/>
      <p:bldP spid="105" grpId="0"/>
      <p:bldP spid="106" grpId="0"/>
      <p:bldP spid="10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 name="Table 30"/>
          <p:cNvGraphicFramePr>
            <a:graphicFrameLocks noGrp="1"/>
          </p:cNvGraphicFramePr>
          <p:nvPr/>
        </p:nvGraphicFramePr>
        <p:xfrm>
          <a:off x="838200" y="1447799"/>
          <a:ext cx="7467600" cy="5029198"/>
        </p:xfrm>
        <a:graphic>
          <a:graphicData uri="http://schemas.openxmlformats.org/drawingml/2006/table">
            <a:tbl>
              <a:tblPr firstRow="1" bandRow="1">
                <a:tableStyleId>{7E9639D4-E3E2-4D34-9284-5A2195B3D0D7}</a:tableStyleId>
              </a:tblPr>
              <a:tblGrid>
                <a:gridCol w="2489200"/>
                <a:gridCol w="2489200"/>
                <a:gridCol w="2489200"/>
              </a:tblGrid>
              <a:tr h="598730">
                <a:tc>
                  <a:txBody>
                    <a:bodyPr/>
                    <a:lstStyle/>
                    <a:p>
                      <a:pPr algn="ctr"/>
                      <a:r>
                        <a:rPr lang="en-US" dirty="0" smtClean="0"/>
                        <a:t>CFG Form</a:t>
                      </a:r>
                      <a:endParaRPr lang="en-US" dirty="0"/>
                    </a:p>
                  </a:txBody>
                  <a:tcPr/>
                </a:tc>
                <a:tc>
                  <a:txBody>
                    <a:bodyPr/>
                    <a:lstStyle/>
                    <a:p>
                      <a:pPr algn="ctr"/>
                      <a:r>
                        <a:rPr lang="en-US" dirty="0" smtClean="0"/>
                        <a:t>Depiction</a:t>
                      </a:r>
                      <a:endParaRPr lang="en-US" dirty="0"/>
                    </a:p>
                  </a:txBody>
                  <a:tcPr/>
                </a:tc>
                <a:tc>
                  <a:txBody>
                    <a:bodyPr/>
                    <a:lstStyle/>
                    <a:p>
                      <a:pPr algn="ctr"/>
                      <a:r>
                        <a:rPr lang="en-US" dirty="0" smtClean="0"/>
                        <a:t>Encoding</a:t>
                      </a:r>
                      <a:endParaRPr lang="en-US" dirty="0"/>
                    </a:p>
                  </a:txBody>
                  <a:tcPr/>
                </a:tc>
              </a:tr>
              <a:tr h="2215234">
                <a:tc>
                  <a:txBody>
                    <a:bodyPr/>
                    <a:lstStyle/>
                    <a:p>
                      <a:pPr algn="ctr"/>
                      <a:endParaRPr lang="en-US" sz="2800" dirty="0" smtClean="0"/>
                    </a:p>
                    <a:p>
                      <a:pPr algn="ctr"/>
                      <a:endParaRPr lang="en-US" sz="2800" dirty="0" smtClean="0"/>
                    </a:p>
                    <a:p>
                      <a:pPr algn="ctr"/>
                      <a:r>
                        <a:rPr lang="en-US" sz="2800" dirty="0" smtClean="0"/>
                        <a:t>entry</a:t>
                      </a:r>
                      <a:r>
                        <a:rPr lang="en-US" sz="2800" baseline="0" dirty="0" smtClean="0"/>
                        <a:t> </a:t>
                      </a:r>
                      <a:r>
                        <a:rPr lang="en-US" sz="2800" baseline="0" dirty="0" smtClean="0"/>
                        <a:t>edges</a:t>
                      </a:r>
                      <a:endParaRPr lang="en-US" sz="2800" dirty="0"/>
                    </a:p>
                  </a:txBody>
                  <a:tcPr/>
                </a:tc>
                <a:tc>
                  <a:txBody>
                    <a:bodyPr/>
                    <a:lstStyle/>
                    <a:p>
                      <a:endParaRPr lang="en-US" dirty="0"/>
                    </a:p>
                  </a:txBody>
                  <a:tcPr/>
                </a:tc>
                <a:tc>
                  <a:txBody>
                    <a:bodyPr/>
                    <a:lstStyle/>
                    <a:p>
                      <a:endParaRPr lang="en-US" dirty="0"/>
                    </a:p>
                  </a:txBody>
                  <a:tcPr/>
                </a:tc>
              </a:tr>
              <a:tr h="2215234">
                <a:tc>
                  <a:txBody>
                    <a:bodyPr/>
                    <a:lstStyle/>
                    <a:p>
                      <a:pPr algn="ctr"/>
                      <a:endParaRPr lang="en-US" sz="2800" dirty="0" smtClean="0"/>
                    </a:p>
                    <a:p>
                      <a:pPr algn="ctr"/>
                      <a:endParaRPr lang="en-US" sz="2800" dirty="0" smtClean="0"/>
                    </a:p>
                    <a:p>
                      <a:pPr algn="ctr"/>
                      <a:r>
                        <a:rPr lang="en-US" sz="2800" dirty="0" smtClean="0"/>
                        <a:t>error </a:t>
                      </a:r>
                      <a:r>
                        <a:rPr lang="en-US" sz="2800" dirty="0" smtClean="0"/>
                        <a:t>edges</a:t>
                      </a:r>
                      <a:endParaRPr lang="en-US" sz="2800" dirty="0"/>
                    </a:p>
                  </a:txBody>
                  <a:tcPr/>
                </a:tc>
                <a:tc>
                  <a:txBody>
                    <a:bodyPr/>
                    <a:lstStyle/>
                    <a:p>
                      <a:endParaRPr lang="en-US" dirty="0"/>
                    </a:p>
                  </a:txBody>
                  <a:tcPr/>
                </a:tc>
                <a:tc>
                  <a:txBody>
                    <a:bodyPr/>
                    <a:lstStyle/>
                    <a:p>
                      <a:endParaRPr lang="en-US" dirty="0"/>
                    </a:p>
                  </a:txBody>
                  <a:tcPr/>
                </a:tc>
              </a:tr>
            </a:tbl>
          </a:graphicData>
        </a:graphic>
      </p:graphicFrame>
      <p:sp>
        <p:nvSpPr>
          <p:cNvPr id="2" name="Title 1"/>
          <p:cNvSpPr>
            <a:spLocks noGrp="1"/>
          </p:cNvSpPr>
          <p:nvPr>
            <p:ph type="title"/>
          </p:nvPr>
        </p:nvSpPr>
        <p:spPr>
          <a:noFill/>
        </p:spPr>
        <p:txBody>
          <a:bodyPr/>
          <a:lstStyle/>
          <a:p>
            <a:r>
              <a:rPr lang="en-US" dirty="0" smtClean="0"/>
              <a:t>Encoding Path Programs</a:t>
            </a:r>
            <a:endParaRPr lang="en-US" dirty="0"/>
          </a:p>
        </p:txBody>
      </p:sp>
      <p:sp>
        <p:nvSpPr>
          <p:cNvPr id="4" name="Slide Number Placeholder 3"/>
          <p:cNvSpPr>
            <a:spLocks noGrp="1"/>
          </p:cNvSpPr>
          <p:nvPr>
            <p:ph type="sldNum" sz="quarter" idx="12"/>
          </p:nvPr>
        </p:nvSpPr>
        <p:spPr/>
        <p:txBody>
          <a:bodyPr/>
          <a:lstStyle/>
          <a:p>
            <a:fld id="{4A96F167-5951-4AF2-A12D-410BE70F5D80}" type="slidenum">
              <a:rPr lang="en-US" smtClean="0"/>
              <a:pPr/>
              <a:t>13</a:t>
            </a:fld>
            <a:endParaRPr lang="en-US"/>
          </a:p>
        </p:txBody>
      </p:sp>
      <p:sp>
        <p:nvSpPr>
          <p:cNvPr id="5" name="Oval 4"/>
          <p:cNvSpPr/>
          <p:nvPr/>
        </p:nvSpPr>
        <p:spPr>
          <a:xfrm>
            <a:off x="4281714" y="2304143"/>
            <a:ext cx="685800" cy="6858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4738914" y="3294743"/>
            <a:ext cx="533400" cy="461665"/>
          </a:xfrm>
          <a:prstGeom prst="rect">
            <a:avLst/>
          </a:prstGeom>
          <a:noFill/>
        </p:spPr>
        <p:txBody>
          <a:bodyPr wrap="square" rtlCol="0">
            <a:spAutoFit/>
          </a:bodyPr>
          <a:lstStyle/>
          <a:p>
            <a:r>
              <a:rPr lang="en-US" sz="2400" dirty="0" smtClean="0">
                <a:latin typeface="Calibri"/>
              </a:rPr>
              <a:t>q</a:t>
            </a:r>
            <a:r>
              <a:rPr lang="en-US" sz="2400" baseline="-25000" dirty="0" smtClean="0">
                <a:latin typeface="Calibri"/>
              </a:rPr>
              <a:t>0</a:t>
            </a:r>
            <a:endParaRPr lang="en-US" sz="2400" baseline="-25000" dirty="0">
              <a:latin typeface="Calibri"/>
            </a:endParaRPr>
          </a:p>
        </p:txBody>
      </p:sp>
      <p:sp>
        <p:nvSpPr>
          <p:cNvPr id="13" name="TextBox 12"/>
          <p:cNvSpPr txBox="1"/>
          <p:nvPr/>
        </p:nvSpPr>
        <p:spPr>
          <a:xfrm>
            <a:off x="6324600" y="2667000"/>
            <a:ext cx="1371600" cy="461665"/>
          </a:xfrm>
          <a:prstGeom prst="rect">
            <a:avLst/>
          </a:prstGeom>
          <a:noFill/>
        </p:spPr>
        <p:txBody>
          <a:bodyPr wrap="square" rtlCol="0">
            <a:spAutoFit/>
          </a:bodyPr>
          <a:lstStyle/>
          <a:p>
            <a:r>
              <a:rPr lang="en-US" sz="2400" dirty="0" smtClean="0">
                <a:latin typeface="Calibri"/>
              </a:rPr>
              <a:t>q</a:t>
            </a:r>
            <a:r>
              <a:rPr lang="en-US" sz="2400" baseline="-25000" dirty="0" smtClean="0">
                <a:latin typeface="Calibri"/>
              </a:rPr>
              <a:t>0</a:t>
            </a:r>
            <a:r>
              <a:rPr lang="en-US" sz="2400" dirty="0" smtClean="0"/>
              <a:t> = True</a:t>
            </a:r>
            <a:endParaRPr lang="en-US" sz="2400" dirty="0"/>
          </a:p>
        </p:txBody>
      </p:sp>
      <p:cxnSp>
        <p:nvCxnSpPr>
          <p:cNvPr id="16" name="Straight Arrow Connector 15"/>
          <p:cNvCxnSpPr>
            <a:stCxn id="5" idx="4"/>
          </p:cNvCxnSpPr>
          <p:nvPr/>
        </p:nvCxnSpPr>
        <p:spPr>
          <a:xfrm rot="16200000" flipH="1">
            <a:off x="4153127" y="3461430"/>
            <a:ext cx="947741" cy="476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5" name="Oval 24"/>
          <p:cNvSpPr/>
          <p:nvPr/>
        </p:nvSpPr>
        <p:spPr>
          <a:xfrm>
            <a:off x="4343400" y="5715000"/>
            <a:ext cx="609600" cy="609600"/>
          </a:xfrm>
          <a:prstGeom prst="ellipse">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 name="Straight Arrow Connector 25"/>
          <p:cNvCxnSpPr>
            <a:endCxn id="25" idx="0"/>
          </p:cNvCxnSpPr>
          <p:nvPr/>
        </p:nvCxnSpPr>
        <p:spPr>
          <a:xfrm rot="5400000">
            <a:off x="4114800" y="5181600"/>
            <a:ext cx="10668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4724400" y="4953000"/>
            <a:ext cx="457200" cy="461665"/>
          </a:xfrm>
          <a:prstGeom prst="rect">
            <a:avLst/>
          </a:prstGeom>
          <a:noFill/>
        </p:spPr>
        <p:txBody>
          <a:bodyPr wrap="square" rtlCol="0">
            <a:spAutoFit/>
          </a:bodyPr>
          <a:lstStyle/>
          <a:p>
            <a:r>
              <a:rPr lang="en-US" sz="2400" dirty="0" smtClean="0">
                <a:latin typeface="Calibri"/>
              </a:rPr>
              <a:t>q</a:t>
            </a:r>
            <a:r>
              <a:rPr lang="en-US" sz="2400" baseline="-25000" dirty="0" smtClean="0">
                <a:latin typeface="Calibri"/>
              </a:rPr>
              <a:t>9</a:t>
            </a:r>
            <a:endParaRPr lang="en-US" sz="2400" baseline="-25000" dirty="0">
              <a:latin typeface="Calibri"/>
            </a:endParaRPr>
          </a:p>
        </p:txBody>
      </p:sp>
      <p:sp>
        <p:nvSpPr>
          <p:cNvPr id="28" name="TextBox 27"/>
          <p:cNvSpPr txBox="1"/>
          <p:nvPr/>
        </p:nvSpPr>
        <p:spPr>
          <a:xfrm>
            <a:off x="6324600" y="5181600"/>
            <a:ext cx="1371600" cy="461665"/>
          </a:xfrm>
          <a:prstGeom prst="rect">
            <a:avLst/>
          </a:prstGeom>
          <a:noFill/>
        </p:spPr>
        <p:txBody>
          <a:bodyPr wrap="square" rtlCol="0">
            <a:spAutoFit/>
          </a:bodyPr>
          <a:lstStyle/>
          <a:p>
            <a:r>
              <a:rPr lang="en-US" sz="2400" dirty="0" smtClean="0">
                <a:latin typeface="Calibri"/>
              </a:rPr>
              <a:t>q</a:t>
            </a:r>
            <a:r>
              <a:rPr lang="en-US" sz="2400" baseline="-25000" dirty="0" smtClean="0">
                <a:latin typeface="Calibri"/>
              </a:rPr>
              <a:t>9</a:t>
            </a:r>
            <a:r>
              <a:rPr lang="en-US" sz="2400" dirty="0" smtClean="0"/>
              <a:t> = True</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fade">
                                      <p:cBhvr>
                                        <p:cTn id="12" dur="500"/>
                                        <p:tgtEl>
                                          <p:spTgt spid="25"/>
                                        </p:tgtEl>
                                      </p:cBhvr>
                                    </p:animEffect>
                                  </p:childTnLst>
                                </p:cTn>
                              </p:par>
                              <p:par>
                                <p:cTn id="13" presetID="10" presetClass="entr" presetSubtype="0" fill="hold" nodeType="withEffect">
                                  <p:stCondLst>
                                    <p:cond delay="0"/>
                                  </p:stCondLst>
                                  <p:childTnLst>
                                    <p:set>
                                      <p:cBhvr>
                                        <p:cTn id="14" dur="1" fill="hold">
                                          <p:stCondLst>
                                            <p:cond delay="0"/>
                                          </p:stCondLst>
                                        </p:cTn>
                                        <p:tgtEl>
                                          <p:spTgt spid="26"/>
                                        </p:tgtEl>
                                        <p:attrNameLst>
                                          <p:attrName>style.visibility</p:attrName>
                                        </p:attrNameLst>
                                      </p:cBhvr>
                                      <p:to>
                                        <p:strVal val="visible"/>
                                      </p:to>
                                    </p:set>
                                    <p:animEffect transition="in" filter="fade">
                                      <p:cBhvr>
                                        <p:cTn id="15" dur="500"/>
                                        <p:tgtEl>
                                          <p:spTgt spid="26"/>
                                        </p:tgtEl>
                                      </p:cBhvr>
                                    </p:animEffect>
                                  </p:childTnLst>
                                </p:cTn>
                              </p:par>
                              <p:par>
                                <p:cTn id="16" presetID="10" presetClass="entr" presetSubtype="0" fill="hold" grpId="1" nodeType="withEffect">
                                  <p:stCondLst>
                                    <p:cond delay="0"/>
                                  </p:stCondLst>
                                  <p:childTnLst>
                                    <p:set>
                                      <p:cBhvr>
                                        <p:cTn id="17" dur="1" fill="hold">
                                          <p:stCondLst>
                                            <p:cond delay="0"/>
                                          </p:stCondLst>
                                        </p:cTn>
                                        <p:tgtEl>
                                          <p:spTgt spid="27"/>
                                        </p:tgtEl>
                                        <p:attrNameLst>
                                          <p:attrName>style.visibility</p:attrName>
                                        </p:attrNameLst>
                                      </p:cBhvr>
                                      <p:to>
                                        <p:strVal val="visible"/>
                                      </p:to>
                                    </p:set>
                                    <p:animEffect transition="in" filter="fade">
                                      <p:cBhvr>
                                        <p:cTn id="18" dur="500"/>
                                        <p:tgtEl>
                                          <p:spTgt spid="27"/>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28"/>
                                        </p:tgtEl>
                                        <p:attrNameLst>
                                          <p:attrName>style.visibility</p:attrName>
                                        </p:attrNameLst>
                                      </p:cBhvr>
                                      <p:to>
                                        <p:strVal val="visible"/>
                                      </p:to>
                                    </p:set>
                                    <p:animEffect transition="in" filter="fade">
                                      <p:cBhvr>
                                        <p:cTn id="23"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25" grpId="0" animBg="1"/>
      <p:bldP spid="27" grpId="1"/>
      <p:bldP spid="2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Encoding Path Programs</a:t>
            </a:r>
            <a:endParaRPr lang="en-US" dirty="0"/>
          </a:p>
        </p:txBody>
      </p:sp>
      <p:sp>
        <p:nvSpPr>
          <p:cNvPr id="28" name="Oval 27"/>
          <p:cNvSpPr/>
          <p:nvPr/>
        </p:nvSpPr>
        <p:spPr>
          <a:xfrm>
            <a:off x="1447800" y="3352800"/>
            <a:ext cx="685800" cy="762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3" name="Straight Arrow Connector 32"/>
          <p:cNvCxnSpPr>
            <a:endCxn id="28" idx="1"/>
          </p:cNvCxnSpPr>
          <p:nvPr/>
        </p:nvCxnSpPr>
        <p:spPr>
          <a:xfrm rot="16200000" flipH="1">
            <a:off x="946922" y="2863081"/>
            <a:ext cx="721190" cy="48143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1066800" y="3810000"/>
            <a:ext cx="685800" cy="369332"/>
          </a:xfrm>
          <a:prstGeom prst="rect">
            <a:avLst/>
          </a:prstGeom>
          <a:noFill/>
        </p:spPr>
        <p:txBody>
          <a:bodyPr wrap="square" rtlCol="0">
            <a:spAutoFit/>
          </a:bodyPr>
          <a:lstStyle/>
          <a:p>
            <a:r>
              <a:rPr lang="en-US" dirty="0" smtClean="0">
                <a:latin typeface="Calibri"/>
              </a:rPr>
              <a:t>q</a:t>
            </a:r>
            <a:r>
              <a:rPr lang="en-US" baseline="-25000" dirty="0" smtClean="0">
                <a:latin typeface="Calibri"/>
              </a:rPr>
              <a:t>4</a:t>
            </a:r>
            <a:endParaRPr lang="en-US" baseline="-25000" dirty="0">
              <a:latin typeface="Calibri"/>
            </a:endParaRPr>
          </a:p>
        </p:txBody>
      </p:sp>
      <p:sp>
        <p:nvSpPr>
          <p:cNvPr id="35" name="TextBox 34"/>
          <p:cNvSpPr txBox="1"/>
          <p:nvPr/>
        </p:nvSpPr>
        <p:spPr>
          <a:xfrm>
            <a:off x="990600" y="2971800"/>
            <a:ext cx="457200" cy="369332"/>
          </a:xfrm>
          <a:prstGeom prst="rect">
            <a:avLst/>
          </a:prstGeom>
          <a:noFill/>
        </p:spPr>
        <p:txBody>
          <a:bodyPr wrap="square" rtlCol="0">
            <a:spAutoFit/>
          </a:bodyPr>
          <a:lstStyle/>
          <a:p>
            <a:r>
              <a:rPr lang="en-US" dirty="0" smtClean="0">
                <a:latin typeface="Calibri"/>
              </a:rPr>
              <a:t>q</a:t>
            </a:r>
            <a:r>
              <a:rPr lang="en-US" baseline="-25000" dirty="0" smtClean="0">
                <a:latin typeface="Calibri"/>
              </a:rPr>
              <a:t>3</a:t>
            </a:r>
            <a:endParaRPr lang="en-US" baseline="-25000" dirty="0">
              <a:latin typeface="Calibri"/>
            </a:endParaRPr>
          </a:p>
        </p:txBody>
      </p:sp>
      <p:sp>
        <p:nvSpPr>
          <p:cNvPr id="36" name="TextBox 35"/>
          <p:cNvSpPr txBox="1"/>
          <p:nvPr/>
        </p:nvSpPr>
        <p:spPr>
          <a:xfrm>
            <a:off x="2133600" y="3810000"/>
            <a:ext cx="609600" cy="369332"/>
          </a:xfrm>
          <a:prstGeom prst="rect">
            <a:avLst/>
          </a:prstGeom>
          <a:noFill/>
        </p:spPr>
        <p:txBody>
          <a:bodyPr wrap="square" rtlCol="0">
            <a:spAutoFit/>
          </a:bodyPr>
          <a:lstStyle/>
          <a:p>
            <a:r>
              <a:rPr lang="en-US" dirty="0" smtClean="0">
                <a:latin typeface="Calibri"/>
              </a:rPr>
              <a:t>q</a:t>
            </a:r>
            <a:r>
              <a:rPr lang="en-US" baseline="-25000" dirty="0" smtClean="0">
                <a:latin typeface="Calibri"/>
              </a:rPr>
              <a:t>5</a:t>
            </a:r>
            <a:endParaRPr lang="en-US" baseline="-25000" dirty="0">
              <a:latin typeface="Calibri"/>
            </a:endParaRPr>
          </a:p>
        </p:txBody>
      </p:sp>
      <p:sp>
        <p:nvSpPr>
          <p:cNvPr id="38" name="TextBox 37"/>
          <p:cNvSpPr txBox="1"/>
          <p:nvPr/>
        </p:nvSpPr>
        <p:spPr>
          <a:xfrm>
            <a:off x="4419600" y="2667000"/>
            <a:ext cx="3429000" cy="1938992"/>
          </a:xfrm>
          <a:prstGeom prst="rect">
            <a:avLst/>
          </a:prstGeom>
          <a:noFill/>
        </p:spPr>
        <p:txBody>
          <a:bodyPr wrap="square" rtlCol="0">
            <a:spAutoFit/>
          </a:bodyPr>
          <a:lstStyle/>
          <a:p>
            <a:r>
              <a:rPr lang="en-US" sz="2400" dirty="0" smtClean="0">
                <a:latin typeface="Calibri"/>
              </a:rPr>
              <a:t>q</a:t>
            </a:r>
            <a:r>
              <a:rPr lang="en-US" sz="2400" baseline="-25000" dirty="0" smtClean="0">
                <a:latin typeface="Calibri"/>
              </a:rPr>
              <a:t>3</a:t>
            </a:r>
            <a:r>
              <a:rPr lang="en-US" sz="2400" dirty="0" smtClean="0"/>
              <a:t> </a:t>
            </a:r>
            <a:r>
              <a:rPr lang="en-US" sz="2400" dirty="0" smtClean="0">
                <a:latin typeface="cmsy10"/>
              </a:rPr>
              <a:t>!</a:t>
            </a:r>
            <a:r>
              <a:rPr lang="en-US" sz="2400" dirty="0" smtClean="0"/>
              <a:t> </a:t>
            </a:r>
            <a:r>
              <a:rPr lang="en-US" sz="2400" dirty="0" err="1" smtClean="0">
                <a:latin typeface="Calibri"/>
              </a:rPr>
              <a:t>exactlyOne</a:t>
            </a:r>
            <a:r>
              <a:rPr lang="en-US" sz="2400" dirty="0" smtClean="0">
                <a:latin typeface="Calibri"/>
              </a:rPr>
              <a:t>(q</a:t>
            </a:r>
            <a:r>
              <a:rPr lang="en-US" sz="2400" baseline="-25000" dirty="0" smtClean="0">
                <a:latin typeface="Calibri"/>
              </a:rPr>
              <a:t>4</a:t>
            </a:r>
            <a:r>
              <a:rPr lang="en-US" sz="2400" dirty="0" smtClean="0"/>
              <a:t>, </a:t>
            </a:r>
            <a:r>
              <a:rPr lang="en-US" sz="2400" dirty="0" smtClean="0">
                <a:latin typeface="Calibri"/>
              </a:rPr>
              <a:t>q</a:t>
            </a:r>
            <a:r>
              <a:rPr lang="en-US" sz="2400" baseline="-25000" dirty="0" smtClean="0">
                <a:latin typeface="Calibri"/>
              </a:rPr>
              <a:t>5</a:t>
            </a:r>
            <a:r>
              <a:rPr lang="en-US" sz="2400" dirty="0" smtClean="0"/>
              <a:t>)</a:t>
            </a:r>
          </a:p>
          <a:p>
            <a:r>
              <a:rPr lang="en-US" sz="2400" dirty="0" smtClean="0">
                <a:latin typeface="Calibri"/>
              </a:rPr>
              <a:t>q</a:t>
            </a:r>
            <a:r>
              <a:rPr lang="en-US" sz="2400" baseline="-25000" dirty="0" smtClean="0">
                <a:latin typeface="Calibri"/>
              </a:rPr>
              <a:t>2</a:t>
            </a:r>
            <a:r>
              <a:rPr lang="en-US" sz="2400" dirty="0" smtClean="0"/>
              <a:t> </a:t>
            </a:r>
            <a:r>
              <a:rPr lang="en-US" sz="2400" dirty="0" smtClean="0">
                <a:latin typeface="cmsy10"/>
              </a:rPr>
              <a:t>!</a:t>
            </a:r>
            <a:r>
              <a:rPr lang="en-US" sz="2400" dirty="0" smtClean="0"/>
              <a:t> </a:t>
            </a:r>
            <a:r>
              <a:rPr lang="en-US" sz="2400" dirty="0" err="1" smtClean="0">
                <a:latin typeface="Calibri"/>
              </a:rPr>
              <a:t>exactlyOne</a:t>
            </a:r>
            <a:r>
              <a:rPr lang="en-US" sz="2400" dirty="0" smtClean="0">
                <a:latin typeface="Calibri"/>
              </a:rPr>
              <a:t>(q</a:t>
            </a:r>
            <a:r>
              <a:rPr lang="en-US" sz="2400" baseline="-25000" dirty="0" smtClean="0">
                <a:latin typeface="Calibri"/>
              </a:rPr>
              <a:t>4</a:t>
            </a:r>
            <a:r>
              <a:rPr lang="en-US" sz="2400" dirty="0" smtClean="0"/>
              <a:t>, </a:t>
            </a:r>
            <a:r>
              <a:rPr lang="en-US" sz="2400" dirty="0" smtClean="0">
                <a:latin typeface="Calibri"/>
              </a:rPr>
              <a:t>q</a:t>
            </a:r>
            <a:r>
              <a:rPr lang="en-US" sz="2400" baseline="-25000" dirty="0" smtClean="0">
                <a:latin typeface="Calibri"/>
              </a:rPr>
              <a:t>5</a:t>
            </a:r>
            <a:r>
              <a:rPr lang="en-US" sz="2400" dirty="0" smtClean="0"/>
              <a:t>)</a:t>
            </a:r>
          </a:p>
          <a:p>
            <a:endParaRPr lang="en-US" sz="2400" dirty="0" smtClean="0"/>
          </a:p>
          <a:p>
            <a:r>
              <a:rPr lang="en-US" sz="2400" dirty="0" smtClean="0">
                <a:latin typeface="Calibri"/>
              </a:rPr>
              <a:t>q</a:t>
            </a:r>
            <a:r>
              <a:rPr lang="en-US" sz="2400" baseline="-25000" dirty="0" smtClean="0">
                <a:latin typeface="Calibri"/>
              </a:rPr>
              <a:t>4</a:t>
            </a:r>
            <a:r>
              <a:rPr lang="en-US" sz="2400" dirty="0" smtClean="0"/>
              <a:t> </a:t>
            </a:r>
            <a:r>
              <a:rPr lang="en-US" sz="2400" dirty="0" smtClean="0">
                <a:latin typeface="cmsy10"/>
              </a:rPr>
              <a:t>!</a:t>
            </a:r>
            <a:r>
              <a:rPr lang="en-US" sz="2400" dirty="0" smtClean="0"/>
              <a:t> </a:t>
            </a:r>
            <a:r>
              <a:rPr lang="en-US" sz="2400" dirty="0" err="1" smtClean="0">
                <a:latin typeface="Calibri"/>
              </a:rPr>
              <a:t>exactlyOne</a:t>
            </a:r>
            <a:r>
              <a:rPr lang="en-US" sz="2400" dirty="0" smtClean="0">
                <a:latin typeface="Calibri"/>
              </a:rPr>
              <a:t>(q</a:t>
            </a:r>
            <a:r>
              <a:rPr lang="en-US" sz="2400" baseline="-25000" dirty="0" smtClean="0">
                <a:latin typeface="Calibri"/>
              </a:rPr>
              <a:t>3</a:t>
            </a:r>
            <a:r>
              <a:rPr lang="en-US" sz="2400" dirty="0" smtClean="0"/>
              <a:t>, </a:t>
            </a:r>
            <a:r>
              <a:rPr lang="en-US" sz="2400" dirty="0" smtClean="0">
                <a:latin typeface="Calibri"/>
              </a:rPr>
              <a:t>q</a:t>
            </a:r>
            <a:r>
              <a:rPr lang="en-US" sz="2400" baseline="-25000" dirty="0" smtClean="0">
                <a:latin typeface="Calibri"/>
              </a:rPr>
              <a:t>2</a:t>
            </a:r>
            <a:r>
              <a:rPr lang="en-US" sz="2400" dirty="0" smtClean="0"/>
              <a:t>)</a:t>
            </a:r>
          </a:p>
          <a:p>
            <a:r>
              <a:rPr lang="en-US" sz="2400" dirty="0" smtClean="0">
                <a:latin typeface="Calibri"/>
              </a:rPr>
              <a:t>q</a:t>
            </a:r>
            <a:r>
              <a:rPr lang="en-US" sz="2400" baseline="-25000" dirty="0" smtClean="0">
                <a:latin typeface="Calibri"/>
              </a:rPr>
              <a:t>5</a:t>
            </a:r>
            <a:r>
              <a:rPr lang="en-US" sz="2400" dirty="0" smtClean="0"/>
              <a:t> </a:t>
            </a:r>
            <a:r>
              <a:rPr lang="en-US" sz="2400" dirty="0" smtClean="0">
                <a:latin typeface="cmsy10"/>
              </a:rPr>
              <a:t>!</a:t>
            </a:r>
            <a:r>
              <a:rPr lang="en-US" sz="2400" dirty="0" smtClean="0"/>
              <a:t> </a:t>
            </a:r>
            <a:r>
              <a:rPr lang="en-US" sz="2400" dirty="0" err="1" smtClean="0">
                <a:latin typeface="Calibri"/>
              </a:rPr>
              <a:t>exactlyOne</a:t>
            </a:r>
            <a:r>
              <a:rPr lang="en-US" sz="2400" dirty="0" smtClean="0">
                <a:latin typeface="Calibri"/>
              </a:rPr>
              <a:t>(q</a:t>
            </a:r>
            <a:r>
              <a:rPr lang="en-US" sz="2400" baseline="-25000" dirty="0" smtClean="0">
                <a:latin typeface="Calibri"/>
              </a:rPr>
              <a:t>3</a:t>
            </a:r>
            <a:r>
              <a:rPr lang="en-US" sz="2400" dirty="0" smtClean="0"/>
              <a:t>, </a:t>
            </a:r>
            <a:r>
              <a:rPr lang="en-US" sz="2400" dirty="0" smtClean="0">
                <a:latin typeface="Calibri"/>
              </a:rPr>
              <a:t>q</a:t>
            </a:r>
            <a:r>
              <a:rPr lang="en-US" sz="2400" baseline="-25000" dirty="0" smtClean="0">
                <a:latin typeface="Calibri"/>
              </a:rPr>
              <a:t>2</a:t>
            </a:r>
            <a:r>
              <a:rPr lang="en-US" sz="2400" dirty="0" smtClean="0"/>
              <a:t>)</a:t>
            </a:r>
            <a:endParaRPr lang="en-US" sz="2400" dirty="0"/>
          </a:p>
        </p:txBody>
      </p:sp>
      <p:sp>
        <p:nvSpPr>
          <p:cNvPr id="27" name="Slide Number Placeholder 26"/>
          <p:cNvSpPr>
            <a:spLocks noGrp="1"/>
          </p:cNvSpPr>
          <p:nvPr>
            <p:ph type="sldNum" sz="quarter" idx="12"/>
          </p:nvPr>
        </p:nvSpPr>
        <p:spPr/>
        <p:txBody>
          <a:bodyPr/>
          <a:lstStyle/>
          <a:p>
            <a:fld id="{4A96F167-5951-4AF2-A12D-410BE70F5D80}" type="slidenum">
              <a:rPr lang="en-US" smtClean="0"/>
              <a:pPr/>
              <a:t>14</a:t>
            </a:fld>
            <a:endParaRPr lang="en-US"/>
          </a:p>
        </p:txBody>
      </p:sp>
      <p:cxnSp>
        <p:nvCxnSpPr>
          <p:cNvPr id="37" name="Straight Arrow Connector 36"/>
          <p:cNvCxnSpPr>
            <a:endCxn id="28" idx="7"/>
          </p:cNvCxnSpPr>
          <p:nvPr/>
        </p:nvCxnSpPr>
        <p:spPr>
          <a:xfrm rot="5400000">
            <a:off x="1837089" y="2939281"/>
            <a:ext cx="721190" cy="32903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2133600" y="2971800"/>
            <a:ext cx="609600" cy="369332"/>
          </a:xfrm>
          <a:prstGeom prst="rect">
            <a:avLst/>
          </a:prstGeom>
          <a:noFill/>
        </p:spPr>
        <p:txBody>
          <a:bodyPr wrap="square" rtlCol="0">
            <a:spAutoFit/>
          </a:bodyPr>
          <a:lstStyle/>
          <a:p>
            <a:r>
              <a:rPr lang="en-US" dirty="0" smtClean="0">
                <a:latin typeface="Calibri"/>
              </a:rPr>
              <a:t>q</a:t>
            </a:r>
            <a:r>
              <a:rPr lang="en-US" baseline="-25000" dirty="0" smtClean="0">
                <a:latin typeface="Calibri"/>
              </a:rPr>
              <a:t>2</a:t>
            </a:r>
            <a:endParaRPr lang="en-US" baseline="-25000" dirty="0">
              <a:latin typeface="Calibri"/>
            </a:endParaRPr>
          </a:p>
        </p:txBody>
      </p:sp>
      <p:cxnSp>
        <p:nvCxnSpPr>
          <p:cNvPr id="45" name="Straight Arrow Connector 44"/>
          <p:cNvCxnSpPr>
            <a:stCxn id="28" idx="3"/>
          </p:cNvCxnSpPr>
          <p:nvPr/>
        </p:nvCxnSpPr>
        <p:spPr>
          <a:xfrm rot="5400000">
            <a:off x="1061220" y="4084989"/>
            <a:ext cx="568795" cy="405232"/>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a:stCxn id="28" idx="5"/>
          </p:cNvCxnSpPr>
          <p:nvPr/>
        </p:nvCxnSpPr>
        <p:spPr>
          <a:xfrm rot="16200000" flipH="1">
            <a:off x="1951387" y="4084987"/>
            <a:ext cx="492592" cy="32903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fade">
                                      <p:cBhvr>
                                        <p:cTn id="7"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Initial Abstraction of </a:t>
            </a:r>
            <a:r>
              <a:rPr lang="en-US" dirty="0" smtClean="0"/>
              <a:t>Example</a:t>
            </a:r>
            <a:endParaRPr lang="en-US" dirty="0"/>
          </a:p>
        </p:txBody>
      </p:sp>
      <p:sp>
        <p:nvSpPr>
          <p:cNvPr id="3" name="Content Placeholder 2"/>
          <p:cNvSpPr>
            <a:spLocks noGrp="1"/>
          </p:cNvSpPr>
          <p:nvPr>
            <p:ph idx="1"/>
          </p:nvPr>
        </p:nvSpPr>
        <p:spPr>
          <a:xfrm>
            <a:off x="2590800" y="1752600"/>
            <a:ext cx="6324600" cy="4267200"/>
          </a:xfrm>
        </p:spPr>
        <p:txBody>
          <a:bodyPr>
            <a:normAutofit/>
          </a:bodyPr>
          <a:lstStyle/>
          <a:p>
            <a:pPr>
              <a:buNone/>
            </a:pPr>
            <a:r>
              <a:rPr lang="en-US" sz="2800" dirty="0" smtClean="0">
                <a:latin typeface="Calibri"/>
              </a:rPr>
              <a:t>q</a:t>
            </a:r>
            <a:r>
              <a:rPr lang="en-US" sz="2800" baseline="-25000" dirty="0" smtClean="0">
                <a:latin typeface="Calibri"/>
              </a:rPr>
              <a:t>0</a:t>
            </a:r>
          </a:p>
          <a:p>
            <a:pPr>
              <a:buNone/>
            </a:pPr>
            <a:r>
              <a:rPr lang="en-US" sz="2800" dirty="0" smtClean="0">
                <a:latin typeface="cmsy10"/>
              </a:rPr>
              <a:t>Æ</a:t>
            </a:r>
            <a:r>
              <a:rPr lang="en-US" sz="2800" dirty="0" smtClean="0"/>
              <a:t> </a:t>
            </a:r>
            <a:r>
              <a:rPr lang="en-US" sz="2800" dirty="0" smtClean="0">
                <a:latin typeface="Calibri"/>
              </a:rPr>
              <a:t>q</a:t>
            </a:r>
            <a:r>
              <a:rPr lang="en-US" sz="2800" baseline="-25000" dirty="0" smtClean="0">
                <a:latin typeface="Calibri"/>
              </a:rPr>
              <a:t>0</a:t>
            </a:r>
            <a:r>
              <a:rPr lang="en-US" sz="2800" dirty="0" smtClean="0"/>
              <a:t> </a:t>
            </a:r>
            <a:r>
              <a:rPr lang="en-US" sz="2800" dirty="0" smtClean="0">
                <a:latin typeface="cmsy10"/>
              </a:rPr>
              <a:t>$</a:t>
            </a:r>
            <a:r>
              <a:rPr lang="en-US" sz="2800" dirty="0" smtClean="0"/>
              <a:t> </a:t>
            </a:r>
            <a:r>
              <a:rPr lang="en-US" sz="2800" dirty="0" err="1" smtClean="0">
                <a:latin typeface="Calibri"/>
              </a:rPr>
              <a:t>exactlyOne</a:t>
            </a:r>
            <a:r>
              <a:rPr lang="en-US" sz="2800" dirty="0" smtClean="0">
                <a:latin typeface="Calibri"/>
              </a:rPr>
              <a:t>(q</a:t>
            </a:r>
            <a:r>
              <a:rPr lang="en-US" sz="2800" baseline="-25000" dirty="0" smtClean="0">
                <a:latin typeface="Calibri"/>
              </a:rPr>
              <a:t>1</a:t>
            </a:r>
            <a:r>
              <a:rPr lang="en-US" sz="2800" dirty="0" smtClean="0"/>
              <a:t>, </a:t>
            </a:r>
            <a:r>
              <a:rPr lang="en-US" sz="2800" dirty="0" smtClean="0">
                <a:latin typeface="Calibri"/>
              </a:rPr>
              <a:t>q</a:t>
            </a:r>
            <a:r>
              <a:rPr lang="en-US" sz="2800" baseline="-25000" dirty="0" smtClean="0">
                <a:latin typeface="Calibri"/>
              </a:rPr>
              <a:t>2</a:t>
            </a:r>
            <a:r>
              <a:rPr lang="en-US" sz="2800" dirty="0" smtClean="0"/>
              <a:t>)</a:t>
            </a:r>
          </a:p>
          <a:p>
            <a:pPr>
              <a:buNone/>
            </a:pPr>
            <a:r>
              <a:rPr lang="en-US" sz="2800" dirty="0" smtClean="0">
                <a:latin typeface="cmsy10"/>
              </a:rPr>
              <a:t>Æ</a:t>
            </a:r>
            <a:r>
              <a:rPr lang="en-US" sz="2800" dirty="0" smtClean="0"/>
              <a:t> </a:t>
            </a:r>
            <a:r>
              <a:rPr lang="en-US" sz="2800" dirty="0" smtClean="0">
                <a:latin typeface="Calibri"/>
              </a:rPr>
              <a:t>q</a:t>
            </a:r>
            <a:r>
              <a:rPr lang="en-US" sz="2800" baseline="-25000" dirty="0" smtClean="0">
                <a:latin typeface="Calibri"/>
              </a:rPr>
              <a:t>1</a:t>
            </a:r>
            <a:r>
              <a:rPr lang="en-US" sz="2800" dirty="0" smtClean="0"/>
              <a:t> </a:t>
            </a:r>
            <a:r>
              <a:rPr lang="en-US" sz="2800" dirty="0" smtClean="0">
                <a:latin typeface="cmsy10"/>
              </a:rPr>
              <a:t>$</a:t>
            </a:r>
            <a:r>
              <a:rPr lang="en-US" sz="2800" dirty="0" smtClean="0"/>
              <a:t> </a:t>
            </a:r>
            <a:r>
              <a:rPr lang="en-US" sz="2800" dirty="0" smtClean="0">
                <a:latin typeface="Calibri"/>
              </a:rPr>
              <a:t>q</a:t>
            </a:r>
            <a:r>
              <a:rPr lang="en-US" sz="2800" baseline="-25000" dirty="0" smtClean="0">
                <a:latin typeface="Calibri"/>
              </a:rPr>
              <a:t>3</a:t>
            </a:r>
          </a:p>
          <a:p>
            <a:pPr>
              <a:buNone/>
            </a:pPr>
            <a:r>
              <a:rPr lang="en-US" sz="2800" dirty="0" smtClean="0">
                <a:latin typeface="cmsy10"/>
              </a:rPr>
              <a:t>Æ</a:t>
            </a:r>
            <a:r>
              <a:rPr lang="en-US" sz="2800" dirty="0" smtClean="0"/>
              <a:t> </a:t>
            </a:r>
            <a:r>
              <a:rPr lang="en-US" sz="2800" dirty="0" err="1" smtClean="0">
                <a:latin typeface="Calibri"/>
              </a:rPr>
              <a:t>exactlyOne</a:t>
            </a:r>
            <a:r>
              <a:rPr lang="en-US" sz="2800" dirty="0" smtClean="0">
                <a:latin typeface="Calibri"/>
              </a:rPr>
              <a:t>(q</a:t>
            </a:r>
            <a:r>
              <a:rPr lang="en-US" sz="2800" baseline="-25000" dirty="0" smtClean="0">
                <a:latin typeface="Calibri"/>
              </a:rPr>
              <a:t>3</a:t>
            </a:r>
            <a:r>
              <a:rPr lang="en-US" sz="2800" dirty="0" smtClean="0"/>
              <a:t>, </a:t>
            </a:r>
            <a:r>
              <a:rPr lang="en-US" sz="2800" dirty="0" smtClean="0">
                <a:latin typeface="Calibri"/>
              </a:rPr>
              <a:t>q</a:t>
            </a:r>
            <a:r>
              <a:rPr lang="en-US" sz="2800" baseline="-25000" dirty="0" smtClean="0">
                <a:latin typeface="Calibri"/>
              </a:rPr>
              <a:t>2</a:t>
            </a:r>
            <a:r>
              <a:rPr lang="en-US" sz="2800" dirty="0" smtClean="0"/>
              <a:t>) </a:t>
            </a:r>
            <a:r>
              <a:rPr lang="en-US" sz="2800" dirty="0" smtClean="0">
                <a:latin typeface="cmsy10"/>
              </a:rPr>
              <a:t>$</a:t>
            </a:r>
            <a:r>
              <a:rPr lang="en-US" sz="2800" dirty="0" smtClean="0"/>
              <a:t> </a:t>
            </a:r>
            <a:r>
              <a:rPr lang="en-US" sz="2800" dirty="0" err="1" smtClean="0">
                <a:latin typeface="Calibri"/>
              </a:rPr>
              <a:t>exactlyOne</a:t>
            </a:r>
            <a:r>
              <a:rPr lang="en-US" sz="2800" dirty="0" smtClean="0">
                <a:latin typeface="Calibri"/>
              </a:rPr>
              <a:t>(q</a:t>
            </a:r>
            <a:r>
              <a:rPr lang="en-US" sz="2800" baseline="-25000" dirty="0" smtClean="0">
                <a:latin typeface="Calibri"/>
              </a:rPr>
              <a:t>4</a:t>
            </a:r>
            <a:r>
              <a:rPr lang="en-US" sz="2800" dirty="0" smtClean="0"/>
              <a:t>, </a:t>
            </a:r>
            <a:r>
              <a:rPr lang="en-US" sz="2800" dirty="0" smtClean="0">
                <a:latin typeface="Calibri"/>
              </a:rPr>
              <a:t>q</a:t>
            </a:r>
            <a:r>
              <a:rPr lang="en-US" sz="2800" baseline="-25000" dirty="0" smtClean="0">
                <a:latin typeface="Calibri"/>
              </a:rPr>
              <a:t>5</a:t>
            </a:r>
            <a:r>
              <a:rPr lang="en-US" sz="2800" dirty="0" smtClean="0"/>
              <a:t>)</a:t>
            </a:r>
          </a:p>
          <a:p>
            <a:pPr>
              <a:buNone/>
            </a:pPr>
            <a:r>
              <a:rPr lang="en-US" sz="2800" dirty="0" smtClean="0">
                <a:latin typeface="cmsy10"/>
              </a:rPr>
              <a:t>Æ</a:t>
            </a:r>
            <a:r>
              <a:rPr lang="en-US" sz="2800" dirty="0" smtClean="0"/>
              <a:t> (</a:t>
            </a:r>
            <a:r>
              <a:rPr lang="en-US" sz="2800" dirty="0" smtClean="0">
                <a:latin typeface="Calibri"/>
              </a:rPr>
              <a:t>q</a:t>
            </a:r>
            <a:r>
              <a:rPr lang="en-US" sz="2800" baseline="-25000" dirty="0" smtClean="0">
                <a:latin typeface="Calibri"/>
              </a:rPr>
              <a:t>4</a:t>
            </a:r>
            <a:r>
              <a:rPr lang="en-US" sz="2800" dirty="0" smtClean="0"/>
              <a:t> </a:t>
            </a:r>
            <a:r>
              <a:rPr lang="en-US" sz="2800" dirty="0" smtClean="0">
                <a:latin typeface="cmsy10"/>
              </a:rPr>
              <a:t>$</a:t>
            </a:r>
            <a:r>
              <a:rPr lang="en-US" sz="2800" dirty="0" smtClean="0"/>
              <a:t> </a:t>
            </a:r>
            <a:r>
              <a:rPr lang="en-US" sz="2800" dirty="0" smtClean="0">
                <a:latin typeface="Calibri"/>
              </a:rPr>
              <a:t>q</a:t>
            </a:r>
            <a:r>
              <a:rPr lang="en-US" sz="2800" baseline="-25000" dirty="0" smtClean="0">
                <a:latin typeface="Calibri"/>
              </a:rPr>
              <a:t>6</a:t>
            </a:r>
            <a:r>
              <a:rPr lang="en-US" sz="2800" dirty="0" smtClean="0"/>
              <a:t>) </a:t>
            </a:r>
            <a:r>
              <a:rPr lang="en-US" sz="2800" dirty="0" smtClean="0">
                <a:latin typeface="cmsy10"/>
              </a:rPr>
              <a:t>Æ</a:t>
            </a:r>
            <a:r>
              <a:rPr lang="en-US" sz="2800" dirty="0" smtClean="0"/>
              <a:t> (</a:t>
            </a:r>
            <a:r>
              <a:rPr lang="en-US" sz="2800" dirty="0" smtClean="0">
                <a:latin typeface="Calibri"/>
              </a:rPr>
              <a:t>q</a:t>
            </a:r>
            <a:r>
              <a:rPr lang="en-US" sz="2800" baseline="-25000" dirty="0" smtClean="0">
                <a:latin typeface="Calibri"/>
              </a:rPr>
              <a:t>5</a:t>
            </a:r>
            <a:r>
              <a:rPr lang="en-US" sz="2800" dirty="0" smtClean="0"/>
              <a:t> </a:t>
            </a:r>
            <a:r>
              <a:rPr lang="en-US" sz="2800" dirty="0" smtClean="0">
                <a:latin typeface="cmsy10"/>
              </a:rPr>
              <a:t>$</a:t>
            </a:r>
            <a:r>
              <a:rPr lang="en-US" sz="2800" dirty="0" smtClean="0"/>
              <a:t> </a:t>
            </a:r>
            <a:r>
              <a:rPr lang="en-US" sz="2800" dirty="0" smtClean="0">
                <a:latin typeface="Calibri"/>
              </a:rPr>
              <a:t>q</a:t>
            </a:r>
            <a:r>
              <a:rPr lang="en-US" sz="2800" baseline="-25000" dirty="0" smtClean="0">
                <a:latin typeface="Calibri"/>
              </a:rPr>
              <a:t>7</a:t>
            </a:r>
            <a:r>
              <a:rPr lang="en-US" sz="2800" dirty="0" smtClean="0"/>
              <a:t>)</a:t>
            </a:r>
          </a:p>
          <a:p>
            <a:pPr>
              <a:buNone/>
            </a:pPr>
            <a:r>
              <a:rPr lang="en-US" sz="2800" dirty="0" smtClean="0">
                <a:latin typeface="cmsy10"/>
              </a:rPr>
              <a:t>Æ</a:t>
            </a:r>
            <a:r>
              <a:rPr lang="en-US" sz="2800" dirty="0" smtClean="0"/>
              <a:t> </a:t>
            </a:r>
            <a:r>
              <a:rPr lang="en-US" sz="2800" dirty="0" err="1" smtClean="0">
                <a:latin typeface="Calibri"/>
              </a:rPr>
              <a:t>exactlyOne</a:t>
            </a:r>
            <a:r>
              <a:rPr lang="en-US" sz="2800" dirty="0" smtClean="0">
                <a:latin typeface="Calibri"/>
              </a:rPr>
              <a:t>(q</a:t>
            </a:r>
            <a:r>
              <a:rPr lang="en-US" sz="2800" baseline="-25000" dirty="0" smtClean="0">
                <a:latin typeface="Calibri"/>
              </a:rPr>
              <a:t>6</a:t>
            </a:r>
            <a:r>
              <a:rPr lang="en-US" sz="2800" dirty="0" smtClean="0"/>
              <a:t>, </a:t>
            </a:r>
            <a:r>
              <a:rPr lang="en-US" sz="2800" dirty="0" smtClean="0">
                <a:latin typeface="Calibri"/>
              </a:rPr>
              <a:t>q</a:t>
            </a:r>
            <a:r>
              <a:rPr lang="en-US" sz="2800" baseline="-25000" dirty="0" smtClean="0">
                <a:latin typeface="Calibri"/>
              </a:rPr>
              <a:t>7</a:t>
            </a:r>
            <a:r>
              <a:rPr lang="en-US" sz="2800" dirty="0" smtClean="0"/>
              <a:t>) </a:t>
            </a:r>
            <a:r>
              <a:rPr lang="en-US" sz="2800" dirty="0" smtClean="0">
                <a:latin typeface="cmsy10"/>
              </a:rPr>
              <a:t>$</a:t>
            </a:r>
            <a:r>
              <a:rPr lang="en-US" sz="2800" dirty="0" smtClean="0"/>
              <a:t> </a:t>
            </a:r>
            <a:r>
              <a:rPr lang="en-US" sz="2800" dirty="0" smtClean="0">
                <a:latin typeface="Calibri"/>
              </a:rPr>
              <a:t>q</a:t>
            </a:r>
            <a:r>
              <a:rPr lang="en-US" sz="2800" baseline="-25000" dirty="0" smtClean="0">
                <a:latin typeface="Calibri"/>
              </a:rPr>
              <a:t>8</a:t>
            </a:r>
          </a:p>
          <a:p>
            <a:pPr>
              <a:buNone/>
            </a:pPr>
            <a:r>
              <a:rPr lang="en-US" sz="2800" dirty="0" smtClean="0">
                <a:latin typeface="cmsy10"/>
              </a:rPr>
              <a:t>Æ</a:t>
            </a:r>
            <a:r>
              <a:rPr lang="en-US" sz="2800" dirty="0" smtClean="0"/>
              <a:t> </a:t>
            </a:r>
            <a:r>
              <a:rPr lang="en-US" sz="2800" dirty="0" smtClean="0">
                <a:latin typeface="Calibri"/>
              </a:rPr>
              <a:t>q</a:t>
            </a:r>
            <a:r>
              <a:rPr lang="en-US" sz="2800" baseline="-25000" dirty="0" smtClean="0">
                <a:latin typeface="Calibri"/>
              </a:rPr>
              <a:t>8</a:t>
            </a:r>
            <a:r>
              <a:rPr lang="en-US" sz="2800" dirty="0" smtClean="0"/>
              <a:t> </a:t>
            </a:r>
            <a:r>
              <a:rPr lang="en-US" sz="2800" dirty="0" smtClean="0">
                <a:latin typeface="cmsy10"/>
              </a:rPr>
              <a:t>$</a:t>
            </a:r>
            <a:r>
              <a:rPr lang="en-US" sz="2800" dirty="0" smtClean="0"/>
              <a:t> </a:t>
            </a:r>
            <a:r>
              <a:rPr lang="en-US" sz="2800" dirty="0" smtClean="0">
                <a:latin typeface="Calibri"/>
              </a:rPr>
              <a:t>q</a:t>
            </a:r>
            <a:r>
              <a:rPr lang="en-US" sz="2800" baseline="-25000" dirty="0" smtClean="0">
                <a:latin typeface="Calibri"/>
              </a:rPr>
              <a:t>9</a:t>
            </a:r>
            <a:endParaRPr lang="en-US" sz="2800" dirty="0" smtClean="0"/>
          </a:p>
          <a:p>
            <a:pPr>
              <a:buNone/>
            </a:pPr>
            <a:r>
              <a:rPr lang="en-US" sz="2800" dirty="0" smtClean="0">
                <a:latin typeface="cmsy10"/>
              </a:rPr>
              <a:t>Æ</a:t>
            </a:r>
            <a:r>
              <a:rPr lang="en-US" sz="2800" dirty="0" smtClean="0"/>
              <a:t> </a:t>
            </a:r>
            <a:r>
              <a:rPr lang="en-US" sz="2800" dirty="0" smtClean="0">
                <a:latin typeface="Calibri"/>
              </a:rPr>
              <a:t>q</a:t>
            </a:r>
            <a:r>
              <a:rPr lang="en-US" sz="2800" baseline="-25000" dirty="0" smtClean="0">
                <a:latin typeface="Calibri"/>
              </a:rPr>
              <a:t>9</a:t>
            </a:r>
          </a:p>
        </p:txBody>
      </p:sp>
      <p:sp>
        <p:nvSpPr>
          <p:cNvPr id="5" name="Content Placeholder 2"/>
          <p:cNvSpPr txBox="1">
            <a:spLocks/>
          </p:cNvSpPr>
          <p:nvPr/>
        </p:nvSpPr>
        <p:spPr>
          <a:xfrm>
            <a:off x="2514600" y="1752600"/>
            <a:ext cx="6324600" cy="42672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strike="noStrike" kern="1200" cap="none" spc="0" normalizeH="0" noProof="0" dirty="0" smtClean="0">
                <a:ln>
                  <a:noFill/>
                </a:ln>
                <a:solidFill>
                  <a:srgbClr val="00B050"/>
                </a:solidFill>
                <a:effectLst/>
                <a:uLnTx/>
                <a:uFillTx/>
                <a:latin typeface="Calibri"/>
                <a:ea typeface="+mn-ea"/>
                <a:cs typeface="+mn-cs"/>
              </a:rPr>
              <a:t> q</a:t>
            </a:r>
            <a:r>
              <a:rPr kumimoji="0" lang="en-US" sz="2800" strike="noStrike" kern="1200" cap="none" spc="0" normalizeH="0" baseline="-25000" noProof="0" dirty="0" smtClean="0">
                <a:ln>
                  <a:noFill/>
                </a:ln>
                <a:solidFill>
                  <a:srgbClr val="00B050"/>
                </a:solidFill>
                <a:effectLst/>
                <a:uLnTx/>
                <a:uFillTx/>
                <a:latin typeface="Calibri"/>
                <a:ea typeface="+mn-ea"/>
                <a:cs typeface="+mn-cs"/>
              </a:rPr>
              <a:t>0</a:t>
            </a:r>
            <a:endParaRPr kumimoji="0" lang="en-US" sz="2800" strike="noStrike" kern="1200" cap="none" spc="0" normalizeH="0" baseline="-25000" noProof="0" dirty="0" smtClean="0">
              <a:ln>
                <a:noFill/>
              </a:ln>
              <a:solidFill>
                <a:srgbClr val="00B050"/>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noProof="0" dirty="0" smtClean="0">
                <a:ln>
                  <a:noFill/>
                </a:ln>
                <a:solidFill>
                  <a:schemeClr val="tx1"/>
                </a:solidFill>
                <a:effectLst/>
                <a:uLnTx/>
                <a:uFillTx/>
                <a:latin typeface="cmsy10"/>
              </a:rPr>
              <a:t>Æ</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strike="noStrike" kern="1200" cap="none" spc="0" normalizeH="0" noProof="0" dirty="0" smtClean="0">
                <a:ln>
                  <a:noFill/>
                </a:ln>
                <a:solidFill>
                  <a:srgbClr val="00B050"/>
                </a:solidFill>
                <a:effectLst/>
                <a:uLnTx/>
                <a:uFillTx/>
                <a:latin typeface="Calibri"/>
                <a:ea typeface="+mn-ea"/>
                <a:cs typeface="+mn-cs"/>
              </a:rPr>
              <a:t>q</a:t>
            </a:r>
            <a:r>
              <a:rPr kumimoji="0" lang="en-US" sz="2800" strike="noStrike" kern="1200" cap="none" spc="0" normalizeH="0" baseline="-25000" noProof="0" dirty="0" smtClean="0">
                <a:ln>
                  <a:noFill/>
                </a:ln>
                <a:solidFill>
                  <a:srgbClr val="00B050"/>
                </a:solidFill>
                <a:effectLst/>
                <a:uLnTx/>
                <a:uFillTx/>
                <a:latin typeface="Calibri"/>
                <a:ea typeface="+mn-ea"/>
                <a:cs typeface="+mn-cs"/>
              </a:rPr>
              <a:t>0</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noProof="0" dirty="0" smtClean="0">
                <a:ln>
                  <a:noFill/>
                </a:ln>
                <a:solidFill>
                  <a:schemeClr val="tx1"/>
                </a:solidFill>
                <a:effectLst/>
                <a:uLnTx/>
                <a:uFillTx/>
                <a:latin typeface="cmsy10"/>
              </a:rPr>
              <a:t>$</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strike="noStrike" kern="1200" cap="none" spc="0" normalizeH="0" noProof="0" dirty="0" err="1" smtClean="0">
                <a:ln>
                  <a:noFill/>
                </a:ln>
                <a:solidFill>
                  <a:schemeClr val="tx1"/>
                </a:solidFill>
                <a:effectLst/>
                <a:uLnTx/>
                <a:uFillTx/>
                <a:latin typeface="Calibri"/>
                <a:ea typeface="+mn-ea"/>
                <a:cs typeface="+mn-cs"/>
              </a:rPr>
              <a:t>exactlyOne</a:t>
            </a:r>
            <a:r>
              <a:rPr kumimoji="0" lang="en-US" sz="2800" strike="noStrike" kern="1200" cap="none" spc="0" normalizeH="0" noProof="0" dirty="0" smtClean="0">
                <a:ln>
                  <a:noFill/>
                </a:ln>
                <a:solidFill>
                  <a:schemeClr val="tx1"/>
                </a:solidFill>
                <a:effectLst/>
                <a:uLnTx/>
                <a:uFillTx/>
                <a:latin typeface="Calibri"/>
                <a:ea typeface="+mn-ea"/>
                <a:cs typeface="+mn-cs"/>
              </a:rPr>
              <a:t>(q</a:t>
            </a:r>
            <a:r>
              <a:rPr kumimoji="0" lang="en-US" sz="2800" strike="noStrike" kern="1200" cap="none" spc="0" normalizeH="0" baseline="-25000" noProof="0" dirty="0" smtClean="0">
                <a:ln>
                  <a:noFill/>
                </a:ln>
                <a:solidFill>
                  <a:schemeClr val="tx1"/>
                </a:solidFill>
                <a:effectLst/>
                <a:uLnTx/>
                <a:uFillTx/>
                <a:latin typeface="Calibri"/>
                <a:ea typeface="+mn-ea"/>
                <a:cs typeface="+mn-cs"/>
              </a:rPr>
              <a:t>1</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strike="noStrike" kern="1200" cap="none" spc="0" normalizeH="0" noProof="0" dirty="0" smtClean="0">
                <a:ln>
                  <a:noFill/>
                </a:ln>
                <a:solidFill>
                  <a:srgbClr val="00B050"/>
                </a:solidFill>
                <a:effectLst/>
                <a:uLnTx/>
                <a:uFillTx/>
                <a:latin typeface="Calibri"/>
                <a:ea typeface="+mn-ea"/>
                <a:cs typeface="+mn-cs"/>
              </a:rPr>
              <a:t>q</a:t>
            </a:r>
            <a:r>
              <a:rPr kumimoji="0" lang="en-US" sz="2800" strike="noStrike" kern="1200" cap="none" spc="0" normalizeH="0" baseline="-25000" noProof="0" dirty="0" smtClean="0">
                <a:ln>
                  <a:noFill/>
                </a:ln>
                <a:solidFill>
                  <a:srgbClr val="00B050"/>
                </a:solidFill>
                <a:effectLst/>
                <a:uLnTx/>
                <a:uFillTx/>
                <a:latin typeface="Calibri"/>
                <a:ea typeface="+mn-ea"/>
                <a:cs typeface="+mn-cs"/>
              </a:rPr>
              <a:t>2</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a:t>
            </a:r>
          </a:p>
          <a:p>
            <a:pPr marL="342900" lvl="0" indent="-342900">
              <a:spcBef>
                <a:spcPct val="20000"/>
              </a:spcBef>
              <a:defRPr/>
            </a:pPr>
            <a:r>
              <a:rPr lang="en-US" sz="2800" dirty="0" smtClean="0"/>
              <a:t> </a:t>
            </a:r>
            <a:r>
              <a:rPr lang="en-US" sz="2800" dirty="0" smtClean="0">
                <a:latin typeface="cmsy10"/>
              </a:rPr>
              <a:t>Æ</a:t>
            </a:r>
            <a:r>
              <a:rPr lang="en-US" sz="2800" dirty="0" smtClean="0"/>
              <a:t> </a:t>
            </a:r>
            <a:r>
              <a:rPr kumimoji="0" lang="en-US" sz="2800" strike="noStrike" kern="1200" cap="none" spc="0" normalizeH="0" noProof="0" dirty="0" smtClean="0">
                <a:ln>
                  <a:noFill/>
                </a:ln>
                <a:solidFill>
                  <a:schemeClr val="tx1"/>
                </a:solidFill>
                <a:effectLst/>
                <a:uLnTx/>
                <a:uFillTx/>
                <a:latin typeface="Calibri"/>
                <a:ea typeface="+mn-ea"/>
                <a:cs typeface="+mn-cs"/>
              </a:rPr>
              <a:t>q</a:t>
            </a:r>
            <a:r>
              <a:rPr kumimoji="0" lang="en-US" sz="2800" strike="noStrike" kern="1200" cap="none" spc="0" normalizeH="0" baseline="-25000" noProof="0" dirty="0" smtClean="0">
                <a:ln>
                  <a:noFill/>
                </a:ln>
                <a:solidFill>
                  <a:schemeClr val="tx1"/>
                </a:solidFill>
                <a:effectLst/>
                <a:uLnTx/>
                <a:uFillTx/>
                <a:latin typeface="Calibri"/>
                <a:ea typeface="+mn-ea"/>
                <a:cs typeface="+mn-cs"/>
              </a:rPr>
              <a:t>1</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noProof="0" dirty="0" smtClean="0">
                <a:ln>
                  <a:noFill/>
                </a:ln>
                <a:solidFill>
                  <a:schemeClr val="tx1"/>
                </a:solidFill>
                <a:effectLst/>
                <a:uLnTx/>
                <a:uFillTx/>
                <a:latin typeface="cmsy10"/>
              </a:rPr>
              <a:t>$</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strike="noStrike" kern="1200" cap="none" spc="0" normalizeH="0" noProof="0" dirty="0" smtClean="0">
                <a:ln>
                  <a:noFill/>
                </a:ln>
                <a:solidFill>
                  <a:schemeClr val="tx1"/>
                </a:solidFill>
                <a:effectLst/>
                <a:uLnTx/>
                <a:uFillTx/>
                <a:latin typeface="Calibri"/>
                <a:ea typeface="+mn-ea"/>
                <a:cs typeface="+mn-cs"/>
              </a:rPr>
              <a:t>q</a:t>
            </a:r>
            <a:r>
              <a:rPr kumimoji="0" lang="en-US" sz="2800" strike="noStrike" kern="1200" cap="none" spc="0" normalizeH="0" baseline="-25000" noProof="0" dirty="0" smtClean="0">
                <a:ln>
                  <a:noFill/>
                </a:ln>
                <a:solidFill>
                  <a:schemeClr val="tx1"/>
                </a:solidFill>
                <a:effectLst/>
                <a:uLnTx/>
                <a:uFillTx/>
                <a:latin typeface="Calibri"/>
                <a:ea typeface="+mn-ea"/>
                <a:cs typeface="+mn-cs"/>
              </a:rPr>
              <a:t>3</a:t>
            </a:r>
          </a:p>
          <a:p>
            <a:pPr marL="342900" lvl="0" indent="-342900">
              <a:spcBef>
                <a:spcPct val="20000"/>
              </a:spcBef>
              <a:defRPr/>
            </a:pPr>
            <a:r>
              <a:rPr lang="en-US" sz="2800" dirty="0" smtClean="0"/>
              <a:t> </a:t>
            </a:r>
            <a:r>
              <a:rPr lang="en-US" sz="2800" dirty="0" smtClean="0">
                <a:latin typeface="cmsy10"/>
              </a:rPr>
              <a:t>Æ</a:t>
            </a:r>
            <a:r>
              <a:rPr lang="en-US" sz="2800" dirty="0" smtClean="0"/>
              <a:t> </a:t>
            </a:r>
            <a:r>
              <a:rPr kumimoji="0" lang="en-US" sz="2800" strike="noStrike" kern="1200" cap="none" spc="0" normalizeH="0" noProof="0" dirty="0" err="1" smtClean="0">
                <a:ln>
                  <a:noFill/>
                </a:ln>
                <a:solidFill>
                  <a:schemeClr val="tx1"/>
                </a:solidFill>
                <a:effectLst/>
                <a:uLnTx/>
                <a:uFillTx/>
                <a:latin typeface="Calibri"/>
                <a:ea typeface="+mn-ea"/>
                <a:cs typeface="+mn-cs"/>
              </a:rPr>
              <a:t>exactlyOne</a:t>
            </a:r>
            <a:r>
              <a:rPr kumimoji="0" lang="en-US" sz="2800" strike="noStrike" kern="1200" cap="none" spc="0" normalizeH="0" noProof="0" dirty="0" smtClean="0">
                <a:ln>
                  <a:noFill/>
                </a:ln>
                <a:solidFill>
                  <a:schemeClr val="tx1"/>
                </a:solidFill>
                <a:effectLst/>
                <a:uLnTx/>
                <a:uFillTx/>
                <a:latin typeface="Calibri"/>
                <a:ea typeface="+mn-ea"/>
                <a:cs typeface="+mn-cs"/>
              </a:rPr>
              <a:t>(q</a:t>
            </a:r>
            <a:r>
              <a:rPr kumimoji="0" lang="en-US" sz="2800" strike="noStrike" kern="1200" cap="none" spc="0" normalizeH="0" baseline="-25000" noProof="0" dirty="0" smtClean="0">
                <a:ln>
                  <a:noFill/>
                </a:ln>
                <a:solidFill>
                  <a:schemeClr val="tx1"/>
                </a:solidFill>
                <a:effectLst/>
                <a:uLnTx/>
                <a:uFillTx/>
                <a:latin typeface="Calibri"/>
                <a:ea typeface="+mn-ea"/>
                <a:cs typeface="+mn-cs"/>
              </a:rPr>
              <a:t>3</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strike="noStrike" kern="1200" cap="none" spc="0" normalizeH="0" noProof="0" dirty="0" smtClean="0">
                <a:ln>
                  <a:noFill/>
                </a:ln>
                <a:solidFill>
                  <a:srgbClr val="00B050"/>
                </a:solidFill>
                <a:effectLst/>
                <a:uLnTx/>
                <a:uFillTx/>
                <a:latin typeface="Calibri"/>
                <a:ea typeface="+mn-ea"/>
                <a:cs typeface="+mn-cs"/>
              </a:rPr>
              <a:t>q</a:t>
            </a:r>
            <a:r>
              <a:rPr kumimoji="0" lang="en-US" sz="2800" strike="noStrike" kern="1200" cap="none" spc="0" normalizeH="0" baseline="-25000" noProof="0" dirty="0" smtClean="0">
                <a:ln>
                  <a:noFill/>
                </a:ln>
                <a:solidFill>
                  <a:srgbClr val="00B050"/>
                </a:solidFill>
                <a:effectLst/>
                <a:uLnTx/>
                <a:uFillTx/>
                <a:latin typeface="Calibri"/>
                <a:ea typeface="+mn-ea"/>
                <a:cs typeface="+mn-cs"/>
              </a:rPr>
              <a:t>2</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noProof="0" dirty="0" smtClean="0">
                <a:ln>
                  <a:noFill/>
                </a:ln>
                <a:solidFill>
                  <a:schemeClr val="tx1"/>
                </a:solidFill>
                <a:effectLst/>
                <a:uLnTx/>
                <a:uFillTx/>
                <a:latin typeface="cmsy10"/>
              </a:rPr>
              <a:t>$</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strike="noStrike" kern="1200" cap="none" spc="0" normalizeH="0" noProof="0" dirty="0" err="1" smtClean="0">
                <a:ln>
                  <a:noFill/>
                </a:ln>
                <a:solidFill>
                  <a:schemeClr val="tx1"/>
                </a:solidFill>
                <a:effectLst/>
                <a:uLnTx/>
                <a:uFillTx/>
                <a:latin typeface="Calibri"/>
                <a:ea typeface="+mn-ea"/>
                <a:cs typeface="+mn-cs"/>
              </a:rPr>
              <a:t>exactlyOne</a:t>
            </a:r>
            <a:r>
              <a:rPr kumimoji="0" lang="en-US" sz="2800" strike="noStrike" kern="1200" cap="none" spc="0" normalizeH="0" noProof="0" dirty="0" smtClean="0">
                <a:ln>
                  <a:noFill/>
                </a:ln>
                <a:solidFill>
                  <a:schemeClr val="tx1"/>
                </a:solidFill>
                <a:effectLst/>
                <a:uLnTx/>
                <a:uFillTx/>
                <a:latin typeface="Calibri"/>
                <a:ea typeface="+mn-ea"/>
                <a:cs typeface="+mn-cs"/>
              </a:rPr>
              <a:t>(q</a:t>
            </a:r>
            <a:r>
              <a:rPr kumimoji="0" lang="en-US" sz="2800" strike="noStrike" kern="1200" cap="none" spc="0" normalizeH="0" baseline="-25000" noProof="0" dirty="0" smtClean="0">
                <a:ln>
                  <a:noFill/>
                </a:ln>
                <a:solidFill>
                  <a:schemeClr val="tx1"/>
                </a:solidFill>
                <a:effectLst/>
                <a:uLnTx/>
                <a:uFillTx/>
                <a:latin typeface="Calibri"/>
                <a:ea typeface="+mn-ea"/>
                <a:cs typeface="+mn-cs"/>
              </a:rPr>
              <a:t>4</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strike="noStrike" kern="1200" cap="none" spc="0" normalizeH="0" noProof="0" dirty="0" smtClean="0">
                <a:ln>
                  <a:noFill/>
                </a:ln>
                <a:solidFill>
                  <a:srgbClr val="00B050"/>
                </a:solidFill>
                <a:effectLst/>
                <a:uLnTx/>
                <a:uFillTx/>
                <a:latin typeface="Calibri"/>
                <a:ea typeface="+mn-ea"/>
                <a:cs typeface="+mn-cs"/>
              </a:rPr>
              <a:t>q</a:t>
            </a:r>
            <a:r>
              <a:rPr kumimoji="0" lang="en-US" sz="2800" strike="noStrike" kern="1200" cap="none" spc="0" normalizeH="0" baseline="-25000" noProof="0" dirty="0" smtClean="0">
                <a:ln>
                  <a:noFill/>
                </a:ln>
                <a:solidFill>
                  <a:srgbClr val="00B050"/>
                </a:solidFill>
                <a:effectLst/>
                <a:uLnTx/>
                <a:uFillTx/>
                <a:latin typeface="Calibri"/>
                <a:ea typeface="+mn-ea"/>
                <a:cs typeface="+mn-cs"/>
              </a:rPr>
              <a:t>5</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a:t>
            </a:r>
          </a:p>
          <a:p>
            <a:pPr marL="342900" lvl="0" indent="-342900">
              <a:spcBef>
                <a:spcPct val="20000"/>
              </a:spcBef>
              <a:defRPr/>
            </a:pPr>
            <a:r>
              <a:rPr lang="en-US" sz="2800" dirty="0" smtClean="0"/>
              <a:t> </a:t>
            </a:r>
            <a:r>
              <a:rPr lang="en-US" sz="2800" dirty="0" smtClean="0">
                <a:latin typeface="cmsy10"/>
              </a:rPr>
              <a:t>Æ</a:t>
            </a:r>
            <a:r>
              <a:rPr lang="en-US" sz="2800" dirty="0" smtClean="0"/>
              <a:t> </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a:t>
            </a:r>
            <a:r>
              <a:rPr kumimoji="0" lang="en-US" sz="2800" strike="noStrike" kern="1200" cap="none" spc="0" normalizeH="0" noProof="0" dirty="0" smtClean="0">
                <a:ln>
                  <a:noFill/>
                </a:ln>
                <a:solidFill>
                  <a:schemeClr val="tx1"/>
                </a:solidFill>
                <a:effectLst/>
                <a:uLnTx/>
                <a:uFillTx/>
                <a:latin typeface="Calibri"/>
                <a:ea typeface="+mn-ea"/>
                <a:cs typeface="+mn-cs"/>
              </a:rPr>
              <a:t>q</a:t>
            </a:r>
            <a:r>
              <a:rPr kumimoji="0" lang="en-US" sz="2800" strike="noStrike" kern="1200" cap="none" spc="0" normalizeH="0" baseline="-25000" noProof="0" dirty="0" smtClean="0">
                <a:ln>
                  <a:noFill/>
                </a:ln>
                <a:solidFill>
                  <a:schemeClr val="tx1"/>
                </a:solidFill>
                <a:effectLst/>
                <a:uLnTx/>
                <a:uFillTx/>
                <a:latin typeface="Calibri"/>
                <a:ea typeface="+mn-ea"/>
                <a:cs typeface="+mn-cs"/>
              </a:rPr>
              <a:t>4</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noProof="0" dirty="0" smtClean="0">
                <a:ln>
                  <a:noFill/>
                </a:ln>
                <a:solidFill>
                  <a:schemeClr val="tx1"/>
                </a:solidFill>
                <a:effectLst/>
                <a:uLnTx/>
                <a:uFillTx/>
                <a:latin typeface="cmsy10"/>
              </a:rPr>
              <a:t>$</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strike="noStrike" kern="1200" cap="none" spc="0" normalizeH="0" noProof="0" dirty="0" smtClean="0">
                <a:ln>
                  <a:noFill/>
                </a:ln>
                <a:solidFill>
                  <a:schemeClr val="tx1"/>
                </a:solidFill>
                <a:effectLst/>
                <a:uLnTx/>
                <a:uFillTx/>
                <a:latin typeface="Calibri"/>
                <a:ea typeface="+mn-ea"/>
                <a:cs typeface="+mn-cs"/>
              </a:rPr>
              <a:t>q</a:t>
            </a:r>
            <a:r>
              <a:rPr kumimoji="0" lang="en-US" sz="2800" strike="noStrike" kern="1200" cap="none" spc="0" normalizeH="0" baseline="-25000" noProof="0" dirty="0" smtClean="0">
                <a:ln>
                  <a:noFill/>
                </a:ln>
                <a:solidFill>
                  <a:schemeClr val="tx1"/>
                </a:solidFill>
                <a:effectLst/>
                <a:uLnTx/>
                <a:uFillTx/>
                <a:latin typeface="Calibri"/>
                <a:ea typeface="+mn-ea"/>
                <a:cs typeface="+mn-cs"/>
              </a:rPr>
              <a:t>6</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noProof="0" dirty="0" smtClean="0">
                <a:ln>
                  <a:noFill/>
                </a:ln>
                <a:solidFill>
                  <a:schemeClr val="tx1"/>
                </a:solidFill>
                <a:effectLst/>
                <a:uLnTx/>
                <a:uFillTx/>
                <a:latin typeface="cmsy10"/>
              </a:rPr>
              <a:t>Æ</a:t>
            </a:r>
            <a:r>
              <a:rPr lang="en-US" sz="2800" dirty="0" smtClean="0"/>
              <a:t> </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a:t>
            </a:r>
            <a:r>
              <a:rPr kumimoji="0" lang="en-US" sz="2800" strike="noStrike" kern="1200" cap="none" spc="0" normalizeH="0" noProof="0" dirty="0" smtClean="0">
                <a:ln>
                  <a:noFill/>
                </a:ln>
                <a:solidFill>
                  <a:srgbClr val="00B050"/>
                </a:solidFill>
                <a:effectLst/>
                <a:uLnTx/>
                <a:uFillTx/>
                <a:latin typeface="Calibri"/>
                <a:ea typeface="+mn-ea"/>
                <a:cs typeface="+mn-cs"/>
              </a:rPr>
              <a:t>q</a:t>
            </a:r>
            <a:r>
              <a:rPr kumimoji="0" lang="en-US" sz="2800" strike="noStrike" kern="1200" cap="none" spc="0" normalizeH="0" baseline="-25000" noProof="0" dirty="0" smtClean="0">
                <a:ln>
                  <a:noFill/>
                </a:ln>
                <a:solidFill>
                  <a:srgbClr val="00B050"/>
                </a:solidFill>
                <a:effectLst/>
                <a:uLnTx/>
                <a:uFillTx/>
                <a:latin typeface="Calibri"/>
                <a:ea typeface="+mn-ea"/>
                <a:cs typeface="+mn-cs"/>
              </a:rPr>
              <a:t>5</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noProof="0" dirty="0" smtClean="0">
                <a:ln>
                  <a:noFill/>
                </a:ln>
                <a:solidFill>
                  <a:schemeClr val="tx1"/>
                </a:solidFill>
                <a:effectLst/>
                <a:uLnTx/>
                <a:uFillTx/>
                <a:latin typeface="cmsy10"/>
              </a:rPr>
              <a:t>$</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strike="noStrike" kern="1200" cap="none" spc="0" normalizeH="0" noProof="0" dirty="0" smtClean="0">
                <a:ln>
                  <a:noFill/>
                </a:ln>
                <a:solidFill>
                  <a:srgbClr val="00B050"/>
                </a:solidFill>
                <a:effectLst/>
                <a:uLnTx/>
                <a:uFillTx/>
                <a:latin typeface="Calibri"/>
                <a:ea typeface="+mn-ea"/>
                <a:cs typeface="+mn-cs"/>
              </a:rPr>
              <a:t>q</a:t>
            </a:r>
            <a:r>
              <a:rPr kumimoji="0" lang="en-US" sz="2800" strike="noStrike" kern="1200" cap="none" spc="0" normalizeH="0" baseline="-25000" noProof="0" dirty="0" smtClean="0">
                <a:ln>
                  <a:noFill/>
                </a:ln>
                <a:solidFill>
                  <a:srgbClr val="00B050"/>
                </a:solidFill>
                <a:effectLst/>
                <a:uLnTx/>
                <a:uFillTx/>
                <a:latin typeface="Calibri"/>
                <a:ea typeface="+mn-ea"/>
                <a:cs typeface="+mn-cs"/>
              </a:rPr>
              <a:t>7</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a:t>
            </a:r>
          </a:p>
          <a:p>
            <a:pPr marL="342900" lvl="0" indent="-342900">
              <a:spcBef>
                <a:spcPct val="20000"/>
              </a:spcBef>
              <a:defRPr/>
            </a:pPr>
            <a:r>
              <a:rPr lang="en-US" sz="2800" dirty="0" smtClean="0"/>
              <a:t> </a:t>
            </a:r>
            <a:r>
              <a:rPr lang="en-US" sz="2800" dirty="0" smtClean="0">
                <a:latin typeface="cmsy10"/>
              </a:rPr>
              <a:t>Æ</a:t>
            </a:r>
            <a:r>
              <a:rPr lang="en-US" sz="2800" dirty="0" smtClean="0"/>
              <a:t> </a:t>
            </a:r>
            <a:r>
              <a:rPr kumimoji="0" lang="en-US" sz="2800" strike="noStrike" kern="1200" cap="none" spc="0" normalizeH="0" noProof="0" dirty="0" err="1" smtClean="0">
                <a:ln>
                  <a:noFill/>
                </a:ln>
                <a:solidFill>
                  <a:schemeClr val="tx1"/>
                </a:solidFill>
                <a:effectLst/>
                <a:uLnTx/>
                <a:uFillTx/>
                <a:latin typeface="Calibri"/>
                <a:ea typeface="+mn-ea"/>
                <a:cs typeface="+mn-cs"/>
              </a:rPr>
              <a:t>exactlyOne</a:t>
            </a:r>
            <a:r>
              <a:rPr kumimoji="0" lang="en-US" sz="2800" strike="noStrike" kern="1200" cap="none" spc="0" normalizeH="0" noProof="0" dirty="0" smtClean="0">
                <a:ln>
                  <a:noFill/>
                </a:ln>
                <a:solidFill>
                  <a:schemeClr val="tx1"/>
                </a:solidFill>
                <a:effectLst/>
                <a:uLnTx/>
                <a:uFillTx/>
                <a:latin typeface="Calibri"/>
                <a:ea typeface="+mn-ea"/>
                <a:cs typeface="+mn-cs"/>
              </a:rPr>
              <a:t>(q</a:t>
            </a:r>
            <a:r>
              <a:rPr kumimoji="0" lang="en-US" sz="2800" strike="noStrike" kern="1200" cap="none" spc="0" normalizeH="0" baseline="-25000" noProof="0" dirty="0" smtClean="0">
                <a:ln>
                  <a:noFill/>
                </a:ln>
                <a:solidFill>
                  <a:schemeClr val="tx1"/>
                </a:solidFill>
                <a:effectLst/>
                <a:uLnTx/>
                <a:uFillTx/>
                <a:latin typeface="Calibri"/>
                <a:ea typeface="+mn-ea"/>
                <a:cs typeface="+mn-cs"/>
              </a:rPr>
              <a:t>6</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strike="noStrike" kern="1200" cap="none" spc="0" normalizeH="0" noProof="0" dirty="0" smtClean="0">
                <a:ln>
                  <a:noFill/>
                </a:ln>
                <a:solidFill>
                  <a:srgbClr val="00B050"/>
                </a:solidFill>
                <a:effectLst/>
                <a:uLnTx/>
                <a:uFillTx/>
                <a:latin typeface="Calibri"/>
                <a:ea typeface="+mn-ea"/>
                <a:cs typeface="+mn-cs"/>
              </a:rPr>
              <a:t>q</a:t>
            </a:r>
            <a:r>
              <a:rPr kumimoji="0" lang="en-US" sz="2800" strike="noStrike" kern="1200" cap="none" spc="0" normalizeH="0" baseline="-25000" noProof="0" dirty="0" smtClean="0">
                <a:ln>
                  <a:noFill/>
                </a:ln>
                <a:solidFill>
                  <a:srgbClr val="00B050"/>
                </a:solidFill>
                <a:effectLst/>
                <a:uLnTx/>
                <a:uFillTx/>
                <a:latin typeface="Calibri"/>
                <a:ea typeface="+mn-ea"/>
                <a:cs typeface="+mn-cs"/>
              </a:rPr>
              <a:t>7</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noProof="0" dirty="0" smtClean="0">
                <a:ln>
                  <a:noFill/>
                </a:ln>
                <a:solidFill>
                  <a:schemeClr val="tx1"/>
                </a:solidFill>
                <a:effectLst/>
                <a:uLnTx/>
                <a:uFillTx/>
                <a:latin typeface="cmsy10"/>
              </a:rPr>
              <a:t>$</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strike="noStrike" kern="1200" cap="none" spc="0" normalizeH="0" noProof="0" dirty="0" smtClean="0">
                <a:ln>
                  <a:noFill/>
                </a:ln>
                <a:solidFill>
                  <a:srgbClr val="00B050"/>
                </a:solidFill>
                <a:effectLst/>
                <a:uLnTx/>
                <a:uFillTx/>
                <a:latin typeface="Calibri"/>
                <a:ea typeface="+mn-ea"/>
                <a:cs typeface="+mn-cs"/>
              </a:rPr>
              <a:t>q</a:t>
            </a:r>
            <a:r>
              <a:rPr kumimoji="0" lang="en-US" sz="2800" strike="noStrike" kern="1200" cap="none" spc="0" normalizeH="0" baseline="-25000" noProof="0" dirty="0" smtClean="0">
                <a:ln>
                  <a:noFill/>
                </a:ln>
                <a:solidFill>
                  <a:srgbClr val="00B050"/>
                </a:solidFill>
                <a:effectLst/>
                <a:uLnTx/>
                <a:uFillTx/>
                <a:latin typeface="Calibri"/>
                <a:ea typeface="+mn-ea"/>
                <a:cs typeface="+mn-cs"/>
              </a:rPr>
              <a:t>8</a:t>
            </a:r>
          </a:p>
          <a:p>
            <a:pPr marL="342900" lvl="0" indent="-342900">
              <a:spcBef>
                <a:spcPct val="20000"/>
              </a:spcBef>
              <a:defRPr/>
            </a:pPr>
            <a:r>
              <a:rPr lang="en-US" sz="2800" dirty="0" smtClean="0"/>
              <a:t> </a:t>
            </a:r>
            <a:r>
              <a:rPr lang="en-US" sz="2800" dirty="0" smtClean="0">
                <a:latin typeface="cmsy10"/>
              </a:rPr>
              <a:t>Æ</a:t>
            </a:r>
            <a:r>
              <a:rPr lang="en-US" sz="2800" dirty="0" smtClean="0"/>
              <a:t> </a:t>
            </a:r>
            <a:r>
              <a:rPr kumimoji="0" lang="en-US" sz="2800" strike="noStrike" kern="1200" cap="none" spc="0" normalizeH="0" noProof="0" dirty="0" smtClean="0">
                <a:ln>
                  <a:noFill/>
                </a:ln>
                <a:solidFill>
                  <a:srgbClr val="00B050"/>
                </a:solidFill>
                <a:effectLst/>
                <a:uLnTx/>
                <a:uFillTx/>
                <a:latin typeface="Calibri"/>
                <a:ea typeface="+mn-ea"/>
                <a:cs typeface="+mn-cs"/>
              </a:rPr>
              <a:t>q</a:t>
            </a:r>
            <a:r>
              <a:rPr kumimoji="0" lang="en-US" sz="2800" strike="noStrike" kern="1200" cap="none" spc="0" normalizeH="0" baseline="-25000" noProof="0" dirty="0" smtClean="0">
                <a:ln>
                  <a:noFill/>
                </a:ln>
                <a:solidFill>
                  <a:srgbClr val="00B050"/>
                </a:solidFill>
                <a:effectLst/>
                <a:uLnTx/>
                <a:uFillTx/>
                <a:latin typeface="Calibri"/>
                <a:ea typeface="+mn-ea"/>
                <a:cs typeface="+mn-cs"/>
              </a:rPr>
              <a:t>8</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none" strike="noStrike" kern="1200" cap="none" spc="0" normalizeH="0" noProof="0" dirty="0" smtClean="0">
                <a:ln>
                  <a:noFill/>
                </a:ln>
                <a:solidFill>
                  <a:schemeClr val="tx1"/>
                </a:solidFill>
                <a:effectLst/>
                <a:uLnTx/>
                <a:uFillTx/>
                <a:latin typeface="cmsy10"/>
              </a:rPr>
              <a:t>$</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strike="noStrike" kern="1200" cap="none" spc="0" normalizeH="0" noProof="0" dirty="0" smtClean="0">
                <a:ln>
                  <a:noFill/>
                </a:ln>
                <a:solidFill>
                  <a:srgbClr val="00B050"/>
                </a:solidFill>
                <a:effectLst/>
                <a:uLnTx/>
                <a:uFillTx/>
                <a:latin typeface="Calibri"/>
                <a:ea typeface="+mn-ea"/>
                <a:cs typeface="+mn-cs"/>
              </a:rPr>
              <a:t>q</a:t>
            </a:r>
            <a:r>
              <a:rPr kumimoji="0" lang="en-US" sz="2800" strike="noStrike" kern="1200" cap="none" spc="0" normalizeH="0" baseline="-25000" noProof="0" dirty="0" smtClean="0">
                <a:ln>
                  <a:noFill/>
                </a:ln>
                <a:solidFill>
                  <a:srgbClr val="00B050"/>
                </a:solidFill>
                <a:effectLst/>
                <a:uLnTx/>
                <a:uFillTx/>
                <a:latin typeface="Calibri"/>
                <a:ea typeface="+mn-ea"/>
                <a:cs typeface="+mn-cs"/>
              </a:rPr>
              <a:t>9</a:t>
            </a:r>
            <a:endParaRPr lang="en-US" sz="2800" dirty="0" smtClean="0"/>
          </a:p>
          <a:p>
            <a:pPr marL="342900" lvl="0" indent="-342900">
              <a:spcBef>
                <a:spcPct val="20000"/>
              </a:spcBef>
              <a:defRPr/>
            </a:pPr>
            <a:r>
              <a:rPr kumimoji="0" lang="en-US" sz="2800" b="0" i="0" u="none" strike="noStrike" kern="1200" cap="none" spc="0" normalizeH="0" noProof="0" dirty="0" smtClean="0">
                <a:ln>
                  <a:noFill/>
                </a:ln>
                <a:solidFill>
                  <a:schemeClr val="tx1"/>
                </a:solidFill>
                <a:effectLst/>
                <a:uLnTx/>
                <a:uFillTx/>
                <a:latin typeface="cmsy10"/>
              </a:rPr>
              <a:t>Æ</a:t>
            </a:r>
            <a:r>
              <a:rPr lang="en-US" sz="2800" dirty="0" smtClean="0"/>
              <a:t> </a:t>
            </a:r>
            <a:r>
              <a:rPr kumimoji="0" lang="en-US" sz="2800" strike="noStrike" kern="1200" cap="none" spc="0" normalizeH="0" noProof="0" dirty="0" smtClean="0">
                <a:ln>
                  <a:noFill/>
                </a:ln>
                <a:solidFill>
                  <a:srgbClr val="00B050"/>
                </a:solidFill>
                <a:effectLst/>
                <a:uLnTx/>
                <a:uFillTx/>
                <a:latin typeface="Calibri"/>
                <a:ea typeface="+mn-ea"/>
                <a:cs typeface="+mn-cs"/>
              </a:rPr>
              <a:t>q</a:t>
            </a:r>
            <a:r>
              <a:rPr kumimoji="0" lang="en-US" sz="2800" strike="noStrike" kern="1200" cap="none" spc="0" normalizeH="0" baseline="-25000" noProof="0" dirty="0" smtClean="0">
                <a:ln>
                  <a:noFill/>
                </a:ln>
                <a:solidFill>
                  <a:srgbClr val="00B050"/>
                </a:solidFill>
                <a:effectLst/>
                <a:uLnTx/>
                <a:uFillTx/>
                <a:latin typeface="Calibri"/>
                <a:ea typeface="+mn-ea"/>
                <a:cs typeface="+mn-cs"/>
              </a:rPr>
              <a:t>9</a:t>
            </a:r>
          </a:p>
        </p:txBody>
      </p:sp>
      <p:sp>
        <p:nvSpPr>
          <p:cNvPr id="6" name="Slide Number Placeholder 5"/>
          <p:cNvSpPr>
            <a:spLocks noGrp="1"/>
          </p:cNvSpPr>
          <p:nvPr>
            <p:ph type="sldNum" sz="quarter" idx="12"/>
          </p:nvPr>
        </p:nvSpPr>
        <p:spPr/>
        <p:txBody>
          <a:bodyPr/>
          <a:lstStyle/>
          <a:p>
            <a:fld id="{4A96F167-5951-4AF2-A12D-410BE70F5D80}" type="slidenum">
              <a:rPr lang="en-US" smtClean="0"/>
              <a:pPr/>
              <a:t>15</a:t>
            </a:fld>
            <a:endParaRPr lang="en-US"/>
          </a:p>
        </p:txBody>
      </p:sp>
      <p:sp>
        <p:nvSpPr>
          <p:cNvPr id="7" name="TextBox 6"/>
          <p:cNvSpPr txBox="1"/>
          <p:nvPr/>
        </p:nvSpPr>
        <p:spPr>
          <a:xfrm>
            <a:off x="1795462" y="1824037"/>
            <a:ext cx="914400" cy="523220"/>
          </a:xfrm>
          <a:prstGeom prst="rect">
            <a:avLst/>
          </a:prstGeom>
          <a:noFill/>
        </p:spPr>
        <p:txBody>
          <a:bodyPr wrap="square" rtlCol="0">
            <a:spAutoFit/>
          </a:bodyPr>
          <a:lstStyle/>
          <a:p>
            <a:r>
              <a:rPr lang="en-US" sz="2800" dirty="0" smtClean="0">
                <a:latin typeface="cmmi10"/>
              </a:rPr>
              <a:t>¤</a:t>
            </a:r>
            <a:r>
              <a:rPr lang="en-US" sz="2800" dirty="0" smtClean="0"/>
              <a:t> := </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xit" presetSubtype="0" fill="hold" grpId="0" nodeType="withEffect">
                                  <p:stCondLst>
                                    <p:cond delay="0"/>
                                  </p:stCondLst>
                                  <p:childTnLst>
                                    <p:animEffect transition="out" filter="fade">
                                      <p:cBhvr>
                                        <p:cTn id="9" dur="500"/>
                                        <p:tgtEl>
                                          <p:spTgt spid="3">
                                            <p:txEl>
                                              <p:pRg st="0" end="0"/>
                                            </p:txEl>
                                          </p:spTgt>
                                        </p:tgtEl>
                                      </p:cBhvr>
                                    </p:animEffect>
                                    <p:set>
                                      <p:cBhvr>
                                        <p:cTn id="10" dur="1" fill="hold">
                                          <p:stCondLst>
                                            <p:cond delay="499"/>
                                          </p:stCondLst>
                                        </p:cTn>
                                        <p:tgtEl>
                                          <p:spTgt spid="3">
                                            <p:txEl>
                                              <p:pRg st="0" end="0"/>
                                            </p:txEl>
                                          </p:spTgt>
                                        </p:tgtEl>
                                        <p:attrNameLst>
                                          <p:attrName>style.visibility</p:attrName>
                                        </p:attrNameLst>
                                      </p:cBhvr>
                                      <p:to>
                                        <p:strVal val="hidden"/>
                                      </p:to>
                                    </p:set>
                                  </p:childTnLst>
                                </p:cTn>
                              </p:par>
                              <p:par>
                                <p:cTn id="11" presetID="10" presetClass="exit" presetSubtype="0" fill="hold" grpId="0" nodeType="withEffect">
                                  <p:stCondLst>
                                    <p:cond delay="0"/>
                                  </p:stCondLst>
                                  <p:childTnLst>
                                    <p:animEffect transition="out" filter="fade">
                                      <p:cBhvr>
                                        <p:cTn id="12" dur="500"/>
                                        <p:tgtEl>
                                          <p:spTgt spid="3">
                                            <p:txEl>
                                              <p:pRg st="1" end="1"/>
                                            </p:txEl>
                                          </p:spTgt>
                                        </p:tgtEl>
                                      </p:cBhvr>
                                    </p:animEffect>
                                    <p:set>
                                      <p:cBhvr>
                                        <p:cTn id="13" dur="1" fill="hold">
                                          <p:stCondLst>
                                            <p:cond delay="499"/>
                                          </p:stCondLst>
                                        </p:cTn>
                                        <p:tgtEl>
                                          <p:spTgt spid="3">
                                            <p:txEl>
                                              <p:pRg st="1" end="1"/>
                                            </p:txEl>
                                          </p:spTgt>
                                        </p:tgtEl>
                                        <p:attrNameLst>
                                          <p:attrName>style.visibility</p:attrName>
                                        </p:attrNameLst>
                                      </p:cBhvr>
                                      <p:to>
                                        <p:strVal val="hidden"/>
                                      </p:to>
                                    </p:set>
                                  </p:childTnLst>
                                </p:cTn>
                              </p:par>
                              <p:par>
                                <p:cTn id="14" presetID="10" presetClass="exit" presetSubtype="0" fill="hold" grpId="0" nodeType="withEffect">
                                  <p:stCondLst>
                                    <p:cond delay="0"/>
                                  </p:stCondLst>
                                  <p:childTnLst>
                                    <p:animEffect transition="out" filter="fade">
                                      <p:cBhvr>
                                        <p:cTn id="15" dur="500"/>
                                        <p:tgtEl>
                                          <p:spTgt spid="3">
                                            <p:txEl>
                                              <p:pRg st="2" end="2"/>
                                            </p:txEl>
                                          </p:spTgt>
                                        </p:tgtEl>
                                      </p:cBhvr>
                                    </p:animEffect>
                                    <p:set>
                                      <p:cBhvr>
                                        <p:cTn id="16" dur="1" fill="hold">
                                          <p:stCondLst>
                                            <p:cond delay="499"/>
                                          </p:stCondLst>
                                        </p:cTn>
                                        <p:tgtEl>
                                          <p:spTgt spid="3">
                                            <p:txEl>
                                              <p:pRg st="2" end="2"/>
                                            </p:txEl>
                                          </p:spTgt>
                                        </p:tgtEl>
                                        <p:attrNameLst>
                                          <p:attrName>style.visibility</p:attrName>
                                        </p:attrNameLst>
                                      </p:cBhvr>
                                      <p:to>
                                        <p:strVal val="hidden"/>
                                      </p:to>
                                    </p:set>
                                  </p:childTnLst>
                                </p:cTn>
                              </p:par>
                              <p:par>
                                <p:cTn id="17" presetID="10" presetClass="exit" presetSubtype="0" fill="hold" grpId="0" nodeType="withEffect">
                                  <p:stCondLst>
                                    <p:cond delay="0"/>
                                  </p:stCondLst>
                                  <p:childTnLst>
                                    <p:animEffect transition="out" filter="fade">
                                      <p:cBhvr>
                                        <p:cTn id="18" dur="500"/>
                                        <p:tgtEl>
                                          <p:spTgt spid="3">
                                            <p:txEl>
                                              <p:pRg st="3" end="3"/>
                                            </p:txEl>
                                          </p:spTgt>
                                        </p:tgtEl>
                                      </p:cBhvr>
                                    </p:animEffect>
                                    <p:set>
                                      <p:cBhvr>
                                        <p:cTn id="19" dur="1" fill="hold">
                                          <p:stCondLst>
                                            <p:cond delay="499"/>
                                          </p:stCondLst>
                                        </p:cTn>
                                        <p:tgtEl>
                                          <p:spTgt spid="3">
                                            <p:txEl>
                                              <p:pRg st="3" end="3"/>
                                            </p:txEl>
                                          </p:spTgt>
                                        </p:tgtEl>
                                        <p:attrNameLst>
                                          <p:attrName>style.visibility</p:attrName>
                                        </p:attrNameLst>
                                      </p:cBhvr>
                                      <p:to>
                                        <p:strVal val="hidden"/>
                                      </p:to>
                                    </p:set>
                                  </p:childTnLst>
                                </p:cTn>
                              </p:par>
                              <p:par>
                                <p:cTn id="20" presetID="10" presetClass="exit" presetSubtype="0" fill="hold" grpId="0" nodeType="withEffect">
                                  <p:stCondLst>
                                    <p:cond delay="0"/>
                                  </p:stCondLst>
                                  <p:childTnLst>
                                    <p:animEffect transition="out" filter="fade">
                                      <p:cBhvr>
                                        <p:cTn id="21" dur="500"/>
                                        <p:tgtEl>
                                          <p:spTgt spid="3">
                                            <p:txEl>
                                              <p:pRg st="4" end="4"/>
                                            </p:txEl>
                                          </p:spTgt>
                                        </p:tgtEl>
                                      </p:cBhvr>
                                    </p:animEffect>
                                    <p:set>
                                      <p:cBhvr>
                                        <p:cTn id="22" dur="1" fill="hold">
                                          <p:stCondLst>
                                            <p:cond delay="499"/>
                                          </p:stCondLst>
                                        </p:cTn>
                                        <p:tgtEl>
                                          <p:spTgt spid="3">
                                            <p:txEl>
                                              <p:pRg st="4" end="4"/>
                                            </p:txEl>
                                          </p:spTgt>
                                        </p:tgtEl>
                                        <p:attrNameLst>
                                          <p:attrName>style.visibility</p:attrName>
                                        </p:attrNameLst>
                                      </p:cBhvr>
                                      <p:to>
                                        <p:strVal val="hidden"/>
                                      </p:to>
                                    </p:set>
                                  </p:childTnLst>
                                </p:cTn>
                              </p:par>
                              <p:par>
                                <p:cTn id="23" presetID="10" presetClass="exit" presetSubtype="0" fill="hold" grpId="0" nodeType="withEffect">
                                  <p:stCondLst>
                                    <p:cond delay="0"/>
                                  </p:stCondLst>
                                  <p:childTnLst>
                                    <p:animEffect transition="out" filter="fade">
                                      <p:cBhvr>
                                        <p:cTn id="24" dur="500"/>
                                        <p:tgtEl>
                                          <p:spTgt spid="3">
                                            <p:txEl>
                                              <p:pRg st="5" end="5"/>
                                            </p:txEl>
                                          </p:spTgt>
                                        </p:tgtEl>
                                      </p:cBhvr>
                                    </p:animEffect>
                                    <p:set>
                                      <p:cBhvr>
                                        <p:cTn id="25" dur="1" fill="hold">
                                          <p:stCondLst>
                                            <p:cond delay="499"/>
                                          </p:stCondLst>
                                        </p:cTn>
                                        <p:tgtEl>
                                          <p:spTgt spid="3">
                                            <p:txEl>
                                              <p:pRg st="5" end="5"/>
                                            </p:txEl>
                                          </p:spTgt>
                                        </p:tgtEl>
                                        <p:attrNameLst>
                                          <p:attrName>style.visibility</p:attrName>
                                        </p:attrNameLst>
                                      </p:cBhvr>
                                      <p:to>
                                        <p:strVal val="hidden"/>
                                      </p:to>
                                    </p:set>
                                  </p:childTnLst>
                                </p:cTn>
                              </p:par>
                              <p:par>
                                <p:cTn id="26" presetID="10" presetClass="exit" presetSubtype="0" fill="hold" grpId="0" nodeType="withEffect">
                                  <p:stCondLst>
                                    <p:cond delay="0"/>
                                  </p:stCondLst>
                                  <p:childTnLst>
                                    <p:animEffect transition="out" filter="fade">
                                      <p:cBhvr>
                                        <p:cTn id="27" dur="500"/>
                                        <p:tgtEl>
                                          <p:spTgt spid="3">
                                            <p:txEl>
                                              <p:pRg st="6" end="6"/>
                                            </p:txEl>
                                          </p:spTgt>
                                        </p:tgtEl>
                                      </p:cBhvr>
                                    </p:animEffect>
                                    <p:set>
                                      <p:cBhvr>
                                        <p:cTn id="28" dur="1" fill="hold">
                                          <p:stCondLst>
                                            <p:cond delay="499"/>
                                          </p:stCondLst>
                                        </p:cTn>
                                        <p:tgtEl>
                                          <p:spTgt spid="3">
                                            <p:txEl>
                                              <p:pRg st="6" end="6"/>
                                            </p:txEl>
                                          </p:spTgt>
                                        </p:tgtEl>
                                        <p:attrNameLst>
                                          <p:attrName>style.visibility</p:attrName>
                                        </p:attrNameLst>
                                      </p:cBhvr>
                                      <p:to>
                                        <p:strVal val="hidden"/>
                                      </p:to>
                                    </p:set>
                                  </p:childTnLst>
                                </p:cTn>
                              </p:par>
                              <p:par>
                                <p:cTn id="29" presetID="10" presetClass="exit" presetSubtype="0" fill="hold" grpId="0" nodeType="withEffect">
                                  <p:stCondLst>
                                    <p:cond delay="0"/>
                                  </p:stCondLst>
                                  <p:childTnLst>
                                    <p:animEffect transition="out" filter="fade">
                                      <p:cBhvr>
                                        <p:cTn id="30" dur="500"/>
                                        <p:tgtEl>
                                          <p:spTgt spid="3">
                                            <p:txEl>
                                              <p:pRg st="7" end="7"/>
                                            </p:txEl>
                                          </p:spTgt>
                                        </p:tgtEl>
                                      </p:cBhvr>
                                    </p:animEffect>
                                    <p:set>
                                      <p:cBhvr>
                                        <p:cTn id="31" dur="1" fill="hold">
                                          <p:stCondLst>
                                            <p:cond delay="499"/>
                                          </p:stCondLst>
                                        </p:cTn>
                                        <p:tgtEl>
                                          <p:spTgt spid="3">
                                            <p:txEl>
                                              <p:pRg st="7" end="7"/>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Oval 46"/>
          <p:cNvSpPr/>
          <p:nvPr/>
        </p:nvSpPr>
        <p:spPr>
          <a:xfrm>
            <a:off x="6190344" y="176893"/>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p:cNvSpPr/>
          <p:nvPr/>
        </p:nvSpPr>
        <p:spPr>
          <a:xfrm>
            <a:off x="6190344" y="1167493"/>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p:cNvSpPr/>
          <p:nvPr/>
        </p:nvSpPr>
        <p:spPr>
          <a:xfrm>
            <a:off x="5428344" y="2005693"/>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a:off x="6190344" y="4367893"/>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p:nvPr/>
        </p:nvSpPr>
        <p:spPr>
          <a:xfrm>
            <a:off x="6190344" y="2691493"/>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p:cNvSpPr/>
          <p:nvPr/>
        </p:nvSpPr>
        <p:spPr>
          <a:xfrm>
            <a:off x="6952344" y="3529693"/>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p:cNvSpPr/>
          <p:nvPr/>
        </p:nvSpPr>
        <p:spPr>
          <a:xfrm>
            <a:off x="5428344" y="3529693"/>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p:cNvSpPr/>
          <p:nvPr/>
        </p:nvSpPr>
        <p:spPr>
          <a:xfrm>
            <a:off x="4437744" y="4367893"/>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p:cNvSpPr/>
          <p:nvPr/>
        </p:nvSpPr>
        <p:spPr>
          <a:xfrm>
            <a:off x="4437744" y="6120493"/>
            <a:ext cx="609600" cy="609600"/>
          </a:xfrm>
          <a:prstGeom prst="ellipse">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4" name="Elbow Connector 73"/>
          <p:cNvCxnSpPr>
            <a:stCxn id="47" idx="4"/>
            <a:endCxn id="48" idx="0"/>
          </p:cNvCxnSpPr>
          <p:nvPr/>
        </p:nvCxnSpPr>
        <p:spPr>
          <a:xfrm rot="5400000">
            <a:off x="6304644" y="976993"/>
            <a:ext cx="381000" cy="1588"/>
          </a:xfrm>
          <a:prstGeom prst="bentConnector3">
            <a:avLst>
              <a:gd name="adj1" fmla="val 50000"/>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a:stCxn id="48" idx="3"/>
            <a:endCxn id="49" idx="7"/>
          </p:cNvCxnSpPr>
          <p:nvPr/>
        </p:nvCxnSpPr>
        <p:spPr>
          <a:xfrm rot="5400000">
            <a:off x="5910570" y="1725919"/>
            <a:ext cx="407148" cy="33094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a:stCxn id="49" idx="5"/>
            <a:endCxn id="52" idx="1"/>
          </p:cNvCxnSpPr>
          <p:nvPr/>
        </p:nvCxnSpPr>
        <p:spPr>
          <a:xfrm rot="16200000" flipH="1">
            <a:off x="5986770" y="2487919"/>
            <a:ext cx="254748" cy="33094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a:stCxn id="48" idx="4"/>
            <a:endCxn id="52" idx="0"/>
          </p:cNvCxnSpPr>
          <p:nvPr/>
        </p:nvCxnSpPr>
        <p:spPr>
          <a:xfrm rot="5400000">
            <a:off x="6037944" y="2234293"/>
            <a:ext cx="9144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a:stCxn id="52" idx="5"/>
            <a:endCxn id="53" idx="1"/>
          </p:cNvCxnSpPr>
          <p:nvPr/>
        </p:nvCxnSpPr>
        <p:spPr>
          <a:xfrm rot="16200000" flipH="1">
            <a:off x="6672570" y="3249919"/>
            <a:ext cx="407148" cy="33094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9" name="Straight Arrow Connector 78"/>
          <p:cNvCxnSpPr>
            <a:stCxn id="52" idx="3"/>
            <a:endCxn id="54" idx="7"/>
          </p:cNvCxnSpPr>
          <p:nvPr/>
        </p:nvCxnSpPr>
        <p:spPr>
          <a:xfrm rot="5400000">
            <a:off x="5910570" y="3249919"/>
            <a:ext cx="407148" cy="33094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0" name="Straight Arrow Connector 79"/>
          <p:cNvCxnSpPr>
            <a:stCxn id="54" idx="5"/>
            <a:endCxn id="50" idx="1"/>
          </p:cNvCxnSpPr>
          <p:nvPr/>
        </p:nvCxnSpPr>
        <p:spPr>
          <a:xfrm rot="16200000" flipH="1">
            <a:off x="5910570" y="4088119"/>
            <a:ext cx="407148" cy="33094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1" name="Straight Arrow Connector 80"/>
          <p:cNvCxnSpPr>
            <a:stCxn id="53" idx="3"/>
            <a:endCxn id="50" idx="7"/>
          </p:cNvCxnSpPr>
          <p:nvPr/>
        </p:nvCxnSpPr>
        <p:spPr>
          <a:xfrm rot="5400000">
            <a:off x="6672570" y="4088119"/>
            <a:ext cx="407148" cy="33094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6" name="Straight Arrow Connector 85"/>
          <p:cNvCxnSpPr>
            <a:stCxn id="50" idx="2"/>
            <a:endCxn id="57" idx="6"/>
          </p:cNvCxnSpPr>
          <p:nvPr/>
        </p:nvCxnSpPr>
        <p:spPr>
          <a:xfrm rot="10800000">
            <a:off x="5047344" y="4672693"/>
            <a:ext cx="11430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a:stCxn id="57" idx="4"/>
            <a:endCxn id="58" idx="0"/>
          </p:cNvCxnSpPr>
          <p:nvPr/>
        </p:nvCxnSpPr>
        <p:spPr>
          <a:xfrm rot="5400000">
            <a:off x="4171044" y="5548993"/>
            <a:ext cx="11430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8" name="Shape 87"/>
          <p:cNvCxnSpPr>
            <a:stCxn id="50" idx="4"/>
            <a:endCxn id="50" idx="6"/>
          </p:cNvCxnSpPr>
          <p:nvPr/>
        </p:nvCxnSpPr>
        <p:spPr>
          <a:xfrm rot="5400000" flipH="1" flipV="1">
            <a:off x="6495144" y="4672693"/>
            <a:ext cx="304800" cy="304800"/>
          </a:xfrm>
          <a:prstGeom prst="curvedConnector4">
            <a:avLst>
              <a:gd name="adj1" fmla="val -421875"/>
              <a:gd name="adj2" fmla="val 484375"/>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9" name="TextBox 88"/>
          <p:cNvSpPr txBox="1"/>
          <p:nvPr/>
        </p:nvSpPr>
        <p:spPr>
          <a:xfrm>
            <a:off x="6004606" y="805543"/>
            <a:ext cx="609600" cy="369332"/>
          </a:xfrm>
          <a:prstGeom prst="rect">
            <a:avLst/>
          </a:prstGeom>
          <a:noFill/>
        </p:spPr>
        <p:txBody>
          <a:bodyPr wrap="square" rtlCol="0">
            <a:spAutoFit/>
          </a:bodyPr>
          <a:lstStyle/>
          <a:p>
            <a:r>
              <a:rPr lang="en-US" dirty="0" smtClean="0">
                <a:latin typeface="Calibri"/>
              </a:rPr>
              <a:t>q</a:t>
            </a:r>
            <a:r>
              <a:rPr lang="en-US" baseline="-25000" dirty="0" smtClean="0">
                <a:latin typeface="Calibri"/>
              </a:rPr>
              <a:t>0</a:t>
            </a:r>
            <a:endParaRPr lang="en-US" baseline="-25000" dirty="0">
              <a:latin typeface="Calibri"/>
            </a:endParaRPr>
          </a:p>
        </p:txBody>
      </p:sp>
      <p:sp>
        <p:nvSpPr>
          <p:cNvPr id="90" name="TextBox 89"/>
          <p:cNvSpPr txBox="1"/>
          <p:nvPr/>
        </p:nvSpPr>
        <p:spPr>
          <a:xfrm>
            <a:off x="5733144" y="1548493"/>
            <a:ext cx="609600" cy="369332"/>
          </a:xfrm>
          <a:prstGeom prst="rect">
            <a:avLst/>
          </a:prstGeom>
          <a:noFill/>
        </p:spPr>
        <p:txBody>
          <a:bodyPr wrap="square" rtlCol="0">
            <a:spAutoFit/>
          </a:bodyPr>
          <a:lstStyle/>
          <a:p>
            <a:r>
              <a:rPr lang="en-US" dirty="0" smtClean="0">
                <a:latin typeface="Calibri"/>
              </a:rPr>
              <a:t>q</a:t>
            </a:r>
            <a:r>
              <a:rPr lang="en-US" baseline="-25000" dirty="0" smtClean="0">
                <a:latin typeface="Calibri"/>
              </a:rPr>
              <a:t>1</a:t>
            </a:r>
            <a:endParaRPr lang="en-US" baseline="-25000" dirty="0">
              <a:latin typeface="Calibri"/>
            </a:endParaRPr>
          </a:p>
        </p:txBody>
      </p:sp>
      <p:sp>
        <p:nvSpPr>
          <p:cNvPr id="91" name="TextBox 90"/>
          <p:cNvSpPr txBox="1"/>
          <p:nvPr/>
        </p:nvSpPr>
        <p:spPr>
          <a:xfrm>
            <a:off x="4209144" y="5053693"/>
            <a:ext cx="457200" cy="369332"/>
          </a:xfrm>
          <a:prstGeom prst="rect">
            <a:avLst/>
          </a:prstGeom>
          <a:noFill/>
        </p:spPr>
        <p:txBody>
          <a:bodyPr wrap="square" rtlCol="0">
            <a:spAutoFit/>
          </a:bodyPr>
          <a:lstStyle/>
          <a:p>
            <a:r>
              <a:rPr lang="en-US" dirty="0" smtClean="0">
                <a:solidFill>
                  <a:srgbClr val="00B050"/>
                </a:solidFill>
                <a:latin typeface="Calibri"/>
              </a:rPr>
              <a:t>q</a:t>
            </a:r>
            <a:r>
              <a:rPr lang="en-US" baseline="-25000" dirty="0" smtClean="0">
                <a:solidFill>
                  <a:srgbClr val="00B050"/>
                </a:solidFill>
                <a:latin typeface="Calibri"/>
              </a:rPr>
              <a:t>9</a:t>
            </a:r>
            <a:endParaRPr lang="en-US" baseline="-25000" dirty="0">
              <a:solidFill>
                <a:srgbClr val="00B050"/>
              </a:solidFill>
              <a:latin typeface="Calibri"/>
            </a:endParaRPr>
          </a:p>
        </p:txBody>
      </p:sp>
      <p:sp>
        <p:nvSpPr>
          <p:cNvPr id="99" name="TextBox 98"/>
          <p:cNvSpPr txBox="1"/>
          <p:nvPr/>
        </p:nvSpPr>
        <p:spPr>
          <a:xfrm>
            <a:off x="5428344" y="4748893"/>
            <a:ext cx="457200" cy="369332"/>
          </a:xfrm>
          <a:prstGeom prst="rect">
            <a:avLst/>
          </a:prstGeom>
          <a:noFill/>
        </p:spPr>
        <p:txBody>
          <a:bodyPr wrap="square" rtlCol="0">
            <a:spAutoFit/>
          </a:bodyPr>
          <a:lstStyle/>
          <a:p>
            <a:r>
              <a:rPr lang="en-US" dirty="0" smtClean="0">
                <a:solidFill>
                  <a:srgbClr val="00B050"/>
                </a:solidFill>
                <a:latin typeface="Calibri"/>
              </a:rPr>
              <a:t>q</a:t>
            </a:r>
            <a:r>
              <a:rPr lang="en-US" baseline="-25000" dirty="0" smtClean="0">
                <a:solidFill>
                  <a:srgbClr val="00B050"/>
                </a:solidFill>
                <a:latin typeface="Calibri"/>
              </a:rPr>
              <a:t>8</a:t>
            </a:r>
            <a:endParaRPr lang="en-US" baseline="-25000" dirty="0">
              <a:solidFill>
                <a:srgbClr val="00B050"/>
              </a:solidFill>
              <a:latin typeface="Calibri"/>
            </a:endParaRPr>
          </a:p>
        </p:txBody>
      </p:sp>
      <p:sp>
        <p:nvSpPr>
          <p:cNvPr id="100" name="TextBox 99"/>
          <p:cNvSpPr txBox="1"/>
          <p:nvPr/>
        </p:nvSpPr>
        <p:spPr>
          <a:xfrm>
            <a:off x="6876144" y="4139293"/>
            <a:ext cx="609600" cy="369332"/>
          </a:xfrm>
          <a:prstGeom prst="rect">
            <a:avLst/>
          </a:prstGeom>
          <a:noFill/>
        </p:spPr>
        <p:txBody>
          <a:bodyPr wrap="square" rtlCol="0">
            <a:spAutoFit/>
          </a:bodyPr>
          <a:lstStyle/>
          <a:p>
            <a:r>
              <a:rPr lang="en-US" dirty="0" smtClean="0">
                <a:solidFill>
                  <a:srgbClr val="00B050"/>
                </a:solidFill>
                <a:latin typeface="Calibri"/>
              </a:rPr>
              <a:t>q</a:t>
            </a:r>
            <a:r>
              <a:rPr lang="en-US" baseline="-25000" dirty="0" smtClean="0">
                <a:solidFill>
                  <a:srgbClr val="00B050"/>
                </a:solidFill>
                <a:latin typeface="Calibri"/>
              </a:rPr>
              <a:t>7</a:t>
            </a:r>
            <a:endParaRPr lang="en-US" baseline="-25000" dirty="0">
              <a:solidFill>
                <a:srgbClr val="00B050"/>
              </a:solidFill>
              <a:latin typeface="Calibri"/>
            </a:endParaRPr>
          </a:p>
        </p:txBody>
      </p:sp>
      <p:sp>
        <p:nvSpPr>
          <p:cNvPr id="101" name="TextBox 100"/>
          <p:cNvSpPr txBox="1"/>
          <p:nvPr/>
        </p:nvSpPr>
        <p:spPr>
          <a:xfrm>
            <a:off x="5733144" y="4139293"/>
            <a:ext cx="609600" cy="369332"/>
          </a:xfrm>
          <a:prstGeom prst="rect">
            <a:avLst/>
          </a:prstGeom>
          <a:noFill/>
        </p:spPr>
        <p:txBody>
          <a:bodyPr wrap="square" rtlCol="0">
            <a:spAutoFit/>
          </a:bodyPr>
          <a:lstStyle/>
          <a:p>
            <a:r>
              <a:rPr lang="en-US" dirty="0" smtClean="0">
                <a:latin typeface="Calibri"/>
              </a:rPr>
              <a:t>q</a:t>
            </a:r>
            <a:r>
              <a:rPr lang="en-US" baseline="-25000" dirty="0" smtClean="0">
                <a:latin typeface="Calibri"/>
              </a:rPr>
              <a:t>6</a:t>
            </a:r>
            <a:endParaRPr lang="en-US" baseline="-25000" dirty="0">
              <a:latin typeface="Calibri"/>
            </a:endParaRPr>
          </a:p>
        </p:txBody>
      </p:sp>
      <p:sp>
        <p:nvSpPr>
          <p:cNvPr id="104" name="TextBox 103"/>
          <p:cNvSpPr txBox="1"/>
          <p:nvPr/>
        </p:nvSpPr>
        <p:spPr>
          <a:xfrm>
            <a:off x="6876144" y="2996293"/>
            <a:ext cx="609600" cy="369332"/>
          </a:xfrm>
          <a:prstGeom prst="rect">
            <a:avLst/>
          </a:prstGeom>
          <a:noFill/>
        </p:spPr>
        <p:txBody>
          <a:bodyPr wrap="square" rtlCol="0">
            <a:spAutoFit/>
          </a:bodyPr>
          <a:lstStyle/>
          <a:p>
            <a:r>
              <a:rPr lang="en-US" dirty="0" smtClean="0">
                <a:latin typeface="Calibri"/>
              </a:rPr>
              <a:t>q</a:t>
            </a:r>
            <a:r>
              <a:rPr lang="en-US" baseline="-25000" dirty="0" smtClean="0">
                <a:latin typeface="Calibri"/>
              </a:rPr>
              <a:t>5</a:t>
            </a:r>
            <a:endParaRPr lang="en-US" baseline="-25000" dirty="0">
              <a:latin typeface="Calibri"/>
            </a:endParaRPr>
          </a:p>
        </p:txBody>
      </p:sp>
      <p:sp>
        <p:nvSpPr>
          <p:cNvPr id="105" name="TextBox 104"/>
          <p:cNvSpPr txBox="1"/>
          <p:nvPr/>
        </p:nvSpPr>
        <p:spPr>
          <a:xfrm>
            <a:off x="5504544" y="3072493"/>
            <a:ext cx="457200" cy="369332"/>
          </a:xfrm>
          <a:prstGeom prst="rect">
            <a:avLst/>
          </a:prstGeom>
          <a:noFill/>
        </p:spPr>
        <p:txBody>
          <a:bodyPr wrap="square" rtlCol="0">
            <a:spAutoFit/>
          </a:bodyPr>
          <a:lstStyle/>
          <a:p>
            <a:r>
              <a:rPr lang="en-US" dirty="0" smtClean="0">
                <a:latin typeface="Calibri"/>
              </a:rPr>
              <a:t>q</a:t>
            </a:r>
            <a:r>
              <a:rPr lang="en-US" baseline="-25000" dirty="0" smtClean="0">
                <a:latin typeface="Calibri"/>
              </a:rPr>
              <a:t>4</a:t>
            </a:r>
            <a:endParaRPr lang="en-US" baseline="-25000" dirty="0">
              <a:latin typeface="Calibri"/>
            </a:endParaRPr>
          </a:p>
        </p:txBody>
      </p:sp>
      <p:sp>
        <p:nvSpPr>
          <p:cNvPr id="106" name="TextBox 105"/>
          <p:cNvSpPr txBox="1"/>
          <p:nvPr/>
        </p:nvSpPr>
        <p:spPr>
          <a:xfrm>
            <a:off x="5733144" y="2539093"/>
            <a:ext cx="457200" cy="369332"/>
          </a:xfrm>
          <a:prstGeom prst="rect">
            <a:avLst/>
          </a:prstGeom>
          <a:noFill/>
        </p:spPr>
        <p:txBody>
          <a:bodyPr wrap="square" rtlCol="0">
            <a:spAutoFit/>
          </a:bodyPr>
          <a:lstStyle/>
          <a:p>
            <a:r>
              <a:rPr lang="en-US" dirty="0" smtClean="0">
                <a:latin typeface="Calibri"/>
              </a:rPr>
              <a:t>q</a:t>
            </a:r>
            <a:r>
              <a:rPr lang="en-US" baseline="-25000" dirty="0" smtClean="0">
                <a:latin typeface="Calibri"/>
              </a:rPr>
              <a:t>3</a:t>
            </a:r>
            <a:endParaRPr lang="en-US" baseline="-25000" dirty="0">
              <a:latin typeface="Calibri"/>
            </a:endParaRPr>
          </a:p>
        </p:txBody>
      </p:sp>
      <p:sp>
        <p:nvSpPr>
          <p:cNvPr id="107" name="TextBox 106"/>
          <p:cNvSpPr txBox="1"/>
          <p:nvPr/>
        </p:nvSpPr>
        <p:spPr>
          <a:xfrm>
            <a:off x="6538006" y="2024743"/>
            <a:ext cx="609600" cy="369332"/>
          </a:xfrm>
          <a:prstGeom prst="rect">
            <a:avLst/>
          </a:prstGeom>
          <a:noFill/>
        </p:spPr>
        <p:txBody>
          <a:bodyPr wrap="square" rtlCol="0">
            <a:spAutoFit/>
          </a:bodyPr>
          <a:lstStyle/>
          <a:p>
            <a:r>
              <a:rPr lang="en-US" dirty="0" smtClean="0">
                <a:solidFill>
                  <a:srgbClr val="00B050"/>
                </a:solidFill>
                <a:latin typeface="Calibri"/>
              </a:rPr>
              <a:t>q</a:t>
            </a:r>
            <a:r>
              <a:rPr lang="en-US" baseline="-25000" dirty="0" smtClean="0">
                <a:solidFill>
                  <a:srgbClr val="00B050"/>
                </a:solidFill>
                <a:latin typeface="Calibri"/>
              </a:rPr>
              <a:t>2</a:t>
            </a:r>
            <a:endParaRPr lang="en-US" baseline="-25000" dirty="0">
              <a:solidFill>
                <a:srgbClr val="00B050"/>
              </a:solidFill>
              <a:latin typeface="Calibri"/>
            </a:endParaRPr>
          </a:p>
        </p:txBody>
      </p:sp>
      <p:sp>
        <p:nvSpPr>
          <p:cNvPr id="39" name="Slide Number Placeholder 38"/>
          <p:cNvSpPr>
            <a:spLocks noGrp="1"/>
          </p:cNvSpPr>
          <p:nvPr>
            <p:ph type="sldNum" sz="quarter" idx="12"/>
          </p:nvPr>
        </p:nvSpPr>
        <p:spPr>
          <a:xfrm>
            <a:off x="5681663" y="6356350"/>
            <a:ext cx="2133600" cy="365125"/>
          </a:xfrm>
        </p:spPr>
        <p:txBody>
          <a:bodyPr/>
          <a:lstStyle/>
          <a:p>
            <a:fld id="{4A96F167-5951-4AF2-A12D-410BE70F5D80}" type="slidenum">
              <a:rPr lang="en-US" smtClean="0"/>
              <a:pPr/>
              <a:t>16</a:t>
            </a:fld>
            <a:endParaRPr lang="en-US"/>
          </a:p>
        </p:txBody>
      </p:sp>
      <p:sp>
        <p:nvSpPr>
          <p:cNvPr id="108" name="TextBox 107"/>
          <p:cNvSpPr txBox="1"/>
          <p:nvPr/>
        </p:nvSpPr>
        <p:spPr>
          <a:xfrm>
            <a:off x="685800" y="304800"/>
            <a:ext cx="3733800" cy="1077218"/>
          </a:xfrm>
          <a:prstGeom prst="rect">
            <a:avLst/>
          </a:prstGeom>
          <a:noFill/>
        </p:spPr>
        <p:txBody>
          <a:bodyPr wrap="square" rtlCol="0">
            <a:spAutoFit/>
          </a:bodyPr>
          <a:lstStyle/>
          <a:p>
            <a:r>
              <a:rPr lang="en-US" sz="3200" dirty="0" smtClean="0"/>
              <a:t>A Path Program from</a:t>
            </a:r>
          </a:p>
          <a:p>
            <a:r>
              <a:rPr lang="en-US" sz="3200" dirty="0" smtClean="0"/>
              <a:t>a SAT Solution</a:t>
            </a:r>
            <a:endParaRPr lang="en-US" sz="3200" dirty="0"/>
          </a:p>
        </p:txBody>
      </p:sp>
      <p:sp>
        <p:nvSpPr>
          <p:cNvPr id="36" name="TextBox 35"/>
          <p:cNvSpPr txBox="1"/>
          <p:nvPr/>
        </p:nvSpPr>
        <p:spPr>
          <a:xfrm>
            <a:off x="5961743" y="805543"/>
            <a:ext cx="609600" cy="369332"/>
          </a:xfrm>
          <a:prstGeom prst="rect">
            <a:avLst/>
          </a:prstGeom>
          <a:noFill/>
        </p:spPr>
        <p:txBody>
          <a:bodyPr wrap="square" rtlCol="0">
            <a:spAutoFit/>
          </a:bodyPr>
          <a:lstStyle/>
          <a:p>
            <a:r>
              <a:rPr lang="en-US" dirty="0" smtClean="0">
                <a:solidFill>
                  <a:srgbClr val="00B050"/>
                </a:solidFill>
                <a:latin typeface="Calibri"/>
              </a:rPr>
              <a:t>q</a:t>
            </a:r>
            <a:r>
              <a:rPr lang="en-US" baseline="-25000" dirty="0" smtClean="0">
                <a:solidFill>
                  <a:srgbClr val="00B050"/>
                </a:solidFill>
                <a:latin typeface="Calibri"/>
              </a:rPr>
              <a:t>0</a:t>
            </a:r>
            <a:endParaRPr lang="en-US" baseline="-25000" dirty="0">
              <a:solidFill>
                <a:srgbClr val="00B050"/>
              </a:solidFill>
              <a:latin typeface="Calibri"/>
            </a:endParaRPr>
          </a:p>
        </p:txBody>
      </p:sp>
      <p:sp>
        <p:nvSpPr>
          <p:cNvPr id="37" name="TextBox 36"/>
          <p:cNvSpPr txBox="1"/>
          <p:nvPr/>
        </p:nvSpPr>
        <p:spPr>
          <a:xfrm>
            <a:off x="6571343" y="2024743"/>
            <a:ext cx="609600" cy="369332"/>
          </a:xfrm>
          <a:prstGeom prst="rect">
            <a:avLst/>
          </a:prstGeom>
          <a:noFill/>
        </p:spPr>
        <p:txBody>
          <a:bodyPr wrap="square" rtlCol="0">
            <a:spAutoFit/>
          </a:bodyPr>
          <a:lstStyle/>
          <a:p>
            <a:r>
              <a:rPr lang="en-US" dirty="0" smtClean="0">
                <a:latin typeface="Calibri"/>
              </a:rPr>
              <a:t>q</a:t>
            </a:r>
            <a:r>
              <a:rPr lang="en-US" baseline="-25000" dirty="0" smtClean="0">
                <a:latin typeface="Calibri"/>
              </a:rPr>
              <a:t>2</a:t>
            </a:r>
            <a:endParaRPr lang="en-US" baseline="-25000" dirty="0">
              <a:latin typeface="Calibri"/>
            </a:endParaRPr>
          </a:p>
        </p:txBody>
      </p:sp>
      <p:sp>
        <p:nvSpPr>
          <p:cNvPr id="38" name="TextBox 37"/>
          <p:cNvSpPr txBox="1"/>
          <p:nvPr/>
        </p:nvSpPr>
        <p:spPr>
          <a:xfrm>
            <a:off x="6876143" y="3015343"/>
            <a:ext cx="609600" cy="369332"/>
          </a:xfrm>
          <a:prstGeom prst="rect">
            <a:avLst/>
          </a:prstGeom>
          <a:noFill/>
        </p:spPr>
        <p:txBody>
          <a:bodyPr wrap="square" rtlCol="0">
            <a:spAutoFit/>
          </a:bodyPr>
          <a:lstStyle/>
          <a:p>
            <a:r>
              <a:rPr lang="en-US" dirty="0" smtClean="0">
                <a:solidFill>
                  <a:srgbClr val="00B050"/>
                </a:solidFill>
                <a:latin typeface="Calibri"/>
              </a:rPr>
              <a:t>q</a:t>
            </a:r>
            <a:r>
              <a:rPr lang="en-US" baseline="-25000" dirty="0" smtClean="0">
                <a:solidFill>
                  <a:srgbClr val="00B050"/>
                </a:solidFill>
                <a:latin typeface="Calibri"/>
              </a:rPr>
              <a:t>5</a:t>
            </a:r>
            <a:endParaRPr lang="en-US" baseline="-25000" dirty="0">
              <a:solidFill>
                <a:srgbClr val="00B050"/>
              </a:solidFill>
              <a:latin typeface="Calibri"/>
            </a:endParaRPr>
          </a:p>
        </p:txBody>
      </p:sp>
      <p:sp>
        <p:nvSpPr>
          <p:cNvPr id="40" name="TextBox 39"/>
          <p:cNvSpPr txBox="1"/>
          <p:nvPr/>
        </p:nvSpPr>
        <p:spPr>
          <a:xfrm>
            <a:off x="6876143" y="4158343"/>
            <a:ext cx="609600" cy="369332"/>
          </a:xfrm>
          <a:prstGeom prst="rect">
            <a:avLst/>
          </a:prstGeom>
          <a:noFill/>
        </p:spPr>
        <p:txBody>
          <a:bodyPr wrap="square" rtlCol="0">
            <a:spAutoFit/>
          </a:bodyPr>
          <a:lstStyle/>
          <a:p>
            <a:r>
              <a:rPr lang="en-US" dirty="0" smtClean="0">
                <a:latin typeface="Calibri"/>
              </a:rPr>
              <a:t>q</a:t>
            </a:r>
            <a:r>
              <a:rPr lang="en-US" baseline="-25000" dirty="0" smtClean="0">
                <a:latin typeface="Calibri"/>
              </a:rPr>
              <a:t>7</a:t>
            </a:r>
            <a:endParaRPr lang="en-US" baseline="-25000" dirty="0">
              <a:latin typeface="Calibri"/>
            </a:endParaRPr>
          </a:p>
        </p:txBody>
      </p:sp>
      <p:sp>
        <p:nvSpPr>
          <p:cNvPr id="41" name="TextBox 40"/>
          <p:cNvSpPr txBox="1"/>
          <p:nvPr/>
        </p:nvSpPr>
        <p:spPr>
          <a:xfrm>
            <a:off x="5428343" y="4767943"/>
            <a:ext cx="457200" cy="369332"/>
          </a:xfrm>
          <a:prstGeom prst="rect">
            <a:avLst/>
          </a:prstGeom>
          <a:noFill/>
        </p:spPr>
        <p:txBody>
          <a:bodyPr wrap="square" rtlCol="0">
            <a:spAutoFit/>
          </a:bodyPr>
          <a:lstStyle/>
          <a:p>
            <a:r>
              <a:rPr lang="en-US" dirty="0" smtClean="0">
                <a:latin typeface="Calibri"/>
              </a:rPr>
              <a:t>q</a:t>
            </a:r>
            <a:r>
              <a:rPr lang="en-US" baseline="-25000" dirty="0" smtClean="0">
                <a:latin typeface="Calibri"/>
              </a:rPr>
              <a:t>8</a:t>
            </a:r>
            <a:endParaRPr lang="en-US" baseline="-25000" dirty="0">
              <a:latin typeface="Calibri"/>
            </a:endParaRPr>
          </a:p>
        </p:txBody>
      </p:sp>
      <p:sp>
        <p:nvSpPr>
          <p:cNvPr id="42" name="TextBox 41"/>
          <p:cNvSpPr txBox="1"/>
          <p:nvPr/>
        </p:nvSpPr>
        <p:spPr>
          <a:xfrm>
            <a:off x="4209143" y="5072743"/>
            <a:ext cx="457200" cy="369332"/>
          </a:xfrm>
          <a:prstGeom prst="rect">
            <a:avLst/>
          </a:prstGeom>
          <a:noFill/>
        </p:spPr>
        <p:txBody>
          <a:bodyPr wrap="square" rtlCol="0">
            <a:spAutoFit/>
          </a:bodyPr>
          <a:lstStyle/>
          <a:p>
            <a:r>
              <a:rPr lang="en-US" dirty="0" smtClean="0">
                <a:latin typeface="Calibri"/>
              </a:rPr>
              <a:t>q</a:t>
            </a:r>
            <a:r>
              <a:rPr lang="en-US" baseline="-25000" dirty="0" smtClean="0">
                <a:latin typeface="Calibri"/>
              </a:rPr>
              <a:t>9</a:t>
            </a:r>
            <a:endParaRPr lang="en-US" baseline="-25000" dirty="0">
              <a:latin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fade">
                                      <p:cBhvr>
                                        <p:cTn id="7" dur="500"/>
                                        <p:tgtEl>
                                          <p:spTgt spid="36"/>
                                        </p:tgtEl>
                                      </p:cBhvr>
                                    </p:animEffect>
                                  </p:childTnLst>
                                </p:cTn>
                              </p:par>
                              <p:par>
                                <p:cTn id="8" presetID="10" presetClass="exit" presetSubtype="0" fill="hold" grpId="0" nodeType="withEffect">
                                  <p:stCondLst>
                                    <p:cond delay="0"/>
                                  </p:stCondLst>
                                  <p:childTnLst>
                                    <p:animEffect transition="out" filter="fade">
                                      <p:cBhvr>
                                        <p:cTn id="9" dur="500"/>
                                        <p:tgtEl>
                                          <p:spTgt spid="89"/>
                                        </p:tgtEl>
                                      </p:cBhvr>
                                    </p:animEffect>
                                    <p:set>
                                      <p:cBhvr>
                                        <p:cTn id="10" dur="1" fill="hold">
                                          <p:stCondLst>
                                            <p:cond delay="499"/>
                                          </p:stCondLst>
                                        </p:cTn>
                                        <p:tgtEl>
                                          <p:spTgt spid="89"/>
                                        </p:tgtEl>
                                        <p:attrNameLst>
                                          <p:attrName>style.visibility</p:attrName>
                                        </p:attrNameLst>
                                      </p:cBhvr>
                                      <p:to>
                                        <p:strVal val="hidden"/>
                                      </p:to>
                                    </p:set>
                                  </p:childTnLst>
                                </p:cTn>
                              </p:par>
                              <p:par>
                                <p:cTn id="11" presetID="10" presetClass="entr" presetSubtype="0" fill="hold" grpId="0" nodeType="withEffect">
                                  <p:stCondLst>
                                    <p:cond delay="0"/>
                                  </p:stCondLst>
                                  <p:childTnLst>
                                    <p:set>
                                      <p:cBhvr>
                                        <p:cTn id="12" dur="1" fill="hold">
                                          <p:stCondLst>
                                            <p:cond delay="0"/>
                                          </p:stCondLst>
                                        </p:cTn>
                                        <p:tgtEl>
                                          <p:spTgt spid="107"/>
                                        </p:tgtEl>
                                        <p:attrNameLst>
                                          <p:attrName>style.visibility</p:attrName>
                                        </p:attrNameLst>
                                      </p:cBhvr>
                                      <p:to>
                                        <p:strVal val="visible"/>
                                      </p:to>
                                    </p:set>
                                    <p:animEffect transition="in" filter="fade">
                                      <p:cBhvr>
                                        <p:cTn id="13" dur="500"/>
                                        <p:tgtEl>
                                          <p:spTgt spid="107"/>
                                        </p:tgtEl>
                                      </p:cBhvr>
                                    </p:animEffect>
                                  </p:childTnLst>
                                </p:cTn>
                              </p:par>
                              <p:par>
                                <p:cTn id="14" presetID="10" presetClass="exit" presetSubtype="0" fill="hold" grpId="0" nodeType="withEffect">
                                  <p:stCondLst>
                                    <p:cond delay="0"/>
                                  </p:stCondLst>
                                  <p:childTnLst>
                                    <p:animEffect transition="out" filter="fade">
                                      <p:cBhvr>
                                        <p:cTn id="15" dur="500"/>
                                        <p:tgtEl>
                                          <p:spTgt spid="37"/>
                                        </p:tgtEl>
                                      </p:cBhvr>
                                    </p:animEffect>
                                    <p:set>
                                      <p:cBhvr>
                                        <p:cTn id="16" dur="1" fill="hold">
                                          <p:stCondLst>
                                            <p:cond delay="499"/>
                                          </p:stCondLst>
                                        </p:cTn>
                                        <p:tgtEl>
                                          <p:spTgt spid="37"/>
                                        </p:tgtEl>
                                        <p:attrNameLst>
                                          <p:attrName>style.visibility</p:attrName>
                                        </p:attrNameLst>
                                      </p:cBhvr>
                                      <p:to>
                                        <p:strVal val="hidden"/>
                                      </p:to>
                                    </p:set>
                                  </p:childTnLst>
                                </p:cTn>
                              </p:par>
                              <p:par>
                                <p:cTn id="17" presetID="10" presetClass="entr" presetSubtype="0" fill="hold" nodeType="withEffect">
                                  <p:stCondLst>
                                    <p:cond delay="0"/>
                                  </p:stCondLst>
                                  <p:childTnLst>
                                    <p:set>
                                      <p:cBhvr>
                                        <p:cTn id="18" dur="1" fill="hold">
                                          <p:stCondLst>
                                            <p:cond delay="0"/>
                                          </p:stCondLst>
                                        </p:cTn>
                                        <p:tgtEl>
                                          <p:spTgt spid="38">
                                            <p:txEl>
                                              <p:pRg st="0" end="0"/>
                                            </p:txEl>
                                          </p:spTgt>
                                        </p:tgtEl>
                                        <p:attrNameLst>
                                          <p:attrName>style.visibility</p:attrName>
                                        </p:attrNameLst>
                                      </p:cBhvr>
                                      <p:to>
                                        <p:strVal val="visible"/>
                                      </p:to>
                                    </p:set>
                                    <p:animEffect transition="in" filter="fade">
                                      <p:cBhvr>
                                        <p:cTn id="19" dur="500"/>
                                        <p:tgtEl>
                                          <p:spTgt spid="38">
                                            <p:txEl>
                                              <p:pRg st="0" end="0"/>
                                            </p:txEl>
                                          </p:spTgt>
                                        </p:tgtEl>
                                      </p:cBhvr>
                                    </p:animEffect>
                                  </p:childTnLst>
                                </p:cTn>
                              </p:par>
                              <p:par>
                                <p:cTn id="20" presetID="10" presetClass="exit" presetSubtype="0" fill="hold" nodeType="withEffect">
                                  <p:stCondLst>
                                    <p:cond delay="0"/>
                                  </p:stCondLst>
                                  <p:childTnLst>
                                    <p:animEffect transition="out" filter="fade">
                                      <p:cBhvr>
                                        <p:cTn id="21" dur="500"/>
                                        <p:tgtEl>
                                          <p:spTgt spid="104">
                                            <p:txEl>
                                              <p:pRg st="0" end="0"/>
                                            </p:txEl>
                                          </p:spTgt>
                                        </p:tgtEl>
                                      </p:cBhvr>
                                    </p:animEffect>
                                    <p:set>
                                      <p:cBhvr>
                                        <p:cTn id="22" dur="1" fill="hold">
                                          <p:stCondLst>
                                            <p:cond delay="499"/>
                                          </p:stCondLst>
                                        </p:cTn>
                                        <p:tgtEl>
                                          <p:spTgt spid="104">
                                            <p:txEl>
                                              <p:pRg st="0" end="0"/>
                                            </p:txEl>
                                          </p:spTgt>
                                        </p:tgtEl>
                                        <p:attrNameLst>
                                          <p:attrName>style.visibility</p:attrName>
                                        </p:attrNameLst>
                                      </p:cBhvr>
                                      <p:to>
                                        <p:strVal val="hidden"/>
                                      </p:to>
                                    </p:set>
                                  </p:childTnLst>
                                </p:cTn>
                              </p:par>
                              <p:par>
                                <p:cTn id="23" presetID="10" presetClass="entr" presetSubtype="0" fill="hold" nodeType="withEffect">
                                  <p:stCondLst>
                                    <p:cond delay="0"/>
                                  </p:stCondLst>
                                  <p:childTnLst>
                                    <p:set>
                                      <p:cBhvr>
                                        <p:cTn id="24" dur="1" fill="hold">
                                          <p:stCondLst>
                                            <p:cond delay="0"/>
                                          </p:stCondLst>
                                        </p:cTn>
                                        <p:tgtEl>
                                          <p:spTgt spid="100">
                                            <p:txEl>
                                              <p:pRg st="0" end="0"/>
                                            </p:txEl>
                                          </p:spTgt>
                                        </p:tgtEl>
                                        <p:attrNameLst>
                                          <p:attrName>style.visibility</p:attrName>
                                        </p:attrNameLst>
                                      </p:cBhvr>
                                      <p:to>
                                        <p:strVal val="visible"/>
                                      </p:to>
                                    </p:set>
                                    <p:animEffect transition="in" filter="fade">
                                      <p:cBhvr>
                                        <p:cTn id="25" dur="500"/>
                                        <p:tgtEl>
                                          <p:spTgt spid="100">
                                            <p:txEl>
                                              <p:pRg st="0" end="0"/>
                                            </p:txEl>
                                          </p:spTgt>
                                        </p:tgtEl>
                                      </p:cBhvr>
                                    </p:animEffect>
                                  </p:childTnLst>
                                </p:cTn>
                              </p:par>
                              <p:par>
                                <p:cTn id="26" presetID="10" presetClass="exit" presetSubtype="0" fill="hold" grpId="0" nodeType="withEffect">
                                  <p:stCondLst>
                                    <p:cond delay="0"/>
                                  </p:stCondLst>
                                  <p:childTnLst>
                                    <p:animEffect transition="out" filter="fade">
                                      <p:cBhvr>
                                        <p:cTn id="27" dur="500"/>
                                        <p:tgtEl>
                                          <p:spTgt spid="40"/>
                                        </p:tgtEl>
                                      </p:cBhvr>
                                    </p:animEffect>
                                    <p:set>
                                      <p:cBhvr>
                                        <p:cTn id="28" dur="1" fill="hold">
                                          <p:stCondLst>
                                            <p:cond delay="499"/>
                                          </p:stCondLst>
                                        </p:cTn>
                                        <p:tgtEl>
                                          <p:spTgt spid="40"/>
                                        </p:tgtEl>
                                        <p:attrNameLst>
                                          <p:attrName>style.visibility</p:attrName>
                                        </p:attrNameLst>
                                      </p:cBhvr>
                                      <p:to>
                                        <p:strVal val="hidden"/>
                                      </p:to>
                                    </p:set>
                                  </p:childTnLst>
                                </p:cTn>
                              </p:par>
                              <p:par>
                                <p:cTn id="29" presetID="10" presetClass="entr" presetSubtype="0" fill="hold" nodeType="withEffect">
                                  <p:stCondLst>
                                    <p:cond delay="0"/>
                                  </p:stCondLst>
                                  <p:childTnLst>
                                    <p:set>
                                      <p:cBhvr>
                                        <p:cTn id="30" dur="1" fill="hold">
                                          <p:stCondLst>
                                            <p:cond delay="0"/>
                                          </p:stCondLst>
                                        </p:cTn>
                                        <p:tgtEl>
                                          <p:spTgt spid="99">
                                            <p:txEl>
                                              <p:pRg st="0" end="0"/>
                                            </p:txEl>
                                          </p:spTgt>
                                        </p:tgtEl>
                                        <p:attrNameLst>
                                          <p:attrName>style.visibility</p:attrName>
                                        </p:attrNameLst>
                                      </p:cBhvr>
                                      <p:to>
                                        <p:strVal val="visible"/>
                                      </p:to>
                                    </p:set>
                                    <p:animEffect transition="in" filter="fade">
                                      <p:cBhvr>
                                        <p:cTn id="31" dur="500"/>
                                        <p:tgtEl>
                                          <p:spTgt spid="99">
                                            <p:txEl>
                                              <p:pRg st="0" end="0"/>
                                            </p:txEl>
                                          </p:spTgt>
                                        </p:tgtEl>
                                      </p:cBhvr>
                                    </p:animEffect>
                                  </p:childTnLst>
                                </p:cTn>
                              </p:par>
                              <p:par>
                                <p:cTn id="32" presetID="10" presetClass="exit" presetSubtype="0" fill="hold" grpId="0" nodeType="withEffect">
                                  <p:stCondLst>
                                    <p:cond delay="0"/>
                                  </p:stCondLst>
                                  <p:childTnLst>
                                    <p:animEffect transition="out" filter="fade">
                                      <p:cBhvr>
                                        <p:cTn id="33" dur="500"/>
                                        <p:tgtEl>
                                          <p:spTgt spid="41"/>
                                        </p:tgtEl>
                                      </p:cBhvr>
                                    </p:animEffect>
                                    <p:set>
                                      <p:cBhvr>
                                        <p:cTn id="34" dur="1" fill="hold">
                                          <p:stCondLst>
                                            <p:cond delay="499"/>
                                          </p:stCondLst>
                                        </p:cTn>
                                        <p:tgtEl>
                                          <p:spTgt spid="41"/>
                                        </p:tgtEl>
                                        <p:attrNameLst>
                                          <p:attrName>style.visibility</p:attrName>
                                        </p:attrNameLst>
                                      </p:cBhvr>
                                      <p:to>
                                        <p:strVal val="hidden"/>
                                      </p:to>
                                    </p:set>
                                  </p:childTnLst>
                                </p:cTn>
                              </p:par>
                              <p:par>
                                <p:cTn id="35" presetID="10" presetClass="entr" presetSubtype="0" fill="hold" grpId="0" nodeType="withEffect">
                                  <p:stCondLst>
                                    <p:cond delay="0"/>
                                  </p:stCondLst>
                                  <p:childTnLst>
                                    <p:set>
                                      <p:cBhvr>
                                        <p:cTn id="36" dur="1" fill="hold">
                                          <p:stCondLst>
                                            <p:cond delay="0"/>
                                          </p:stCondLst>
                                        </p:cTn>
                                        <p:tgtEl>
                                          <p:spTgt spid="91"/>
                                        </p:tgtEl>
                                        <p:attrNameLst>
                                          <p:attrName>style.visibility</p:attrName>
                                        </p:attrNameLst>
                                      </p:cBhvr>
                                      <p:to>
                                        <p:strVal val="visible"/>
                                      </p:to>
                                    </p:set>
                                    <p:animEffect transition="in" filter="fade">
                                      <p:cBhvr>
                                        <p:cTn id="37" dur="500"/>
                                        <p:tgtEl>
                                          <p:spTgt spid="91"/>
                                        </p:tgtEl>
                                      </p:cBhvr>
                                    </p:animEffect>
                                  </p:childTnLst>
                                </p:cTn>
                              </p:par>
                              <p:par>
                                <p:cTn id="38" presetID="10" presetClass="exit" presetSubtype="0" fill="hold" nodeType="withEffect">
                                  <p:stCondLst>
                                    <p:cond delay="0"/>
                                  </p:stCondLst>
                                  <p:childTnLst>
                                    <p:animEffect transition="out" filter="fade">
                                      <p:cBhvr>
                                        <p:cTn id="39" dur="500"/>
                                        <p:tgtEl>
                                          <p:spTgt spid="42">
                                            <p:txEl>
                                              <p:pRg st="0" end="0"/>
                                            </p:txEl>
                                          </p:spTgt>
                                        </p:tgtEl>
                                      </p:cBhvr>
                                    </p:animEffect>
                                    <p:set>
                                      <p:cBhvr>
                                        <p:cTn id="40" dur="1" fill="hold">
                                          <p:stCondLst>
                                            <p:cond delay="499"/>
                                          </p:stCondLst>
                                        </p:cTn>
                                        <p:tgtEl>
                                          <p:spTgt spid="42">
                                            <p:txEl>
                                              <p:pRg st="0" end="0"/>
                                            </p:txEl>
                                          </p:spTgt>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9" presetClass="emph" presetSubtype="0" nodeType="clickEffect">
                                  <p:stCondLst>
                                    <p:cond delay="0"/>
                                  </p:stCondLst>
                                  <p:childTnLst>
                                    <p:set>
                                      <p:cBhvr rctx="PPT">
                                        <p:cTn id="44" dur="indefinite"/>
                                        <p:tgtEl>
                                          <p:spTgt spid="75"/>
                                        </p:tgtEl>
                                        <p:attrNameLst>
                                          <p:attrName>style.opacity</p:attrName>
                                        </p:attrNameLst>
                                      </p:cBhvr>
                                      <p:to>
                                        <p:strVal val="0.25"/>
                                      </p:to>
                                    </p:set>
                                    <p:animEffect filter="image" prLst="opacity: 0.25">
                                      <p:cBhvr rctx="IE">
                                        <p:cTn id="45" dur="indefinite"/>
                                        <p:tgtEl>
                                          <p:spTgt spid="75"/>
                                        </p:tgtEl>
                                      </p:cBhvr>
                                    </p:animEffect>
                                  </p:childTnLst>
                                </p:cTn>
                              </p:par>
                              <p:par>
                                <p:cTn id="46" presetID="9" presetClass="emph" presetSubtype="0" grpId="0" nodeType="withEffect">
                                  <p:stCondLst>
                                    <p:cond delay="0"/>
                                  </p:stCondLst>
                                  <p:childTnLst>
                                    <p:set>
                                      <p:cBhvr rctx="PPT">
                                        <p:cTn id="47" dur="indefinite"/>
                                        <p:tgtEl>
                                          <p:spTgt spid="90"/>
                                        </p:tgtEl>
                                        <p:attrNameLst>
                                          <p:attrName>style.opacity</p:attrName>
                                        </p:attrNameLst>
                                      </p:cBhvr>
                                      <p:to>
                                        <p:strVal val="0.25"/>
                                      </p:to>
                                    </p:set>
                                    <p:animEffect filter="image" prLst="opacity: 0.25">
                                      <p:cBhvr rctx="IE">
                                        <p:cTn id="48" dur="indefinite"/>
                                        <p:tgtEl>
                                          <p:spTgt spid="90"/>
                                        </p:tgtEl>
                                      </p:cBhvr>
                                    </p:animEffect>
                                  </p:childTnLst>
                                </p:cTn>
                              </p:par>
                              <p:par>
                                <p:cTn id="49" presetID="9" presetClass="emph" presetSubtype="0" grpId="0" nodeType="withEffect">
                                  <p:stCondLst>
                                    <p:cond delay="0"/>
                                  </p:stCondLst>
                                  <p:childTnLst>
                                    <p:set>
                                      <p:cBhvr rctx="PPT">
                                        <p:cTn id="50" dur="indefinite"/>
                                        <p:tgtEl>
                                          <p:spTgt spid="49"/>
                                        </p:tgtEl>
                                        <p:attrNameLst>
                                          <p:attrName>style.opacity</p:attrName>
                                        </p:attrNameLst>
                                      </p:cBhvr>
                                      <p:to>
                                        <p:strVal val="0.25"/>
                                      </p:to>
                                    </p:set>
                                    <p:animEffect filter="image" prLst="opacity: 0.25">
                                      <p:cBhvr rctx="IE">
                                        <p:cTn id="51" dur="indefinite"/>
                                        <p:tgtEl>
                                          <p:spTgt spid="49"/>
                                        </p:tgtEl>
                                      </p:cBhvr>
                                    </p:animEffect>
                                  </p:childTnLst>
                                </p:cTn>
                              </p:par>
                              <p:par>
                                <p:cTn id="52" presetID="9" presetClass="emph" presetSubtype="0" nodeType="withEffect">
                                  <p:stCondLst>
                                    <p:cond delay="0"/>
                                  </p:stCondLst>
                                  <p:childTnLst>
                                    <p:set>
                                      <p:cBhvr rctx="PPT">
                                        <p:cTn id="53" dur="indefinite"/>
                                        <p:tgtEl>
                                          <p:spTgt spid="76"/>
                                        </p:tgtEl>
                                        <p:attrNameLst>
                                          <p:attrName>style.opacity</p:attrName>
                                        </p:attrNameLst>
                                      </p:cBhvr>
                                      <p:to>
                                        <p:strVal val="0.25"/>
                                      </p:to>
                                    </p:set>
                                    <p:animEffect filter="image" prLst="opacity: 0.25">
                                      <p:cBhvr rctx="IE">
                                        <p:cTn id="54" dur="indefinite"/>
                                        <p:tgtEl>
                                          <p:spTgt spid="76"/>
                                        </p:tgtEl>
                                      </p:cBhvr>
                                    </p:animEffect>
                                  </p:childTnLst>
                                </p:cTn>
                              </p:par>
                              <p:par>
                                <p:cTn id="55" presetID="9" presetClass="emph" presetSubtype="0" grpId="0" nodeType="withEffect">
                                  <p:stCondLst>
                                    <p:cond delay="0"/>
                                  </p:stCondLst>
                                  <p:childTnLst>
                                    <p:set>
                                      <p:cBhvr rctx="PPT">
                                        <p:cTn id="56" dur="indefinite"/>
                                        <p:tgtEl>
                                          <p:spTgt spid="106"/>
                                        </p:tgtEl>
                                        <p:attrNameLst>
                                          <p:attrName>style.opacity</p:attrName>
                                        </p:attrNameLst>
                                      </p:cBhvr>
                                      <p:to>
                                        <p:strVal val="0.25"/>
                                      </p:to>
                                    </p:set>
                                    <p:animEffect filter="image" prLst="opacity: 0.25">
                                      <p:cBhvr rctx="IE">
                                        <p:cTn id="57" dur="indefinite"/>
                                        <p:tgtEl>
                                          <p:spTgt spid="106"/>
                                        </p:tgtEl>
                                      </p:cBhvr>
                                    </p:animEffect>
                                  </p:childTnLst>
                                </p:cTn>
                              </p:par>
                              <p:par>
                                <p:cTn id="58" presetID="9" presetClass="emph" presetSubtype="0" nodeType="withEffect">
                                  <p:stCondLst>
                                    <p:cond delay="0"/>
                                  </p:stCondLst>
                                  <p:childTnLst>
                                    <p:set>
                                      <p:cBhvr rctx="PPT">
                                        <p:cTn id="59" dur="indefinite"/>
                                        <p:tgtEl>
                                          <p:spTgt spid="79"/>
                                        </p:tgtEl>
                                        <p:attrNameLst>
                                          <p:attrName>style.opacity</p:attrName>
                                        </p:attrNameLst>
                                      </p:cBhvr>
                                      <p:to>
                                        <p:strVal val="0.25"/>
                                      </p:to>
                                    </p:set>
                                    <p:animEffect filter="image" prLst="opacity: 0.25">
                                      <p:cBhvr rctx="IE">
                                        <p:cTn id="60" dur="indefinite"/>
                                        <p:tgtEl>
                                          <p:spTgt spid="79"/>
                                        </p:tgtEl>
                                      </p:cBhvr>
                                    </p:animEffect>
                                  </p:childTnLst>
                                </p:cTn>
                              </p:par>
                              <p:par>
                                <p:cTn id="61" presetID="9" presetClass="emph" presetSubtype="0" grpId="0" nodeType="withEffect">
                                  <p:stCondLst>
                                    <p:cond delay="0"/>
                                  </p:stCondLst>
                                  <p:childTnLst>
                                    <p:set>
                                      <p:cBhvr rctx="PPT">
                                        <p:cTn id="62" dur="indefinite"/>
                                        <p:tgtEl>
                                          <p:spTgt spid="105"/>
                                        </p:tgtEl>
                                        <p:attrNameLst>
                                          <p:attrName>style.opacity</p:attrName>
                                        </p:attrNameLst>
                                      </p:cBhvr>
                                      <p:to>
                                        <p:strVal val="0.25"/>
                                      </p:to>
                                    </p:set>
                                    <p:animEffect filter="image" prLst="opacity: 0.25">
                                      <p:cBhvr rctx="IE">
                                        <p:cTn id="63" dur="indefinite"/>
                                        <p:tgtEl>
                                          <p:spTgt spid="105"/>
                                        </p:tgtEl>
                                      </p:cBhvr>
                                    </p:animEffect>
                                  </p:childTnLst>
                                </p:cTn>
                              </p:par>
                              <p:par>
                                <p:cTn id="64" presetID="9" presetClass="emph" presetSubtype="0" grpId="0" nodeType="withEffect">
                                  <p:stCondLst>
                                    <p:cond delay="0"/>
                                  </p:stCondLst>
                                  <p:childTnLst>
                                    <p:set>
                                      <p:cBhvr rctx="PPT">
                                        <p:cTn id="65" dur="indefinite"/>
                                        <p:tgtEl>
                                          <p:spTgt spid="54"/>
                                        </p:tgtEl>
                                        <p:attrNameLst>
                                          <p:attrName>style.opacity</p:attrName>
                                        </p:attrNameLst>
                                      </p:cBhvr>
                                      <p:to>
                                        <p:strVal val="0.25"/>
                                      </p:to>
                                    </p:set>
                                    <p:animEffect filter="image" prLst="opacity: 0.25">
                                      <p:cBhvr rctx="IE">
                                        <p:cTn id="66" dur="indefinite"/>
                                        <p:tgtEl>
                                          <p:spTgt spid="54"/>
                                        </p:tgtEl>
                                      </p:cBhvr>
                                    </p:animEffect>
                                  </p:childTnLst>
                                </p:cTn>
                              </p:par>
                              <p:par>
                                <p:cTn id="67" presetID="9" presetClass="emph" presetSubtype="0" grpId="0" nodeType="withEffect">
                                  <p:stCondLst>
                                    <p:cond delay="0"/>
                                  </p:stCondLst>
                                  <p:childTnLst>
                                    <p:set>
                                      <p:cBhvr rctx="PPT">
                                        <p:cTn id="68" dur="indefinite"/>
                                        <p:tgtEl>
                                          <p:spTgt spid="101"/>
                                        </p:tgtEl>
                                        <p:attrNameLst>
                                          <p:attrName>style.opacity</p:attrName>
                                        </p:attrNameLst>
                                      </p:cBhvr>
                                      <p:to>
                                        <p:strVal val="0.25"/>
                                      </p:to>
                                    </p:set>
                                    <p:animEffect filter="image" prLst="opacity: 0.25">
                                      <p:cBhvr rctx="IE">
                                        <p:cTn id="69" dur="indefinite"/>
                                        <p:tgtEl>
                                          <p:spTgt spid="101"/>
                                        </p:tgtEl>
                                      </p:cBhvr>
                                    </p:animEffect>
                                  </p:childTnLst>
                                </p:cTn>
                              </p:par>
                              <p:par>
                                <p:cTn id="70" presetID="9" presetClass="emph" presetSubtype="0" nodeType="withEffect">
                                  <p:stCondLst>
                                    <p:cond delay="0"/>
                                  </p:stCondLst>
                                  <p:childTnLst>
                                    <p:set>
                                      <p:cBhvr rctx="PPT">
                                        <p:cTn id="71" dur="indefinite"/>
                                        <p:tgtEl>
                                          <p:spTgt spid="80"/>
                                        </p:tgtEl>
                                        <p:attrNameLst>
                                          <p:attrName>style.opacity</p:attrName>
                                        </p:attrNameLst>
                                      </p:cBhvr>
                                      <p:to>
                                        <p:strVal val="0.25"/>
                                      </p:to>
                                    </p:set>
                                    <p:animEffect filter="image" prLst="opacity: 0.25">
                                      <p:cBhvr rctx="IE">
                                        <p:cTn id="72" dur="indefinite"/>
                                        <p:tgtEl>
                                          <p:spTgt spid="80"/>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nodeType="clickEffect">
                                  <p:stCondLst>
                                    <p:cond delay="0"/>
                                  </p:stCondLst>
                                  <p:childTnLst>
                                    <p:set>
                                      <p:cBhvr>
                                        <p:cTn id="76" dur="1" fill="hold">
                                          <p:stCondLst>
                                            <p:cond delay="0"/>
                                          </p:stCondLst>
                                        </p:cTn>
                                        <p:tgtEl>
                                          <p:spTgt spid="88"/>
                                        </p:tgtEl>
                                        <p:attrNameLst>
                                          <p:attrName>style.visibility</p:attrName>
                                        </p:attrNameLst>
                                      </p:cBhvr>
                                      <p:to>
                                        <p:strVal val="visible"/>
                                      </p:to>
                                    </p:set>
                                    <p:animEffect transition="in" filter="fade">
                                      <p:cBhvr>
                                        <p:cTn id="77" dur="1000"/>
                                        <p:tgtEl>
                                          <p:spTgt spid="88"/>
                                        </p:tgtEl>
                                      </p:cBhvr>
                                    </p:animEffect>
                                  </p:childTnLst>
                                </p:cTn>
                              </p:par>
                              <p:par>
                                <p:cTn id="78" presetID="49" presetClass="path" presetSubtype="0" accel="50000" decel="50000" fill="hold" nodeType="withEffect">
                                  <p:stCondLst>
                                    <p:cond delay="0"/>
                                  </p:stCondLst>
                                  <p:childTnLst>
                                    <p:animMotion origin="layout" path="M -0.06667 -0.1 L 3.33333E-6 2.22222E-6 " pathEditMode="relative" rAng="0" ptsTypes="AA">
                                      <p:cBhvr>
                                        <p:cTn id="79" dur="1000" fill="hold"/>
                                        <p:tgtEl>
                                          <p:spTgt spid="88"/>
                                        </p:tgtEl>
                                        <p:attrNameLst>
                                          <p:attrName>ppt_x</p:attrName>
                                          <p:attrName>ppt_y</p:attrName>
                                        </p:attrNameLst>
                                      </p:cBhvr>
                                      <p:rCtr x="33" y="5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54" grpId="0" animBg="1"/>
      <p:bldP spid="89" grpId="0"/>
      <p:bldP spid="90" grpId="0"/>
      <p:bldP spid="91" grpId="0"/>
      <p:bldP spid="101" grpId="0"/>
      <p:bldP spid="105" grpId="0"/>
      <p:bldP spid="106" grpId="0"/>
      <p:bldP spid="107" grpId="0"/>
      <p:bldP spid="36" grpId="0"/>
      <p:bldP spid="37" grpId="0"/>
      <p:bldP spid="40" grpId="0"/>
      <p:bldP spid="4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Refinement</a:t>
            </a:r>
            <a:endParaRPr lang="en-US" dirty="0"/>
          </a:p>
        </p:txBody>
      </p:sp>
      <p:sp>
        <p:nvSpPr>
          <p:cNvPr id="3" name="Content Placeholder 2"/>
          <p:cNvSpPr>
            <a:spLocks noGrp="1"/>
          </p:cNvSpPr>
          <p:nvPr>
            <p:ph idx="1"/>
          </p:nvPr>
        </p:nvSpPr>
        <p:spPr>
          <a:xfrm>
            <a:off x="457200" y="1981200"/>
            <a:ext cx="8229600" cy="2438400"/>
          </a:xfrm>
        </p:spPr>
        <p:txBody>
          <a:bodyPr>
            <a:normAutofit/>
          </a:bodyPr>
          <a:lstStyle/>
          <a:p>
            <a:r>
              <a:rPr lang="en-US" dirty="0" smtClean="0"/>
              <a:t>Apply</a:t>
            </a:r>
            <a:r>
              <a:rPr lang="en-US" dirty="0" smtClean="0"/>
              <a:t> </a:t>
            </a:r>
            <a:r>
              <a:rPr lang="en-US" dirty="0" smtClean="0"/>
              <a:t>program analysis oracle to determine safety of path program</a:t>
            </a:r>
          </a:p>
          <a:p>
            <a:endParaRPr lang="en-US" dirty="0" smtClean="0"/>
          </a:p>
          <a:p>
            <a:r>
              <a:rPr lang="en-US" dirty="0" smtClean="0"/>
              <a:t>If </a:t>
            </a:r>
            <a:r>
              <a:rPr lang="en-US" dirty="0" smtClean="0"/>
              <a:t>safe, </a:t>
            </a:r>
            <a:r>
              <a:rPr lang="en-US" dirty="0" smtClean="0"/>
              <a:t>then encode safety in the abstraction</a:t>
            </a:r>
            <a:endParaRPr lang="en-US" dirty="0"/>
          </a:p>
        </p:txBody>
      </p:sp>
      <p:sp>
        <p:nvSpPr>
          <p:cNvPr id="4" name="Slide Number Placeholder 3"/>
          <p:cNvSpPr>
            <a:spLocks noGrp="1"/>
          </p:cNvSpPr>
          <p:nvPr>
            <p:ph type="sldNum" sz="quarter" idx="12"/>
          </p:nvPr>
        </p:nvSpPr>
        <p:spPr/>
        <p:txBody>
          <a:bodyPr/>
          <a:lstStyle/>
          <a:p>
            <a:fld id="{4A96F167-5951-4AF2-A12D-410BE70F5D80}"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Oval 46"/>
          <p:cNvSpPr/>
          <p:nvPr/>
        </p:nvSpPr>
        <p:spPr>
          <a:xfrm>
            <a:off x="5067300" y="133350"/>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p:cNvSpPr/>
          <p:nvPr/>
        </p:nvSpPr>
        <p:spPr>
          <a:xfrm>
            <a:off x="5067300" y="1200150"/>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p:cNvSpPr/>
          <p:nvPr/>
        </p:nvSpPr>
        <p:spPr>
          <a:xfrm>
            <a:off x="4305300" y="1809750"/>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a:off x="5067300" y="4095750"/>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p:nvPr/>
        </p:nvSpPr>
        <p:spPr>
          <a:xfrm>
            <a:off x="5067300" y="2495550"/>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p:cNvSpPr/>
          <p:nvPr/>
        </p:nvSpPr>
        <p:spPr>
          <a:xfrm>
            <a:off x="5905500" y="3181350"/>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p:cNvSpPr/>
          <p:nvPr/>
        </p:nvSpPr>
        <p:spPr>
          <a:xfrm>
            <a:off x="4229100" y="3257550"/>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p:cNvSpPr/>
          <p:nvPr/>
        </p:nvSpPr>
        <p:spPr>
          <a:xfrm>
            <a:off x="3314700" y="4095750"/>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p:cNvSpPr/>
          <p:nvPr/>
        </p:nvSpPr>
        <p:spPr>
          <a:xfrm>
            <a:off x="3314700" y="6076950"/>
            <a:ext cx="609600" cy="609600"/>
          </a:xfrm>
          <a:prstGeom prst="ellipse">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Box 58"/>
          <p:cNvSpPr txBox="1"/>
          <p:nvPr/>
        </p:nvSpPr>
        <p:spPr>
          <a:xfrm>
            <a:off x="5676900" y="438150"/>
            <a:ext cx="1219200" cy="923330"/>
          </a:xfrm>
          <a:prstGeom prst="rect">
            <a:avLst/>
          </a:prstGeom>
          <a:noFill/>
        </p:spPr>
        <p:txBody>
          <a:bodyPr wrap="square" rtlCol="0">
            <a:spAutoFit/>
          </a:bodyPr>
          <a:lstStyle/>
          <a:p>
            <a:r>
              <a:rPr lang="en-US" dirty="0" smtClean="0"/>
              <a:t>L := 1</a:t>
            </a:r>
          </a:p>
          <a:p>
            <a:r>
              <a:rPr lang="en-US" dirty="0" err="1" smtClean="0"/>
              <a:t>bLen</a:t>
            </a:r>
            <a:r>
              <a:rPr lang="en-US" dirty="0" smtClean="0"/>
              <a:t> := 0</a:t>
            </a:r>
          </a:p>
          <a:p>
            <a:r>
              <a:rPr lang="en-US" dirty="0" err="1" smtClean="0"/>
              <a:t>pLen</a:t>
            </a:r>
            <a:r>
              <a:rPr lang="en-US" dirty="0" smtClean="0"/>
              <a:t> &gt;= 1</a:t>
            </a:r>
            <a:endParaRPr lang="en-US" dirty="0"/>
          </a:p>
        </p:txBody>
      </p:sp>
      <p:sp>
        <p:nvSpPr>
          <p:cNvPr id="60" name="TextBox 59"/>
          <p:cNvSpPr txBox="1"/>
          <p:nvPr/>
        </p:nvSpPr>
        <p:spPr>
          <a:xfrm>
            <a:off x="4381500" y="1352550"/>
            <a:ext cx="685800" cy="369332"/>
          </a:xfrm>
          <a:prstGeom prst="rect">
            <a:avLst/>
          </a:prstGeom>
          <a:noFill/>
        </p:spPr>
        <p:txBody>
          <a:bodyPr wrap="square" rtlCol="0">
            <a:spAutoFit/>
          </a:bodyPr>
          <a:lstStyle/>
          <a:p>
            <a:r>
              <a:rPr lang="en-US" dirty="0" smtClean="0"/>
              <a:t>p = 0</a:t>
            </a:r>
            <a:endParaRPr lang="en-US" dirty="0"/>
          </a:p>
        </p:txBody>
      </p:sp>
      <p:sp>
        <p:nvSpPr>
          <p:cNvPr id="61" name="TextBox 60"/>
          <p:cNvSpPr txBox="1"/>
          <p:nvPr/>
        </p:nvSpPr>
        <p:spPr>
          <a:xfrm>
            <a:off x="3771900" y="2419350"/>
            <a:ext cx="1219200" cy="369332"/>
          </a:xfrm>
          <a:prstGeom prst="rect">
            <a:avLst/>
          </a:prstGeom>
          <a:noFill/>
        </p:spPr>
        <p:txBody>
          <a:bodyPr wrap="square" rtlCol="0">
            <a:spAutoFit/>
          </a:bodyPr>
          <a:lstStyle/>
          <a:p>
            <a:r>
              <a:rPr lang="en-US" dirty="0" err="1" smtClean="0"/>
              <a:t>pLen</a:t>
            </a:r>
            <a:r>
              <a:rPr lang="en-US" dirty="0" smtClean="0"/>
              <a:t> := -1</a:t>
            </a:r>
            <a:endParaRPr lang="en-US" dirty="0"/>
          </a:p>
        </p:txBody>
      </p:sp>
      <p:sp>
        <p:nvSpPr>
          <p:cNvPr id="62" name="TextBox 61"/>
          <p:cNvSpPr txBox="1"/>
          <p:nvPr/>
        </p:nvSpPr>
        <p:spPr>
          <a:xfrm>
            <a:off x="5448300" y="1962150"/>
            <a:ext cx="762000" cy="369332"/>
          </a:xfrm>
          <a:prstGeom prst="rect">
            <a:avLst/>
          </a:prstGeom>
          <a:noFill/>
        </p:spPr>
        <p:txBody>
          <a:bodyPr wrap="square" rtlCol="0">
            <a:spAutoFit/>
          </a:bodyPr>
          <a:lstStyle/>
          <a:p>
            <a:r>
              <a:rPr lang="en-US" dirty="0" smtClean="0"/>
              <a:t>p != 0</a:t>
            </a:r>
            <a:endParaRPr lang="en-US" dirty="0"/>
          </a:p>
        </p:txBody>
      </p:sp>
      <p:sp>
        <p:nvSpPr>
          <p:cNvPr id="63" name="TextBox 62"/>
          <p:cNvSpPr txBox="1"/>
          <p:nvPr/>
        </p:nvSpPr>
        <p:spPr>
          <a:xfrm>
            <a:off x="5829300" y="2800350"/>
            <a:ext cx="1219200" cy="369332"/>
          </a:xfrm>
          <a:prstGeom prst="rect">
            <a:avLst/>
          </a:prstGeom>
          <a:noFill/>
        </p:spPr>
        <p:txBody>
          <a:bodyPr wrap="square" rtlCol="0">
            <a:spAutoFit/>
          </a:bodyPr>
          <a:lstStyle/>
          <a:p>
            <a:r>
              <a:rPr lang="en-US" dirty="0" smtClean="0"/>
              <a:t>mode != 0</a:t>
            </a:r>
            <a:endParaRPr lang="en-US" dirty="0"/>
          </a:p>
        </p:txBody>
      </p:sp>
      <p:sp>
        <p:nvSpPr>
          <p:cNvPr id="64" name="TextBox 63"/>
          <p:cNvSpPr txBox="1"/>
          <p:nvPr/>
        </p:nvSpPr>
        <p:spPr>
          <a:xfrm>
            <a:off x="4076700" y="3790950"/>
            <a:ext cx="914400" cy="369332"/>
          </a:xfrm>
          <a:prstGeom prst="rect">
            <a:avLst/>
          </a:prstGeom>
          <a:noFill/>
        </p:spPr>
        <p:txBody>
          <a:bodyPr wrap="square" rtlCol="0">
            <a:spAutoFit/>
          </a:bodyPr>
          <a:lstStyle/>
          <a:p>
            <a:r>
              <a:rPr lang="en-US" dirty="0" smtClean="0"/>
              <a:t>off := 0</a:t>
            </a:r>
            <a:endParaRPr lang="en-US" dirty="0"/>
          </a:p>
        </p:txBody>
      </p:sp>
      <p:sp>
        <p:nvSpPr>
          <p:cNvPr id="65" name="TextBox 64"/>
          <p:cNvSpPr txBox="1"/>
          <p:nvPr/>
        </p:nvSpPr>
        <p:spPr>
          <a:xfrm>
            <a:off x="5829300" y="3790950"/>
            <a:ext cx="1066800" cy="369332"/>
          </a:xfrm>
          <a:prstGeom prst="rect">
            <a:avLst/>
          </a:prstGeom>
          <a:noFill/>
        </p:spPr>
        <p:txBody>
          <a:bodyPr wrap="square" rtlCol="0">
            <a:spAutoFit/>
          </a:bodyPr>
          <a:lstStyle/>
          <a:p>
            <a:r>
              <a:rPr lang="en-US" dirty="0" smtClean="0"/>
              <a:t>off := 1</a:t>
            </a:r>
            <a:endParaRPr lang="en-US" dirty="0"/>
          </a:p>
        </p:txBody>
      </p:sp>
      <p:sp>
        <p:nvSpPr>
          <p:cNvPr id="66" name="TextBox 65"/>
          <p:cNvSpPr txBox="1"/>
          <p:nvPr/>
        </p:nvSpPr>
        <p:spPr>
          <a:xfrm>
            <a:off x="7162800" y="5334000"/>
            <a:ext cx="1524000" cy="923330"/>
          </a:xfrm>
          <a:prstGeom prst="rect">
            <a:avLst/>
          </a:prstGeom>
          <a:noFill/>
        </p:spPr>
        <p:txBody>
          <a:bodyPr wrap="square" rtlCol="0">
            <a:spAutoFit/>
          </a:bodyPr>
          <a:lstStyle/>
          <a:p>
            <a:r>
              <a:rPr lang="en-US" dirty="0" smtClean="0"/>
              <a:t>L &lt;= </a:t>
            </a:r>
            <a:r>
              <a:rPr lang="en-US" dirty="0" err="1" smtClean="0"/>
              <a:t>pLen</a:t>
            </a:r>
            <a:endParaRPr lang="en-US" dirty="0" smtClean="0"/>
          </a:p>
          <a:p>
            <a:r>
              <a:rPr lang="en-US" dirty="0" err="1" smtClean="0"/>
              <a:t>bLen</a:t>
            </a:r>
            <a:r>
              <a:rPr lang="en-US" dirty="0" smtClean="0"/>
              <a:t> := L – off</a:t>
            </a:r>
          </a:p>
          <a:p>
            <a:r>
              <a:rPr lang="en-US" dirty="0" smtClean="0"/>
              <a:t>L := L * 2</a:t>
            </a:r>
            <a:endParaRPr lang="en-US" dirty="0"/>
          </a:p>
        </p:txBody>
      </p:sp>
      <p:sp>
        <p:nvSpPr>
          <p:cNvPr id="71" name="TextBox 70"/>
          <p:cNvSpPr txBox="1"/>
          <p:nvPr/>
        </p:nvSpPr>
        <p:spPr>
          <a:xfrm>
            <a:off x="3924300" y="4476750"/>
            <a:ext cx="990600" cy="369332"/>
          </a:xfrm>
          <a:prstGeom prst="rect">
            <a:avLst/>
          </a:prstGeom>
          <a:noFill/>
        </p:spPr>
        <p:txBody>
          <a:bodyPr wrap="square" rtlCol="0">
            <a:spAutoFit/>
          </a:bodyPr>
          <a:lstStyle/>
          <a:p>
            <a:r>
              <a:rPr lang="en-US" dirty="0" smtClean="0"/>
              <a:t>L &gt; </a:t>
            </a:r>
            <a:r>
              <a:rPr lang="en-US" dirty="0" err="1" smtClean="0"/>
              <a:t>pLen</a:t>
            </a:r>
            <a:endParaRPr lang="en-US" dirty="0" smtClean="0"/>
          </a:p>
        </p:txBody>
      </p:sp>
      <p:sp>
        <p:nvSpPr>
          <p:cNvPr id="72" name="TextBox 71"/>
          <p:cNvSpPr txBox="1"/>
          <p:nvPr/>
        </p:nvSpPr>
        <p:spPr>
          <a:xfrm>
            <a:off x="1866900" y="5238750"/>
            <a:ext cx="1676400" cy="646331"/>
          </a:xfrm>
          <a:prstGeom prst="rect">
            <a:avLst/>
          </a:prstGeom>
          <a:noFill/>
        </p:spPr>
        <p:txBody>
          <a:bodyPr wrap="square" rtlCol="0">
            <a:spAutoFit/>
          </a:bodyPr>
          <a:lstStyle/>
          <a:p>
            <a:r>
              <a:rPr lang="en-US" dirty="0" smtClean="0"/>
              <a:t>p != 0</a:t>
            </a:r>
          </a:p>
          <a:p>
            <a:r>
              <a:rPr lang="en-US" dirty="0" smtClean="0"/>
              <a:t>&amp;&amp; </a:t>
            </a:r>
            <a:r>
              <a:rPr lang="en-US" dirty="0" err="1" smtClean="0"/>
              <a:t>bLen</a:t>
            </a:r>
            <a:r>
              <a:rPr lang="en-US" dirty="0" smtClean="0"/>
              <a:t> &gt; </a:t>
            </a:r>
            <a:r>
              <a:rPr lang="en-US" dirty="0" err="1" smtClean="0"/>
              <a:t>pLen</a:t>
            </a:r>
            <a:endParaRPr lang="en-US" dirty="0"/>
          </a:p>
        </p:txBody>
      </p:sp>
      <p:sp>
        <p:nvSpPr>
          <p:cNvPr id="73" name="TextBox 72"/>
          <p:cNvSpPr txBox="1"/>
          <p:nvPr/>
        </p:nvSpPr>
        <p:spPr>
          <a:xfrm>
            <a:off x="3924300" y="2800350"/>
            <a:ext cx="1143000" cy="369332"/>
          </a:xfrm>
          <a:prstGeom prst="rect">
            <a:avLst/>
          </a:prstGeom>
          <a:noFill/>
        </p:spPr>
        <p:txBody>
          <a:bodyPr wrap="square" rtlCol="0">
            <a:spAutoFit/>
          </a:bodyPr>
          <a:lstStyle/>
          <a:p>
            <a:r>
              <a:rPr lang="en-US" dirty="0" smtClean="0"/>
              <a:t>mode = 0</a:t>
            </a:r>
            <a:endParaRPr lang="en-US" dirty="0"/>
          </a:p>
        </p:txBody>
      </p:sp>
      <p:cxnSp>
        <p:nvCxnSpPr>
          <p:cNvPr id="74" name="Elbow Connector 73"/>
          <p:cNvCxnSpPr>
            <a:stCxn id="47" idx="4"/>
            <a:endCxn id="48" idx="0"/>
          </p:cNvCxnSpPr>
          <p:nvPr/>
        </p:nvCxnSpPr>
        <p:spPr>
          <a:xfrm rot="5400000">
            <a:off x="5143500" y="971550"/>
            <a:ext cx="457200" cy="1588"/>
          </a:xfrm>
          <a:prstGeom prst="bentConnector3">
            <a:avLst>
              <a:gd name="adj1" fmla="val 50000"/>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a:stCxn id="48" idx="3"/>
            <a:endCxn id="49" idx="7"/>
          </p:cNvCxnSpPr>
          <p:nvPr/>
        </p:nvCxnSpPr>
        <p:spPr>
          <a:xfrm rot="5400000">
            <a:off x="4901826" y="1644276"/>
            <a:ext cx="178548" cy="33094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a:stCxn id="49" idx="5"/>
            <a:endCxn id="52" idx="1"/>
          </p:cNvCxnSpPr>
          <p:nvPr/>
        </p:nvCxnSpPr>
        <p:spPr>
          <a:xfrm rot="16200000" flipH="1">
            <a:off x="4863726" y="2291976"/>
            <a:ext cx="254748" cy="33094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a:stCxn id="48" idx="4"/>
            <a:endCxn id="52" idx="0"/>
          </p:cNvCxnSpPr>
          <p:nvPr/>
        </p:nvCxnSpPr>
        <p:spPr>
          <a:xfrm rot="5400000">
            <a:off x="5029200" y="2152650"/>
            <a:ext cx="6858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a:stCxn id="52" idx="5"/>
            <a:endCxn id="53" idx="1"/>
          </p:cNvCxnSpPr>
          <p:nvPr/>
        </p:nvCxnSpPr>
        <p:spPr>
          <a:xfrm rot="16200000" flipH="1">
            <a:off x="5663826" y="2939676"/>
            <a:ext cx="254748" cy="40714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9" name="Straight Arrow Connector 78"/>
          <p:cNvCxnSpPr>
            <a:stCxn id="52" idx="3"/>
            <a:endCxn id="54" idx="7"/>
          </p:cNvCxnSpPr>
          <p:nvPr/>
        </p:nvCxnSpPr>
        <p:spPr>
          <a:xfrm rot="5400000">
            <a:off x="4787526" y="2977776"/>
            <a:ext cx="330948" cy="40714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0" name="Straight Arrow Connector 79"/>
          <p:cNvCxnSpPr>
            <a:stCxn id="54" idx="5"/>
            <a:endCxn id="50" idx="1"/>
          </p:cNvCxnSpPr>
          <p:nvPr/>
        </p:nvCxnSpPr>
        <p:spPr>
          <a:xfrm rot="16200000" flipH="1">
            <a:off x="4749426" y="3777876"/>
            <a:ext cx="407148" cy="40714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1" name="Straight Arrow Connector 80"/>
          <p:cNvCxnSpPr>
            <a:stCxn id="53" idx="3"/>
            <a:endCxn id="50" idx="7"/>
          </p:cNvCxnSpPr>
          <p:nvPr/>
        </p:nvCxnSpPr>
        <p:spPr>
          <a:xfrm rot="5400000">
            <a:off x="5549526" y="3739776"/>
            <a:ext cx="483348" cy="40714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6" name="Straight Arrow Connector 85"/>
          <p:cNvCxnSpPr>
            <a:stCxn id="50" idx="2"/>
            <a:endCxn id="57" idx="6"/>
          </p:cNvCxnSpPr>
          <p:nvPr/>
        </p:nvCxnSpPr>
        <p:spPr>
          <a:xfrm rot="10800000">
            <a:off x="3924300" y="4400550"/>
            <a:ext cx="11430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a:stCxn id="57" idx="4"/>
            <a:endCxn id="58" idx="0"/>
          </p:cNvCxnSpPr>
          <p:nvPr/>
        </p:nvCxnSpPr>
        <p:spPr>
          <a:xfrm rot="5400000">
            <a:off x="2933700" y="5391150"/>
            <a:ext cx="13716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8" name="Shape 87"/>
          <p:cNvCxnSpPr>
            <a:stCxn id="50" idx="4"/>
            <a:endCxn id="50" idx="6"/>
          </p:cNvCxnSpPr>
          <p:nvPr/>
        </p:nvCxnSpPr>
        <p:spPr>
          <a:xfrm rot="5400000" flipH="1" flipV="1">
            <a:off x="5372100" y="4400550"/>
            <a:ext cx="304800" cy="304800"/>
          </a:xfrm>
          <a:prstGeom prst="curvedConnector4">
            <a:avLst>
              <a:gd name="adj1" fmla="val -553126"/>
              <a:gd name="adj2" fmla="val 564063"/>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3" name="TextBox 92"/>
          <p:cNvSpPr txBox="1"/>
          <p:nvPr/>
        </p:nvSpPr>
        <p:spPr>
          <a:xfrm>
            <a:off x="5753100" y="1428750"/>
            <a:ext cx="2781300" cy="369332"/>
          </a:xfrm>
          <a:prstGeom prst="rect">
            <a:avLst/>
          </a:prstGeom>
          <a:noFill/>
          <a:ln>
            <a:solidFill>
              <a:schemeClr val="tx2">
                <a:lumMod val="75000"/>
              </a:schemeClr>
            </a:solidFill>
          </a:ln>
        </p:spPr>
        <p:txBody>
          <a:bodyPr wrap="square" rtlCol="0">
            <a:spAutoFit/>
          </a:bodyPr>
          <a:lstStyle/>
          <a:p>
            <a:r>
              <a:rPr lang="en-US" dirty="0" smtClean="0">
                <a:solidFill>
                  <a:schemeClr val="tx2">
                    <a:lumMod val="60000"/>
                    <a:lumOff val="40000"/>
                  </a:schemeClr>
                </a:solidFill>
              </a:rPr>
              <a:t>L = 1 </a:t>
            </a:r>
            <a:r>
              <a:rPr lang="en-US" dirty="0" smtClean="0">
                <a:solidFill>
                  <a:schemeClr val="tx2">
                    <a:lumMod val="60000"/>
                    <a:lumOff val="40000"/>
                  </a:schemeClr>
                </a:solidFill>
                <a:latin typeface="cmsy10"/>
              </a:rPr>
              <a:t>Æ</a:t>
            </a:r>
            <a:r>
              <a:rPr lang="en-US" dirty="0" smtClean="0">
                <a:solidFill>
                  <a:schemeClr val="tx2">
                    <a:lumMod val="60000"/>
                    <a:lumOff val="40000"/>
                  </a:schemeClr>
                </a:solidFill>
              </a:rPr>
              <a:t> </a:t>
            </a:r>
            <a:r>
              <a:rPr lang="en-US" dirty="0" err="1" smtClean="0">
                <a:solidFill>
                  <a:schemeClr val="tx2">
                    <a:lumMod val="60000"/>
                    <a:lumOff val="40000"/>
                  </a:schemeClr>
                </a:solidFill>
              </a:rPr>
              <a:t>bLen</a:t>
            </a:r>
            <a:r>
              <a:rPr lang="en-US" dirty="0" smtClean="0">
                <a:solidFill>
                  <a:schemeClr val="tx2">
                    <a:lumMod val="60000"/>
                    <a:lumOff val="40000"/>
                  </a:schemeClr>
                </a:solidFill>
              </a:rPr>
              <a:t> = 0 </a:t>
            </a:r>
            <a:r>
              <a:rPr lang="en-US" dirty="0" smtClean="0">
                <a:solidFill>
                  <a:schemeClr val="tx2">
                    <a:lumMod val="60000"/>
                    <a:lumOff val="40000"/>
                  </a:schemeClr>
                </a:solidFill>
                <a:latin typeface="cmsy10"/>
              </a:rPr>
              <a:t>Æ</a:t>
            </a:r>
            <a:r>
              <a:rPr lang="en-US" dirty="0" smtClean="0">
                <a:solidFill>
                  <a:schemeClr val="tx2">
                    <a:lumMod val="60000"/>
                    <a:lumOff val="40000"/>
                  </a:schemeClr>
                </a:solidFill>
              </a:rPr>
              <a:t> </a:t>
            </a:r>
            <a:r>
              <a:rPr lang="en-US" dirty="0" err="1" smtClean="0">
                <a:solidFill>
                  <a:schemeClr val="tx2">
                    <a:lumMod val="60000"/>
                    <a:lumOff val="40000"/>
                  </a:schemeClr>
                </a:solidFill>
              </a:rPr>
              <a:t>pLen</a:t>
            </a:r>
            <a:r>
              <a:rPr lang="en-US" dirty="0" smtClean="0">
                <a:solidFill>
                  <a:schemeClr val="tx2">
                    <a:lumMod val="60000"/>
                    <a:lumOff val="40000"/>
                  </a:schemeClr>
                </a:solidFill>
              </a:rPr>
              <a:t> </a:t>
            </a:r>
            <a:r>
              <a:rPr lang="en-US" dirty="0" smtClean="0">
                <a:solidFill>
                  <a:schemeClr val="tx2">
                    <a:lumMod val="60000"/>
                    <a:lumOff val="40000"/>
                  </a:schemeClr>
                </a:solidFill>
                <a:latin typeface="cmsy10"/>
              </a:rPr>
              <a:t>¸</a:t>
            </a:r>
            <a:r>
              <a:rPr lang="en-US" dirty="0" smtClean="0">
                <a:solidFill>
                  <a:schemeClr val="tx2">
                    <a:lumMod val="60000"/>
                    <a:lumOff val="40000"/>
                  </a:schemeClr>
                </a:solidFill>
              </a:rPr>
              <a:t> 1</a:t>
            </a:r>
            <a:endParaRPr lang="en-US" dirty="0">
              <a:solidFill>
                <a:schemeClr val="tx2">
                  <a:lumMod val="60000"/>
                  <a:lumOff val="40000"/>
                </a:schemeClr>
              </a:solidFill>
            </a:endParaRPr>
          </a:p>
        </p:txBody>
      </p:sp>
      <p:sp>
        <p:nvSpPr>
          <p:cNvPr id="95" name="TextBox 94"/>
          <p:cNvSpPr txBox="1"/>
          <p:nvPr/>
        </p:nvSpPr>
        <p:spPr>
          <a:xfrm>
            <a:off x="5753100" y="2495550"/>
            <a:ext cx="2400300" cy="369332"/>
          </a:xfrm>
          <a:prstGeom prst="rect">
            <a:avLst/>
          </a:prstGeom>
          <a:noFill/>
          <a:ln>
            <a:solidFill>
              <a:schemeClr val="tx2">
                <a:lumMod val="75000"/>
              </a:schemeClr>
            </a:solidFill>
          </a:ln>
        </p:spPr>
        <p:txBody>
          <a:bodyPr wrap="square" rtlCol="0">
            <a:spAutoFit/>
          </a:bodyPr>
          <a:lstStyle/>
          <a:p>
            <a:r>
              <a:rPr lang="en-US" dirty="0" smtClean="0">
                <a:solidFill>
                  <a:schemeClr val="tx2">
                    <a:lumMod val="60000"/>
                    <a:lumOff val="40000"/>
                  </a:schemeClr>
                </a:solidFill>
              </a:rPr>
              <a:t>L = 1 </a:t>
            </a:r>
            <a:r>
              <a:rPr lang="en-US" dirty="0" smtClean="0">
                <a:solidFill>
                  <a:schemeClr val="tx2">
                    <a:lumMod val="60000"/>
                    <a:lumOff val="40000"/>
                  </a:schemeClr>
                </a:solidFill>
                <a:latin typeface="cmsy10"/>
              </a:rPr>
              <a:t>Æ</a:t>
            </a:r>
            <a:r>
              <a:rPr lang="en-US" dirty="0" smtClean="0">
                <a:solidFill>
                  <a:schemeClr val="tx2">
                    <a:lumMod val="60000"/>
                    <a:lumOff val="40000"/>
                  </a:schemeClr>
                </a:solidFill>
              </a:rPr>
              <a:t> </a:t>
            </a:r>
            <a:r>
              <a:rPr lang="en-US" dirty="0" err="1" smtClean="0">
                <a:solidFill>
                  <a:schemeClr val="tx2">
                    <a:lumMod val="60000"/>
                    <a:lumOff val="40000"/>
                  </a:schemeClr>
                </a:solidFill>
              </a:rPr>
              <a:t>bLen</a:t>
            </a:r>
            <a:r>
              <a:rPr lang="en-US" dirty="0" smtClean="0">
                <a:solidFill>
                  <a:schemeClr val="tx2">
                    <a:lumMod val="60000"/>
                    <a:lumOff val="40000"/>
                  </a:schemeClr>
                </a:solidFill>
              </a:rPr>
              <a:t> = 0 </a:t>
            </a:r>
            <a:r>
              <a:rPr lang="en-US" dirty="0" smtClean="0">
                <a:solidFill>
                  <a:schemeClr val="tx2">
                    <a:lumMod val="60000"/>
                    <a:lumOff val="40000"/>
                  </a:schemeClr>
                </a:solidFill>
                <a:latin typeface="cmsy10"/>
              </a:rPr>
              <a:t>Æ</a:t>
            </a:r>
            <a:r>
              <a:rPr lang="en-US" dirty="0" smtClean="0">
                <a:solidFill>
                  <a:schemeClr val="tx2">
                    <a:lumMod val="60000"/>
                    <a:lumOff val="40000"/>
                  </a:schemeClr>
                </a:solidFill>
              </a:rPr>
              <a:t> p </a:t>
            </a:r>
            <a:r>
              <a:rPr lang="en-US" dirty="0" smtClean="0">
                <a:solidFill>
                  <a:schemeClr val="tx2">
                    <a:lumMod val="60000"/>
                    <a:lumOff val="40000"/>
                  </a:schemeClr>
                </a:solidFill>
                <a:latin typeface="Symbol"/>
                <a:sym typeface="Symbol"/>
              </a:rPr>
              <a:t></a:t>
            </a:r>
            <a:r>
              <a:rPr lang="en-US" dirty="0" smtClean="0">
                <a:solidFill>
                  <a:schemeClr val="tx2">
                    <a:lumMod val="60000"/>
                    <a:lumOff val="40000"/>
                  </a:schemeClr>
                </a:solidFill>
              </a:rPr>
              <a:t> 0</a:t>
            </a:r>
            <a:endParaRPr lang="en-US" dirty="0">
              <a:solidFill>
                <a:schemeClr val="tx2">
                  <a:lumMod val="60000"/>
                  <a:lumOff val="40000"/>
                </a:schemeClr>
              </a:solidFill>
            </a:endParaRPr>
          </a:p>
        </p:txBody>
      </p:sp>
      <p:sp>
        <p:nvSpPr>
          <p:cNvPr id="96" name="TextBox 95"/>
          <p:cNvSpPr txBox="1"/>
          <p:nvPr/>
        </p:nvSpPr>
        <p:spPr>
          <a:xfrm>
            <a:off x="6629400" y="3200400"/>
            <a:ext cx="1676400" cy="646331"/>
          </a:xfrm>
          <a:prstGeom prst="rect">
            <a:avLst/>
          </a:prstGeom>
          <a:noFill/>
          <a:ln>
            <a:solidFill>
              <a:schemeClr val="tx2">
                <a:lumMod val="75000"/>
              </a:schemeClr>
            </a:solidFill>
          </a:ln>
        </p:spPr>
        <p:txBody>
          <a:bodyPr wrap="square" rtlCol="0">
            <a:spAutoFit/>
          </a:bodyPr>
          <a:lstStyle/>
          <a:p>
            <a:r>
              <a:rPr lang="en-US" dirty="0" smtClean="0">
                <a:solidFill>
                  <a:schemeClr val="tx2">
                    <a:lumMod val="60000"/>
                    <a:lumOff val="40000"/>
                  </a:schemeClr>
                </a:solidFill>
              </a:rPr>
              <a:t>L = 1 </a:t>
            </a:r>
            <a:r>
              <a:rPr lang="en-US" dirty="0" smtClean="0">
                <a:solidFill>
                  <a:schemeClr val="tx2">
                    <a:lumMod val="60000"/>
                    <a:lumOff val="40000"/>
                  </a:schemeClr>
                </a:solidFill>
                <a:latin typeface="cmsy10"/>
              </a:rPr>
              <a:t>Æ</a:t>
            </a:r>
            <a:r>
              <a:rPr lang="en-US" dirty="0" smtClean="0">
                <a:solidFill>
                  <a:schemeClr val="tx2">
                    <a:lumMod val="60000"/>
                    <a:lumOff val="40000"/>
                  </a:schemeClr>
                </a:solidFill>
              </a:rPr>
              <a:t> </a:t>
            </a:r>
            <a:r>
              <a:rPr lang="en-US" dirty="0" err="1" smtClean="0">
                <a:solidFill>
                  <a:schemeClr val="tx2">
                    <a:lumMod val="60000"/>
                    <a:lumOff val="40000"/>
                  </a:schemeClr>
                </a:solidFill>
              </a:rPr>
              <a:t>bLen</a:t>
            </a:r>
            <a:r>
              <a:rPr lang="en-US" dirty="0" smtClean="0">
                <a:solidFill>
                  <a:schemeClr val="tx2">
                    <a:lumMod val="60000"/>
                    <a:lumOff val="40000"/>
                  </a:schemeClr>
                </a:solidFill>
              </a:rPr>
              <a:t> = 0</a:t>
            </a:r>
          </a:p>
          <a:p>
            <a:r>
              <a:rPr lang="en-US" dirty="0" smtClean="0">
                <a:solidFill>
                  <a:schemeClr val="tx2">
                    <a:lumMod val="60000"/>
                    <a:lumOff val="40000"/>
                  </a:schemeClr>
                </a:solidFill>
                <a:latin typeface="cmsy10"/>
              </a:rPr>
              <a:t>Æ</a:t>
            </a:r>
            <a:r>
              <a:rPr lang="en-US" dirty="0" smtClean="0">
                <a:solidFill>
                  <a:schemeClr val="tx2">
                    <a:lumMod val="60000"/>
                    <a:lumOff val="40000"/>
                  </a:schemeClr>
                </a:solidFill>
              </a:rPr>
              <a:t> </a:t>
            </a:r>
            <a:r>
              <a:rPr lang="en-US" dirty="0" err="1" smtClean="0">
                <a:solidFill>
                  <a:schemeClr val="tx2">
                    <a:lumMod val="60000"/>
                    <a:lumOff val="40000"/>
                  </a:schemeClr>
                </a:solidFill>
              </a:rPr>
              <a:t>pLen</a:t>
            </a:r>
            <a:r>
              <a:rPr lang="en-US" dirty="0" smtClean="0">
                <a:solidFill>
                  <a:schemeClr val="tx2">
                    <a:lumMod val="60000"/>
                    <a:lumOff val="40000"/>
                  </a:schemeClr>
                </a:solidFill>
              </a:rPr>
              <a:t> </a:t>
            </a:r>
            <a:r>
              <a:rPr lang="en-US" dirty="0" smtClean="0">
                <a:solidFill>
                  <a:schemeClr val="tx2">
                    <a:lumMod val="60000"/>
                    <a:lumOff val="40000"/>
                  </a:schemeClr>
                </a:solidFill>
                <a:latin typeface="cmsy10"/>
              </a:rPr>
              <a:t>¸</a:t>
            </a:r>
            <a:r>
              <a:rPr lang="en-US" dirty="0" smtClean="0">
                <a:solidFill>
                  <a:schemeClr val="tx2">
                    <a:lumMod val="60000"/>
                    <a:lumOff val="40000"/>
                  </a:schemeClr>
                </a:solidFill>
              </a:rPr>
              <a:t> 1</a:t>
            </a:r>
            <a:endParaRPr lang="en-US" dirty="0">
              <a:solidFill>
                <a:schemeClr val="tx2">
                  <a:lumMod val="60000"/>
                  <a:lumOff val="40000"/>
                </a:schemeClr>
              </a:solidFill>
            </a:endParaRPr>
          </a:p>
        </p:txBody>
      </p:sp>
      <p:sp>
        <p:nvSpPr>
          <p:cNvPr id="98" name="TextBox 97"/>
          <p:cNvSpPr txBox="1"/>
          <p:nvPr/>
        </p:nvSpPr>
        <p:spPr>
          <a:xfrm>
            <a:off x="6477000" y="4191000"/>
            <a:ext cx="1409700" cy="369332"/>
          </a:xfrm>
          <a:prstGeom prst="rect">
            <a:avLst/>
          </a:prstGeom>
          <a:noFill/>
          <a:ln>
            <a:solidFill>
              <a:schemeClr val="tx2">
                <a:lumMod val="75000"/>
              </a:schemeClr>
            </a:solidFill>
          </a:ln>
        </p:spPr>
        <p:txBody>
          <a:bodyPr wrap="square" rtlCol="0">
            <a:spAutoFit/>
          </a:bodyPr>
          <a:lstStyle/>
          <a:p>
            <a:r>
              <a:rPr lang="en-US" dirty="0" err="1" smtClean="0">
                <a:solidFill>
                  <a:schemeClr val="tx2">
                    <a:lumMod val="60000"/>
                    <a:lumOff val="40000"/>
                  </a:schemeClr>
                </a:solidFill>
              </a:rPr>
              <a:t>bLen</a:t>
            </a:r>
            <a:r>
              <a:rPr lang="en-US" dirty="0" smtClean="0">
                <a:solidFill>
                  <a:schemeClr val="tx2">
                    <a:lumMod val="60000"/>
                    <a:lumOff val="40000"/>
                  </a:schemeClr>
                </a:solidFill>
              </a:rPr>
              <a:t> </a:t>
            </a:r>
            <a:r>
              <a:rPr lang="en-US" dirty="0" smtClean="0">
                <a:solidFill>
                  <a:schemeClr val="tx2">
                    <a:lumMod val="60000"/>
                    <a:lumOff val="40000"/>
                  </a:schemeClr>
                </a:solidFill>
                <a:latin typeface="cmsy10"/>
              </a:rPr>
              <a:t>·</a:t>
            </a:r>
            <a:r>
              <a:rPr lang="en-US" dirty="0" smtClean="0">
                <a:solidFill>
                  <a:schemeClr val="tx2">
                    <a:lumMod val="60000"/>
                    <a:lumOff val="40000"/>
                  </a:schemeClr>
                </a:solidFill>
              </a:rPr>
              <a:t> </a:t>
            </a:r>
            <a:r>
              <a:rPr lang="en-US" dirty="0" err="1" smtClean="0">
                <a:solidFill>
                  <a:schemeClr val="tx2">
                    <a:lumMod val="60000"/>
                    <a:lumOff val="40000"/>
                  </a:schemeClr>
                </a:solidFill>
              </a:rPr>
              <a:t>pLen</a:t>
            </a:r>
            <a:endParaRPr lang="en-US" dirty="0">
              <a:solidFill>
                <a:schemeClr val="tx2">
                  <a:lumMod val="60000"/>
                  <a:lumOff val="40000"/>
                </a:schemeClr>
              </a:solidFill>
            </a:endParaRPr>
          </a:p>
        </p:txBody>
      </p:sp>
      <p:sp>
        <p:nvSpPr>
          <p:cNvPr id="102" name="TextBox 101"/>
          <p:cNvSpPr txBox="1"/>
          <p:nvPr/>
        </p:nvSpPr>
        <p:spPr>
          <a:xfrm>
            <a:off x="1790700" y="4248150"/>
            <a:ext cx="1447800" cy="369332"/>
          </a:xfrm>
          <a:prstGeom prst="rect">
            <a:avLst/>
          </a:prstGeom>
          <a:noFill/>
          <a:ln>
            <a:solidFill>
              <a:schemeClr val="tx2">
                <a:lumMod val="75000"/>
              </a:schemeClr>
            </a:solidFill>
          </a:ln>
        </p:spPr>
        <p:txBody>
          <a:bodyPr wrap="square" rtlCol="0">
            <a:spAutoFit/>
          </a:bodyPr>
          <a:lstStyle/>
          <a:p>
            <a:r>
              <a:rPr lang="en-US" dirty="0" err="1" smtClean="0">
                <a:solidFill>
                  <a:schemeClr val="tx2">
                    <a:lumMod val="60000"/>
                    <a:lumOff val="40000"/>
                  </a:schemeClr>
                </a:solidFill>
              </a:rPr>
              <a:t>bLen</a:t>
            </a:r>
            <a:r>
              <a:rPr lang="en-US" dirty="0" smtClean="0">
                <a:solidFill>
                  <a:schemeClr val="tx2">
                    <a:lumMod val="60000"/>
                    <a:lumOff val="40000"/>
                  </a:schemeClr>
                </a:solidFill>
              </a:rPr>
              <a:t> </a:t>
            </a:r>
            <a:r>
              <a:rPr lang="en-US" dirty="0" smtClean="0">
                <a:solidFill>
                  <a:schemeClr val="tx2">
                    <a:lumMod val="60000"/>
                    <a:lumOff val="40000"/>
                  </a:schemeClr>
                </a:solidFill>
                <a:latin typeface="cmsy10"/>
              </a:rPr>
              <a:t>·</a:t>
            </a:r>
            <a:r>
              <a:rPr lang="en-US" dirty="0" smtClean="0">
                <a:solidFill>
                  <a:schemeClr val="tx2">
                    <a:lumMod val="60000"/>
                    <a:lumOff val="40000"/>
                  </a:schemeClr>
                </a:solidFill>
              </a:rPr>
              <a:t> </a:t>
            </a:r>
            <a:r>
              <a:rPr lang="en-US" dirty="0" err="1" smtClean="0">
                <a:solidFill>
                  <a:schemeClr val="tx2">
                    <a:lumMod val="60000"/>
                    <a:lumOff val="40000"/>
                  </a:schemeClr>
                </a:solidFill>
              </a:rPr>
              <a:t>pLen</a:t>
            </a:r>
            <a:endParaRPr lang="en-US" dirty="0">
              <a:solidFill>
                <a:schemeClr val="tx2">
                  <a:lumMod val="60000"/>
                  <a:lumOff val="40000"/>
                </a:schemeClr>
              </a:solidFill>
            </a:endParaRPr>
          </a:p>
        </p:txBody>
      </p:sp>
      <p:sp>
        <p:nvSpPr>
          <p:cNvPr id="103" name="TextBox 102"/>
          <p:cNvSpPr txBox="1"/>
          <p:nvPr/>
        </p:nvSpPr>
        <p:spPr>
          <a:xfrm>
            <a:off x="2476500" y="6153150"/>
            <a:ext cx="762000" cy="369332"/>
          </a:xfrm>
          <a:prstGeom prst="rect">
            <a:avLst/>
          </a:prstGeom>
          <a:noFill/>
          <a:ln>
            <a:solidFill>
              <a:schemeClr val="tx2">
                <a:lumMod val="75000"/>
              </a:schemeClr>
            </a:solidFill>
          </a:ln>
        </p:spPr>
        <p:txBody>
          <a:bodyPr wrap="square" rtlCol="0">
            <a:spAutoFit/>
          </a:bodyPr>
          <a:lstStyle/>
          <a:p>
            <a:r>
              <a:rPr lang="en-US" dirty="0" smtClean="0">
                <a:solidFill>
                  <a:schemeClr val="tx2">
                    <a:lumMod val="60000"/>
                    <a:lumOff val="40000"/>
                  </a:schemeClr>
                </a:solidFill>
              </a:rPr>
              <a:t>False</a:t>
            </a:r>
            <a:endParaRPr lang="en-US" dirty="0">
              <a:solidFill>
                <a:schemeClr val="tx2">
                  <a:lumMod val="60000"/>
                  <a:lumOff val="40000"/>
                </a:schemeClr>
              </a:solidFill>
            </a:endParaRPr>
          </a:p>
        </p:txBody>
      </p:sp>
      <p:sp>
        <p:nvSpPr>
          <p:cNvPr id="89" name="Slide Number Placeholder 88"/>
          <p:cNvSpPr>
            <a:spLocks noGrp="1"/>
          </p:cNvSpPr>
          <p:nvPr>
            <p:ph type="sldNum" sz="quarter" idx="12"/>
          </p:nvPr>
        </p:nvSpPr>
        <p:spPr/>
        <p:txBody>
          <a:bodyPr/>
          <a:lstStyle/>
          <a:p>
            <a:fld id="{4A96F167-5951-4AF2-A12D-410BE70F5D80}" type="slidenum">
              <a:rPr lang="en-US" smtClean="0"/>
              <a:pPr/>
              <a:t>18</a:t>
            </a:fld>
            <a:endParaRPr lang="en-US"/>
          </a:p>
        </p:txBody>
      </p:sp>
      <p:sp>
        <p:nvSpPr>
          <p:cNvPr id="133" name="TextBox 132"/>
          <p:cNvSpPr txBox="1"/>
          <p:nvPr/>
        </p:nvSpPr>
        <p:spPr>
          <a:xfrm>
            <a:off x="228600" y="228600"/>
            <a:ext cx="3886200" cy="1077218"/>
          </a:xfrm>
          <a:prstGeom prst="rect">
            <a:avLst/>
          </a:prstGeom>
          <a:noFill/>
        </p:spPr>
        <p:txBody>
          <a:bodyPr wrap="square" rtlCol="0">
            <a:spAutoFit/>
          </a:bodyPr>
          <a:lstStyle/>
          <a:p>
            <a:r>
              <a:rPr lang="en-US" sz="3200" dirty="0" smtClean="0"/>
              <a:t>Apply Analysis Oracle: Naïve</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nodeType="clickEffect">
                                  <p:stCondLst>
                                    <p:cond delay="0"/>
                                  </p:stCondLst>
                                  <p:childTnLst>
                                    <p:set>
                                      <p:cBhvr rctx="PPT">
                                        <p:cTn id="6" dur="indefinite"/>
                                        <p:tgtEl>
                                          <p:spTgt spid="75"/>
                                        </p:tgtEl>
                                        <p:attrNameLst>
                                          <p:attrName>style.opacity</p:attrName>
                                        </p:attrNameLst>
                                      </p:cBhvr>
                                      <p:to>
                                        <p:strVal val="0.25"/>
                                      </p:to>
                                    </p:set>
                                    <p:animEffect filter="image" prLst="opacity: 0.25">
                                      <p:cBhvr rctx="IE">
                                        <p:cTn id="7" dur="indefinite"/>
                                        <p:tgtEl>
                                          <p:spTgt spid="75"/>
                                        </p:tgtEl>
                                      </p:cBhvr>
                                    </p:animEffect>
                                  </p:childTnLst>
                                </p:cTn>
                              </p:par>
                              <p:par>
                                <p:cTn id="8" presetID="9" presetClass="emph" presetSubtype="0" grpId="0" nodeType="withEffect">
                                  <p:stCondLst>
                                    <p:cond delay="0"/>
                                  </p:stCondLst>
                                  <p:childTnLst>
                                    <p:set>
                                      <p:cBhvr rctx="PPT">
                                        <p:cTn id="9" dur="indefinite"/>
                                        <p:tgtEl>
                                          <p:spTgt spid="49"/>
                                        </p:tgtEl>
                                        <p:attrNameLst>
                                          <p:attrName>style.opacity</p:attrName>
                                        </p:attrNameLst>
                                      </p:cBhvr>
                                      <p:to>
                                        <p:strVal val="0.25"/>
                                      </p:to>
                                    </p:set>
                                    <p:animEffect filter="image" prLst="opacity: 0.25">
                                      <p:cBhvr rctx="IE">
                                        <p:cTn id="10" dur="indefinite"/>
                                        <p:tgtEl>
                                          <p:spTgt spid="49"/>
                                        </p:tgtEl>
                                      </p:cBhvr>
                                    </p:animEffect>
                                  </p:childTnLst>
                                </p:cTn>
                              </p:par>
                              <p:par>
                                <p:cTn id="11" presetID="9" presetClass="emph" presetSubtype="0" grpId="0" nodeType="withEffect">
                                  <p:stCondLst>
                                    <p:cond delay="0"/>
                                  </p:stCondLst>
                                  <p:childTnLst>
                                    <p:set>
                                      <p:cBhvr rctx="PPT">
                                        <p:cTn id="12" dur="indefinite"/>
                                        <p:tgtEl>
                                          <p:spTgt spid="60"/>
                                        </p:tgtEl>
                                        <p:attrNameLst>
                                          <p:attrName>style.opacity</p:attrName>
                                        </p:attrNameLst>
                                      </p:cBhvr>
                                      <p:to>
                                        <p:strVal val="0.25"/>
                                      </p:to>
                                    </p:set>
                                    <p:animEffect filter="image" prLst="opacity: 0.25">
                                      <p:cBhvr rctx="IE">
                                        <p:cTn id="13" dur="indefinite"/>
                                        <p:tgtEl>
                                          <p:spTgt spid="60"/>
                                        </p:tgtEl>
                                      </p:cBhvr>
                                    </p:animEffect>
                                  </p:childTnLst>
                                </p:cTn>
                              </p:par>
                              <p:par>
                                <p:cTn id="14" presetID="9" presetClass="emph" presetSubtype="0" grpId="0" nodeType="withEffect">
                                  <p:stCondLst>
                                    <p:cond delay="0"/>
                                  </p:stCondLst>
                                  <p:childTnLst>
                                    <p:set>
                                      <p:cBhvr rctx="PPT">
                                        <p:cTn id="15" dur="indefinite"/>
                                        <p:tgtEl>
                                          <p:spTgt spid="61"/>
                                        </p:tgtEl>
                                        <p:attrNameLst>
                                          <p:attrName>style.opacity</p:attrName>
                                        </p:attrNameLst>
                                      </p:cBhvr>
                                      <p:to>
                                        <p:strVal val="0.25"/>
                                      </p:to>
                                    </p:set>
                                    <p:animEffect filter="image" prLst="opacity: 0.25">
                                      <p:cBhvr rctx="IE">
                                        <p:cTn id="16" dur="indefinite"/>
                                        <p:tgtEl>
                                          <p:spTgt spid="61"/>
                                        </p:tgtEl>
                                      </p:cBhvr>
                                    </p:animEffect>
                                  </p:childTnLst>
                                </p:cTn>
                              </p:par>
                              <p:par>
                                <p:cTn id="17" presetID="9" presetClass="emph" presetSubtype="0" nodeType="withEffect">
                                  <p:stCondLst>
                                    <p:cond delay="0"/>
                                  </p:stCondLst>
                                  <p:childTnLst>
                                    <p:set>
                                      <p:cBhvr rctx="PPT">
                                        <p:cTn id="18" dur="indefinite"/>
                                        <p:tgtEl>
                                          <p:spTgt spid="76"/>
                                        </p:tgtEl>
                                        <p:attrNameLst>
                                          <p:attrName>style.opacity</p:attrName>
                                        </p:attrNameLst>
                                      </p:cBhvr>
                                      <p:to>
                                        <p:strVal val="0.25"/>
                                      </p:to>
                                    </p:set>
                                    <p:animEffect filter="image" prLst="opacity: 0.25">
                                      <p:cBhvr rctx="IE">
                                        <p:cTn id="19" dur="indefinite"/>
                                        <p:tgtEl>
                                          <p:spTgt spid="76"/>
                                        </p:tgtEl>
                                      </p:cBhvr>
                                    </p:animEffect>
                                  </p:childTnLst>
                                </p:cTn>
                              </p:par>
                              <p:par>
                                <p:cTn id="20" presetID="9" presetClass="emph" presetSubtype="0" nodeType="withEffect">
                                  <p:stCondLst>
                                    <p:cond delay="0"/>
                                  </p:stCondLst>
                                  <p:childTnLst>
                                    <p:set>
                                      <p:cBhvr rctx="PPT">
                                        <p:cTn id="21" dur="indefinite"/>
                                        <p:tgtEl>
                                          <p:spTgt spid="79"/>
                                        </p:tgtEl>
                                        <p:attrNameLst>
                                          <p:attrName>style.opacity</p:attrName>
                                        </p:attrNameLst>
                                      </p:cBhvr>
                                      <p:to>
                                        <p:strVal val="0.25"/>
                                      </p:to>
                                    </p:set>
                                    <p:animEffect filter="image" prLst="opacity: 0.25">
                                      <p:cBhvr rctx="IE">
                                        <p:cTn id="22" dur="indefinite"/>
                                        <p:tgtEl>
                                          <p:spTgt spid="79"/>
                                        </p:tgtEl>
                                      </p:cBhvr>
                                    </p:animEffect>
                                  </p:childTnLst>
                                </p:cTn>
                              </p:par>
                              <p:par>
                                <p:cTn id="23" presetID="9" presetClass="emph" presetSubtype="0" grpId="0" nodeType="withEffect">
                                  <p:stCondLst>
                                    <p:cond delay="0"/>
                                  </p:stCondLst>
                                  <p:childTnLst>
                                    <p:set>
                                      <p:cBhvr rctx="PPT">
                                        <p:cTn id="24" dur="indefinite"/>
                                        <p:tgtEl>
                                          <p:spTgt spid="73"/>
                                        </p:tgtEl>
                                        <p:attrNameLst>
                                          <p:attrName>style.opacity</p:attrName>
                                        </p:attrNameLst>
                                      </p:cBhvr>
                                      <p:to>
                                        <p:strVal val="0.25"/>
                                      </p:to>
                                    </p:set>
                                    <p:animEffect filter="image" prLst="opacity: 0.25">
                                      <p:cBhvr rctx="IE">
                                        <p:cTn id="25" dur="indefinite"/>
                                        <p:tgtEl>
                                          <p:spTgt spid="73"/>
                                        </p:tgtEl>
                                      </p:cBhvr>
                                    </p:animEffect>
                                  </p:childTnLst>
                                </p:cTn>
                              </p:par>
                              <p:par>
                                <p:cTn id="26" presetID="9" presetClass="emph" presetSubtype="0" grpId="0" nodeType="withEffect">
                                  <p:stCondLst>
                                    <p:cond delay="0"/>
                                  </p:stCondLst>
                                  <p:childTnLst>
                                    <p:set>
                                      <p:cBhvr rctx="PPT">
                                        <p:cTn id="27" dur="indefinite"/>
                                        <p:tgtEl>
                                          <p:spTgt spid="54"/>
                                        </p:tgtEl>
                                        <p:attrNameLst>
                                          <p:attrName>style.opacity</p:attrName>
                                        </p:attrNameLst>
                                      </p:cBhvr>
                                      <p:to>
                                        <p:strVal val="0.25"/>
                                      </p:to>
                                    </p:set>
                                    <p:animEffect filter="image" prLst="opacity: 0.25">
                                      <p:cBhvr rctx="IE">
                                        <p:cTn id="28" dur="indefinite"/>
                                        <p:tgtEl>
                                          <p:spTgt spid="54"/>
                                        </p:tgtEl>
                                      </p:cBhvr>
                                    </p:animEffect>
                                  </p:childTnLst>
                                </p:cTn>
                              </p:par>
                              <p:par>
                                <p:cTn id="29" presetID="9" presetClass="emph" presetSubtype="0" grpId="0" nodeType="withEffect">
                                  <p:stCondLst>
                                    <p:cond delay="0"/>
                                  </p:stCondLst>
                                  <p:childTnLst>
                                    <p:set>
                                      <p:cBhvr rctx="PPT">
                                        <p:cTn id="30" dur="indefinite"/>
                                        <p:tgtEl>
                                          <p:spTgt spid="64"/>
                                        </p:tgtEl>
                                        <p:attrNameLst>
                                          <p:attrName>style.opacity</p:attrName>
                                        </p:attrNameLst>
                                      </p:cBhvr>
                                      <p:to>
                                        <p:strVal val="0.25"/>
                                      </p:to>
                                    </p:set>
                                    <p:animEffect filter="image" prLst="opacity: 0.25">
                                      <p:cBhvr rctx="IE">
                                        <p:cTn id="31" dur="indefinite"/>
                                        <p:tgtEl>
                                          <p:spTgt spid="64"/>
                                        </p:tgtEl>
                                      </p:cBhvr>
                                    </p:animEffect>
                                  </p:childTnLst>
                                </p:cTn>
                              </p:par>
                              <p:par>
                                <p:cTn id="32" presetID="9" presetClass="emph" presetSubtype="0" nodeType="withEffect">
                                  <p:stCondLst>
                                    <p:cond delay="0"/>
                                  </p:stCondLst>
                                  <p:childTnLst>
                                    <p:set>
                                      <p:cBhvr rctx="PPT">
                                        <p:cTn id="33" dur="indefinite"/>
                                        <p:tgtEl>
                                          <p:spTgt spid="80"/>
                                        </p:tgtEl>
                                        <p:attrNameLst>
                                          <p:attrName>style.opacity</p:attrName>
                                        </p:attrNameLst>
                                      </p:cBhvr>
                                      <p:to>
                                        <p:strVal val="0.25"/>
                                      </p:to>
                                    </p:set>
                                    <p:animEffect filter="image" prLst="opacity: 0.25">
                                      <p:cBhvr rctx="IE">
                                        <p:cTn id="34" dur="indefinite"/>
                                        <p:tgtEl>
                                          <p:spTgt spid="80"/>
                                        </p:tgtEl>
                                      </p:cBhvr>
                                    </p:animEffect>
                                  </p:childTnLst>
                                </p:cTn>
                              </p:par>
                            </p:childTnLst>
                          </p:cTn>
                        </p:par>
                      </p:childTnLst>
                    </p:cTn>
                  </p:par>
                  <p:par>
                    <p:cTn id="35" fill="hold">
                      <p:stCondLst>
                        <p:cond delay="indefinite"/>
                      </p:stCondLst>
                      <p:childTnLst>
                        <p:par>
                          <p:cTn id="36" fill="hold">
                            <p:stCondLst>
                              <p:cond delay="0"/>
                            </p:stCondLst>
                            <p:childTnLst>
                              <p:par>
                                <p:cTn id="37" presetID="1" presetClass="emph" presetSubtype="2" fill="hold" nodeType="clickEffect">
                                  <p:stCondLst>
                                    <p:cond delay="0"/>
                                  </p:stCondLst>
                                  <p:childTnLst>
                                    <p:animClr clrSpc="rgb">
                                      <p:cBhvr>
                                        <p:cTn id="38" dur="500" fill="hold"/>
                                        <p:tgtEl>
                                          <p:spTgt spid="48"/>
                                        </p:tgtEl>
                                        <p:attrNameLst>
                                          <p:attrName>fillcolor</p:attrName>
                                        </p:attrNameLst>
                                      </p:cBhvr>
                                      <p:to>
                                        <a:srgbClr val="0066FF"/>
                                      </p:to>
                                    </p:animClr>
                                    <p:set>
                                      <p:cBhvr>
                                        <p:cTn id="39" dur="500" fill="hold"/>
                                        <p:tgtEl>
                                          <p:spTgt spid="48"/>
                                        </p:tgtEl>
                                        <p:attrNameLst>
                                          <p:attrName>fill.type</p:attrName>
                                        </p:attrNameLst>
                                      </p:cBhvr>
                                      <p:to>
                                        <p:strVal val="solid"/>
                                      </p:to>
                                    </p:set>
                                    <p:set>
                                      <p:cBhvr>
                                        <p:cTn id="40" dur="500" fill="hold"/>
                                        <p:tgtEl>
                                          <p:spTgt spid="48"/>
                                        </p:tgtEl>
                                        <p:attrNameLst>
                                          <p:attrName>fill.on</p:attrName>
                                        </p:attrNameLst>
                                      </p:cBhvr>
                                      <p:to>
                                        <p:strVal val="true"/>
                                      </p:to>
                                    </p:set>
                                  </p:childTnLst>
                                </p:cTn>
                              </p:par>
                              <p:par>
                                <p:cTn id="41" presetID="10" presetClass="entr" presetSubtype="0" fill="hold" grpId="0" nodeType="withEffect">
                                  <p:stCondLst>
                                    <p:cond delay="0"/>
                                  </p:stCondLst>
                                  <p:childTnLst>
                                    <p:set>
                                      <p:cBhvr>
                                        <p:cTn id="42" dur="1" fill="hold">
                                          <p:stCondLst>
                                            <p:cond delay="0"/>
                                          </p:stCondLst>
                                        </p:cTn>
                                        <p:tgtEl>
                                          <p:spTgt spid="93"/>
                                        </p:tgtEl>
                                        <p:attrNameLst>
                                          <p:attrName>style.visibility</p:attrName>
                                        </p:attrNameLst>
                                      </p:cBhvr>
                                      <p:to>
                                        <p:strVal val="visible"/>
                                      </p:to>
                                    </p:set>
                                    <p:animEffect transition="in" filter="fade">
                                      <p:cBhvr>
                                        <p:cTn id="43" dur="500"/>
                                        <p:tgtEl>
                                          <p:spTgt spid="93"/>
                                        </p:tgtEl>
                                      </p:cBhvr>
                                    </p:animEffect>
                                  </p:childTnLst>
                                </p:cTn>
                              </p:par>
                              <p:par>
                                <p:cTn id="44" presetID="1" presetClass="emph" presetSubtype="2" fill="hold" nodeType="withEffect">
                                  <p:stCondLst>
                                    <p:cond delay="0"/>
                                  </p:stCondLst>
                                  <p:childTnLst>
                                    <p:animClr clrSpc="rgb">
                                      <p:cBhvr>
                                        <p:cTn id="45" dur="500" fill="hold"/>
                                        <p:tgtEl>
                                          <p:spTgt spid="52"/>
                                        </p:tgtEl>
                                        <p:attrNameLst>
                                          <p:attrName>fillcolor</p:attrName>
                                        </p:attrNameLst>
                                      </p:cBhvr>
                                      <p:to>
                                        <a:srgbClr val="0066FF"/>
                                      </p:to>
                                    </p:animClr>
                                    <p:set>
                                      <p:cBhvr>
                                        <p:cTn id="46" dur="500" fill="hold"/>
                                        <p:tgtEl>
                                          <p:spTgt spid="52"/>
                                        </p:tgtEl>
                                        <p:attrNameLst>
                                          <p:attrName>fill.type</p:attrName>
                                        </p:attrNameLst>
                                      </p:cBhvr>
                                      <p:to>
                                        <p:strVal val="solid"/>
                                      </p:to>
                                    </p:set>
                                    <p:set>
                                      <p:cBhvr>
                                        <p:cTn id="47" dur="500" fill="hold"/>
                                        <p:tgtEl>
                                          <p:spTgt spid="52"/>
                                        </p:tgtEl>
                                        <p:attrNameLst>
                                          <p:attrName>fill.on</p:attrName>
                                        </p:attrNameLst>
                                      </p:cBhvr>
                                      <p:to>
                                        <p:strVal val="true"/>
                                      </p:to>
                                    </p:set>
                                  </p:childTnLst>
                                </p:cTn>
                              </p:par>
                              <p:par>
                                <p:cTn id="48" presetID="10" presetClass="entr" presetSubtype="0" fill="hold" grpId="0" nodeType="withEffect">
                                  <p:stCondLst>
                                    <p:cond delay="0"/>
                                  </p:stCondLst>
                                  <p:childTnLst>
                                    <p:set>
                                      <p:cBhvr>
                                        <p:cTn id="49" dur="1" fill="hold">
                                          <p:stCondLst>
                                            <p:cond delay="0"/>
                                          </p:stCondLst>
                                        </p:cTn>
                                        <p:tgtEl>
                                          <p:spTgt spid="95"/>
                                        </p:tgtEl>
                                        <p:attrNameLst>
                                          <p:attrName>style.visibility</p:attrName>
                                        </p:attrNameLst>
                                      </p:cBhvr>
                                      <p:to>
                                        <p:strVal val="visible"/>
                                      </p:to>
                                    </p:set>
                                    <p:animEffect transition="in" filter="fade">
                                      <p:cBhvr>
                                        <p:cTn id="50" dur="500"/>
                                        <p:tgtEl>
                                          <p:spTgt spid="95"/>
                                        </p:tgtEl>
                                      </p:cBhvr>
                                    </p:animEffect>
                                  </p:childTnLst>
                                </p:cTn>
                              </p:par>
                              <p:par>
                                <p:cTn id="51" presetID="1" presetClass="emph" presetSubtype="2" fill="hold" nodeType="withEffect">
                                  <p:stCondLst>
                                    <p:cond delay="0"/>
                                  </p:stCondLst>
                                  <p:childTnLst>
                                    <p:animClr clrSpc="rgb">
                                      <p:cBhvr>
                                        <p:cTn id="52" dur="500" fill="hold"/>
                                        <p:tgtEl>
                                          <p:spTgt spid="53"/>
                                        </p:tgtEl>
                                        <p:attrNameLst>
                                          <p:attrName>fillcolor</p:attrName>
                                        </p:attrNameLst>
                                      </p:cBhvr>
                                      <p:to>
                                        <a:srgbClr val="0066FF"/>
                                      </p:to>
                                    </p:animClr>
                                    <p:set>
                                      <p:cBhvr>
                                        <p:cTn id="53" dur="500" fill="hold"/>
                                        <p:tgtEl>
                                          <p:spTgt spid="53"/>
                                        </p:tgtEl>
                                        <p:attrNameLst>
                                          <p:attrName>fill.type</p:attrName>
                                        </p:attrNameLst>
                                      </p:cBhvr>
                                      <p:to>
                                        <p:strVal val="solid"/>
                                      </p:to>
                                    </p:set>
                                    <p:set>
                                      <p:cBhvr>
                                        <p:cTn id="54" dur="500" fill="hold"/>
                                        <p:tgtEl>
                                          <p:spTgt spid="53"/>
                                        </p:tgtEl>
                                        <p:attrNameLst>
                                          <p:attrName>fill.on</p:attrName>
                                        </p:attrNameLst>
                                      </p:cBhvr>
                                      <p:to>
                                        <p:strVal val="true"/>
                                      </p:to>
                                    </p:set>
                                  </p:childTnLst>
                                </p:cTn>
                              </p:par>
                              <p:par>
                                <p:cTn id="55" presetID="10" presetClass="entr" presetSubtype="0" fill="hold" grpId="0" nodeType="withEffect">
                                  <p:stCondLst>
                                    <p:cond delay="0"/>
                                  </p:stCondLst>
                                  <p:childTnLst>
                                    <p:set>
                                      <p:cBhvr>
                                        <p:cTn id="56" dur="1" fill="hold">
                                          <p:stCondLst>
                                            <p:cond delay="0"/>
                                          </p:stCondLst>
                                        </p:cTn>
                                        <p:tgtEl>
                                          <p:spTgt spid="96"/>
                                        </p:tgtEl>
                                        <p:attrNameLst>
                                          <p:attrName>style.visibility</p:attrName>
                                        </p:attrNameLst>
                                      </p:cBhvr>
                                      <p:to>
                                        <p:strVal val="visible"/>
                                      </p:to>
                                    </p:set>
                                    <p:animEffect transition="in" filter="fade">
                                      <p:cBhvr>
                                        <p:cTn id="57" dur="500"/>
                                        <p:tgtEl>
                                          <p:spTgt spid="96"/>
                                        </p:tgtEl>
                                      </p:cBhvr>
                                    </p:animEffect>
                                  </p:childTnLst>
                                </p:cTn>
                              </p:par>
                              <p:par>
                                <p:cTn id="58" presetID="1" presetClass="emph" presetSubtype="2" fill="hold" nodeType="withEffect">
                                  <p:stCondLst>
                                    <p:cond delay="0"/>
                                  </p:stCondLst>
                                  <p:childTnLst>
                                    <p:animClr clrSpc="rgb">
                                      <p:cBhvr>
                                        <p:cTn id="59" dur="500" fill="hold"/>
                                        <p:tgtEl>
                                          <p:spTgt spid="50"/>
                                        </p:tgtEl>
                                        <p:attrNameLst>
                                          <p:attrName>fillcolor</p:attrName>
                                        </p:attrNameLst>
                                      </p:cBhvr>
                                      <p:to>
                                        <a:srgbClr val="0066FF"/>
                                      </p:to>
                                    </p:animClr>
                                    <p:set>
                                      <p:cBhvr>
                                        <p:cTn id="60" dur="500" fill="hold"/>
                                        <p:tgtEl>
                                          <p:spTgt spid="50"/>
                                        </p:tgtEl>
                                        <p:attrNameLst>
                                          <p:attrName>fill.type</p:attrName>
                                        </p:attrNameLst>
                                      </p:cBhvr>
                                      <p:to>
                                        <p:strVal val="solid"/>
                                      </p:to>
                                    </p:set>
                                    <p:set>
                                      <p:cBhvr>
                                        <p:cTn id="61" dur="500" fill="hold"/>
                                        <p:tgtEl>
                                          <p:spTgt spid="50"/>
                                        </p:tgtEl>
                                        <p:attrNameLst>
                                          <p:attrName>fill.on</p:attrName>
                                        </p:attrNameLst>
                                      </p:cBhvr>
                                      <p:to>
                                        <p:strVal val="true"/>
                                      </p:to>
                                    </p:set>
                                  </p:childTnLst>
                                </p:cTn>
                              </p:par>
                              <p:par>
                                <p:cTn id="62" presetID="10" presetClass="entr" presetSubtype="0" fill="hold" grpId="0" nodeType="withEffect">
                                  <p:stCondLst>
                                    <p:cond delay="0"/>
                                  </p:stCondLst>
                                  <p:childTnLst>
                                    <p:set>
                                      <p:cBhvr>
                                        <p:cTn id="63" dur="1" fill="hold">
                                          <p:stCondLst>
                                            <p:cond delay="0"/>
                                          </p:stCondLst>
                                        </p:cTn>
                                        <p:tgtEl>
                                          <p:spTgt spid="98"/>
                                        </p:tgtEl>
                                        <p:attrNameLst>
                                          <p:attrName>style.visibility</p:attrName>
                                        </p:attrNameLst>
                                      </p:cBhvr>
                                      <p:to>
                                        <p:strVal val="visible"/>
                                      </p:to>
                                    </p:set>
                                    <p:animEffect transition="in" filter="fade">
                                      <p:cBhvr>
                                        <p:cTn id="64" dur="500"/>
                                        <p:tgtEl>
                                          <p:spTgt spid="98"/>
                                        </p:tgtEl>
                                      </p:cBhvr>
                                    </p:animEffect>
                                  </p:childTnLst>
                                </p:cTn>
                              </p:par>
                              <p:par>
                                <p:cTn id="65" presetID="1" presetClass="emph" presetSubtype="2" fill="hold" nodeType="withEffect">
                                  <p:stCondLst>
                                    <p:cond delay="0"/>
                                  </p:stCondLst>
                                  <p:childTnLst>
                                    <p:animClr clrSpc="rgb">
                                      <p:cBhvr>
                                        <p:cTn id="66" dur="500" fill="hold"/>
                                        <p:tgtEl>
                                          <p:spTgt spid="57"/>
                                        </p:tgtEl>
                                        <p:attrNameLst>
                                          <p:attrName>fillcolor</p:attrName>
                                        </p:attrNameLst>
                                      </p:cBhvr>
                                      <p:to>
                                        <a:srgbClr val="0066FF"/>
                                      </p:to>
                                    </p:animClr>
                                    <p:set>
                                      <p:cBhvr>
                                        <p:cTn id="67" dur="500" fill="hold"/>
                                        <p:tgtEl>
                                          <p:spTgt spid="57"/>
                                        </p:tgtEl>
                                        <p:attrNameLst>
                                          <p:attrName>fill.type</p:attrName>
                                        </p:attrNameLst>
                                      </p:cBhvr>
                                      <p:to>
                                        <p:strVal val="solid"/>
                                      </p:to>
                                    </p:set>
                                    <p:set>
                                      <p:cBhvr>
                                        <p:cTn id="68" dur="500" fill="hold"/>
                                        <p:tgtEl>
                                          <p:spTgt spid="57"/>
                                        </p:tgtEl>
                                        <p:attrNameLst>
                                          <p:attrName>fill.on</p:attrName>
                                        </p:attrNameLst>
                                      </p:cBhvr>
                                      <p:to>
                                        <p:strVal val="true"/>
                                      </p:to>
                                    </p:set>
                                  </p:childTnLst>
                                </p:cTn>
                              </p:par>
                              <p:par>
                                <p:cTn id="69" presetID="10" presetClass="entr" presetSubtype="0" fill="hold" grpId="0" nodeType="withEffect">
                                  <p:stCondLst>
                                    <p:cond delay="0"/>
                                  </p:stCondLst>
                                  <p:childTnLst>
                                    <p:set>
                                      <p:cBhvr>
                                        <p:cTn id="70" dur="1" fill="hold">
                                          <p:stCondLst>
                                            <p:cond delay="0"/>
                                          </p:stCondLst>
                                        </p:cTn>
                                        <p:tgtEl>
                                          <p:spTgt spid="102"/>
                                        </p:tgtEl>
                                        <p:attrNameLst>
                                          <p:attrName>style.visibility</p:attrName>
                                        </p:attrNameLst>
                                      </p:cBhvr>
                                      <p:to>
                                        <p:strVal val="visible"/>
                                      </p:to>
                                    </p:set>
                                    <p:animEffect transition="in" filter="fade">
                                      <p:cBhvr>
                                        <p:cTn id="71" dur="500"/>
                                        <p:tgtEl>
                                          <p:spTgt spid="102"/>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103"/>
                                        </p:tgtEl>
                                        <p:attrNameLst>
                                          <p:attrName>style.visibility</p:attrName>
                                        </p:attrNameLst>
                                      </p:cBhvr>
                                      <p:to>
                                        <p:strVal val="visible"/>
                                      </p:to>
                                    </p:set>
                                    <p:animEffect transition="in" filter="fade">
                                      <p:cBhvr>
                                        <p:cTn id="74" dur="500"/>
                                        <p:tgtEl>
                                          <p:spTgt spid="1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54" grpId="0" animBg="1"/>
      <p:bldP spid="60" grpId="0"/>
      <p:bldP spid="61" grpId="0"/>
      <p:bldP spid="64" grpId="0"/>
      <p:bldP spid="73" grpId="0"/>
      <p:bldP spid="93" grpId="0" animBg="1"/>
      <p:bldP spid="95" grpId="0" animBg="1"/>
      <p:bldP spid="96" grpId="0" animBg="1"/>
      <p:bldP spid="98" grpId="0" animBg="1"/>
      <p:bldP spid="102" grpId="0" animBg="1"/>
      <p:bldP spid="10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Oval 46"/>
          <p:cNvSpPr/>
          <p:nvPr/>
        </p:nvSpPr>
        <p:spPr>
          <a:xfrm>
            <a:off x="5150757" y="133350"/>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p:cNvSpPr/>
          <p:nvPr/>
        </p:nvSpPr>
        <p:spPr>
          <a:xfrm>
            <a:off x="5150757" y="1200150"/>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p:cNvSpPr/>
          <p:nvPr/>
        </p:nvSpPr>
        <p:spPr>
          <a:xfrm>
            <a:off x="4388757" y="1809750"/>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a:off x="5150757" y="4095750"/>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p:nvPr/>
        </p:nvSpPr>
        <p:spPr>
          <a:xfrm>
            <a:off x="5150757" y="2495550"/>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p:cNvSpPr/>
          <p:nvPr/>
        </p:nvSpPr>
        <p:spPr>
          <a:xfrm>
            <a:off x="5988957" y="3181350"/>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p:cNvSpPr/>
          <p:nvPr/>
        </p:nvSpPr>
        <p:spPr>
          <a:xfrm>
            <a:off x="4312557" y="3257550"/>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p:cNvSpPr/>
          <p:nvPr/>
        </p:nvSpPr>
        <p:spPr>
          <a:xfrm>
            <a:off x="3398157" y="4095750"/>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p:cNvSpPr/>
          <p:nvPr/>
        </p:nvSpPr>
        <p:spPr>
          <a:xfrm>
            <a:off x="3398157" y="6076950"/>
            <a:ext cx="609600" cy="609600"/>
          </a:xfrm>
          <a:prstGeom prst="ellipse">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4" name="Elbow Connector 73"/>
          <p:cNvCxnSpPr>
            <a:stCxn id="47" idx="4"/>
            <a:endCxn id="48" idx="0"/>
          </p:cNvCxnSpPr>
          <p:nvPr/>
        </p:nvCxnSpPr>
        <p:spPr>
          <a:xfrm rot="5400000">
            <a:off x="5226957" y="971550"/>
            <a:ext cx="457200" cy="1588"/>
          </a:xfrm>
          <a:prstGeom prst="bentConnector3">
            <a:avLst>
              <a:gd name="adj1" fmla="val 50000"/>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a:stCxn id="48" idx="3"/>
            <a:endCxn id="49" idx="7"/>
          </p:cNvCxnSpPr>
          <p:nvPr/>
        </p:nvCxnSpPr>
        <p:spPr>
          <a:xfrm rot="5400000">
            <a:off x="4985283" y="1644276"/>
            <a:ext cx="178548" cy="33094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a:stCxn id="49" idx="5"/>
            <a:endCxn id="52" idx="1"/>
          </p:cNvCxnSpPr>
          <p:nvPr/>
        </p:nvCxnSpPr>
        <p:spPr>
          <a:xfrm rot="16200000" flipH="1">
            <a:off x="4947183" y="2291976"/>
            <a:ext cx="254748" cy="33094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a:stCxn id="48" idx="4"/>
            <a:endCxn id="52" idx="0"/>
          </p:cNvCxnSpPr>
          <p:nvPr/>
        </p:nvCxnSpPr>
        <p:spPr>
          <a:xfrm rot="5400000">
            <a:off x="5112657" y="2152650"/>
            <a:ext cx="6858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a:stCxn id="52" idx="5"/>
            <a:endCxn id="53" idx="1"/>
          </p:cNvCxnSpPr>
          <p:nvPr/>
        </p:nvCxnSpPr>
        <p:spPr>
          <a:xfrm rot="16200000" flipH="1">
            <a:off x="5747283" y="2939676"/>
            <a:ext cx="254748" cy="40714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9" name="Straight Arrow Connector 78"/>
          <p:cNvCxnSpPr>
            <a:stCxn id="52" idx="3"/>
            <a:endCxn id="54" idx="7"/>
          </p:cNvCxnSpPr>
          <p:nvPr/>
        </p:nvCxnSpPr>
        <p:spPr>
          <a:xfrm rot="5400000">
            <a:off x="4870983" y="2977776"/>
            <a:ext cx="330948" cy="40714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0" name="Straight Arrow Connector 79"/>
          <p:cNvCxnSpPr>
            <a:stCxn id="54" idx="5"/>
            <a:endCxn id="50" idx="1"/>
          </p:cNvCxnSpPr>
          <p:nvPr/>
        </p:nvCxnSpPr>
        <p:spPr>
          <a:xfrm rot="16200000" flipH="1">
            <a:off x="4832883" y="3777876"/>
            <a:ext cx="407148" cy="40714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1" name="Straight Arrow Connector 80"/>
          <p:cNvCxnSpPr>
            <a:stCxn id="53" idx="3"/>
            <a:endCxn id="50" idx="7"/>
          </p:cNvCxnSpPr>
          <p:nvPr/>
        </p:nvCxnSpPr>
        <p:spPr>
          <a:xfrm rot="5400000">
            <a:off x="5632983" y="3739776"/>
            <a:ext cx="483348" cy="40714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6" name="Straight Arrow Connector 85"/>
          <p:cNvCxnSpPr>
            <a:stCxn id="50" idx="2"/>
            <a:endCxn id="57" idx="6"/>
          </p:cNvCxnSpPr>
          <p:nvPr/>
        </p:nvCxnSpPr>
        <p:spPr>
          <a:xfrm rot="10800000">
            <a:off x="4007757" y="4400550"/>
            <a:ext cx="11430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a:stCxn id="57" idx="4"/>
            <a:endCxn id="58" idx="0"/>
          </p:cNvCxnSpPr>
          <p:nvPr/>
        </p:nvCxnSpPr>
        <p:spPr>
          <a:xfrm rot="5400000">
            <a:off x="3017157" y="5391150"/>
            <a:ext cx="13716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9" name="Slide Number Placeholder 88"/>
          <p:cNvSpPr>
            <a:spLocks noGrp="1"/>
          </p:cNvSpPr>
          <p:nvPr>
            <p:ph type="sldNum" sz="quarter" idx="12"/>
          </p:nvPr>
        </p:nvSpPr>
        <p:spPr/>
        <p:txBody>
          <a:bodyPr/>
          <a:lstStyle/>
          <a:p>
            <a:fld id="{4A96F167-5951-4AF2-A12D-410BE70F5D80}" type="slidenum">
              <a:rPr lang="en-US" smtClean="0"/>
              <a:pPr/>
              <a:t>19</a:t>
            </a:fld>
            <a:endParaRPr lang="en-US"/>
          </a:p>
        </p:txBody>
      </p:sp>
      <p:sp>
        <p:nvSpPr>
          <p:cNvPr id="133" name="TextBox 132"/>
          <p:cNvSpPr txBox="1"/>
          <p:nvPr/>
        </p:nvSpPr>
        <p:spPr>
          <a:xfrm>
            <a:off x="228600" y="228600"/>
            <a:ext cx="2819400" cy="1077218"/>
          </a:xfrm>
          <a:prstGeom prst="rect">
            <a:avLst/>
          </a:prstGeom>
          <a:noFill/>
        </p:spPr>
        <p:txBody>
          <a:bodyPr wrap="square" rtlCol="0">
            <a:spAutoFit/>
          </a:bodyPr>
          <a:lstStyle/>
          <a:p>
            <a:r>
              <a:rPr lang="en-US" sz="3200" dirty="0" smtClean="0"/>
              <a:t>Prop. Encoding:</a:t>
            </a:r>
          </a:p>
          <a:p>
            <a:r>
              <a:rPr lang="en-US" sz="3200" dirty="0" smtClean="0"/>
              <a:t>Naïve</a:t>
            </a:r>
            <a:endParaRPr lang="en-US" sz="3200" dirty="0"/>
          </a:p>
        </p:txBody>
      </p:sp>
      <p:sp>
        <p:nvSpPr>
          <p:cNvPr id="41" name="TextBox 40"/>
          <p:cNvSpPr txBox="1"/>
          <p:nvPr/>
        </p:nvSpPr>
        <p:spPr>
          <a:xfrm>
            <a:off x="4960257" y="3657600"/>
            <a:ext cx="457200" cy="369332"/>
          </a:xfrm>
          <a:prstGeom prst="rect">
            <a:avLst/>
          </a:prstGeom>
          <a:noFill/>
        </p:spPr>
        <p:txBody>
          <a:bodyPr wrap="square" rtlCol="0">
            <a:spAutoFit/>
          </a:bodyPr>
          <a:lstStyle/>
          <a:p>
            <a:r>
              <a:rPr lang="en-US" dirty="0" smtClean="0">
                <a:latin typeface="Calibri"/>
              </a:rPr>
              <a:t>q</a:t>
            </a:r>
            <a:r>
              <a:rPr lang="en-US" baseline="-25000" dirty="0" smtClean="0">
                <a:latin typeface="Calibri"/>
              </a:rPr>
              <a:t>6</a:t>
            </a:r>
            <a:endParaRPr lang="en-US" baseline="-25000" dirty="0">
              <a:latin typeface="Calibri"/>
            </a:endParaRPr>
          </a:p>
        </p:txBody>
      </p:sp>
      <p:sp>
        <p:nvSpPr>
          <p:cNvPr id="42" name="TextBox 41"/>
          <p:cNvSpPr txBox="1"/>
          <p:nvPr/>
        </p:nvSpPr>
        <p:spPr>
          <a:xfrm>
            <a:off x="3207657" y="5181600"/>
            <a:ext cx="457200" cy="369332"/>
          </a:xfrm>
          <a:prstGeom prst="rect">
            <a:avLst/>
          </a:prstGeom>
          <a:noFill/>
        </p:spPr>
        <p:txBody>
          <a:bodyPr wrap="square" rtlCol="0">
            <a:spAutoFit/>
          </a:bodyPr>
          <a:lstStyle/>
          <a:p>
            <a:r>
              <a:rPr lang="en-US" dirty="0" smtClean="0">
                <a:latin typeface="Calibri"/>
              </a:rPr>
              <a:t>q</a:t>
            </a:r>
            <a:r>
              <a:rPr lang="en-US" baseline="-25000" dirty="0" smtClean="0">
                <a:latin typeface="Calibri"/>
              </a:rPr>
              <a:t>9</a:t>
            </a:r>
            <a:endParaRPr lang="en-US" baseline="-25000" dirty="0">
              <a:latin typeface="Calibri"/>
            </a:endParaRPr>
          </a:p>
        </p:txBody>
      </p:sp>
      <p:sp>
        <p:nvSpPr>
          <p:cNvPr id="43" name="TextBox 42"/>
          <p:cNvSpPr txBox="1"/>
          <p:nvPr/>
        </p:nvSpPr>
        <p:spPr>
          <a:xfrm>
            <a:off x="4731657" y="1447800"/>
            <a:ext cx="457200" cy="369332"/>
          </a:xfrm>
          <a:prstGeom prst="rect">
            <a:avLst/>
          </a:prstGeom>
          <a:noFill/>
        </p:spPr>
        <p:txBody>
          <a:bodyPr wrap="square" rtlCol="0">
            <a:spAutoFit/>
          </a:bodyPr>
          <a:lstStyle/>
          <a:p>
            <a:r>
              <a:rPr lang="en-US" dirty="0" smtClean="0">
                <a:latin typeface="Calibri"/>
              </a:rPr>
              <a:t>q</a:t>
            </a:r>
            <a:r>
              <a:rPr lang="en-US" baseline="-25000" dirty="0" smtClean="0">
                <a:latin typeface="Calibri"/>
              </a:rPr>
              <a:t>1</a:t>
            </a:r>
            <a:endParaRPr lang="en-US" baseline="-25000" dirty="0">
              <a:latin typeface="Calibri"/>
            </a:endParaRPr>
          </a:p>
        </p:txBody>
      </p:sp>
      <p:sp>
        <p:nvSpPr>
          <p:cNvPr id="44" name="TextBox 43"/>
          <p:cNvSpPr txBox="1"/>
          <p:nvPr/>
        </p:nvSpPr>
        <p:spPr>
          <a:xfrm>
            <a:off x="5874657" y="3810000"/>
            <a:ext cx="457200" cy="369332"/>
          </a:xfrm>
          <a:prstGeom prst="rect">
            <a:avLst/>
          </a:prstGeom>
          <a:noFill/>
        </p:spPr>
        <p:txBody>
          <a:bodyPr wrap="square" rtlCol="0">
            <a:spAutoFit/>
          </a:bodyPr>
          <a:lstStyle/>
          <a:p>
            <a:r>
              <a:rPr lang="en-US" dirty="0" smtClean="0">
                <a:latin typeface="Calibri"/>
              </a:rPr>
              <a:t>q</a:t>
            </a:r>
            <a:r>
              <a:rPr lang="en-US" baseline="-25000" dirty="0" smtClean="0">
                <a:latin typeface="Calibri"/>
              </a:rPr>
              <a:t>7</a:t>
            </a:r>
            <a:endParaRPr lang="en-US" baseline="-25000" dirty="0">
              <a:latin typeface="Calibri"/>
            </a:endParaRPr>
          </a:p>
        </p:txBody>
      </p:sp>
      <p:sp>
        <p:nvSpPr>
          <p:cNvPr id="45" name="TextBox 44"/>
          <p:cNvSpPr txBox="1"/>
          <p:nvPr/>
        </p:nvSpPr>
        <p:spPr>
          <a:xfrm>
            <a:off x="4731657" y="2819400"/>
            <a:ext cx="457200" cy="369332"/>
          </a:xfrm>
          <a:prstGeom prst="rect">
            <a:avLst/>
          </a:prstGeom>
          <a:noFill/>
        </p:spPr>
        <p:txBody>
          <a:bodyPr wrap="square" rtlCol="0">
            <a:spAutoFit/>
          </a:bodyPr>
          <a:lstStyle/>
          <a:p>
            <a:r>
              <a:rPr lang="en-US" dirty="0" smtClean="0">
                <a:latin typeface="Calibri"/>
              </a:rPr>
              <a:t>q</a:t>
            </a:r>
            <a:r>
              <a:rPr lang="en-US" baseline="-25000" dirty="0" smtClean="0">
                <a:latin typeface="Calibri"/>
              </a:rPr>
              <a:t>4</a:t>
            </a:r>
            <a:endParaRPr lang="en-US" baseline="-25000" dirty="0">
              <a:latin typeface="Calibri"/>
            </a:endParaRPr>
          </a:p>
        </p:txBody>
      </p:sp>
      <p:sp>
        <p:nvSpPr>
          <p:cNvPr id="46" name="TextBox 45"/>
          <p:cNvSpPr txBox="1"/>
          <p:nvPr/>
        </p:nvSpPr>
        <p:spPr>
          <a:xfrm>
            <a:off x="5722257" y="2819400"/>
            <a:ext cx="457200" cy="369332"/>
          </a:xfrm>
          <a:prstGeom prst="rect">
            <a:avLst/>
          </a:prstGeom>
          <a:noFill/>
        </p:spPr>
        <p:txBody>
          <a:bodyPr wrap="square" rtlCol="0">
            <a:spAutoFit/>
          </a:bodyPr>
          <a:lstStyle/>
          <a:p>
            <a:r>
              <a:rPr lang="en-US" dirty="0" smtClean="0">
                <a:latin typeface="Calibri"/>
              </a:rPr>
              <a:t>q</a:t>
            </a:r>
            <a:r>
              <a:rPr lang="en-US" baseline="-25000" dirty="0" smtClean="0">
                <a:latin typeface="Calibri"/>
              </a:rPr>
              <a:t>5</a:t>
            </a:r>
            <a:endParaRPr lang="en-US" baseline="-25000" dirty="0">
              <a:latin typeface="Calibri"/>
            </a:endParaRPr>
          </a:p>
        </p:txBody>
      </p:sp>
      <p:sp>
        <p:nvSpPr>
          <p:cNvPr id="51" name="TextBox 50"/>
          <p:cNvSpPr txBox="1"/>
          <p:nvPr/>
        </p:nvSpPr>
        <p:spPr>
          <a:xfrm>
            <a:off x="4655457" y="2438400"/>
            <a:ext cx="457200" cy="369332"/>
          </a:xfrm>
          <a:prstGeom prst="rect">
            <a:avLst/>
          </a:prstGeom>
          <a:noFill/>
        </p:spPr>
        <p:txBody>
          <a:bodyPr wrap="square" rtlCol="0">
            <a:spAutoFit/>
          </a:bodyPr>
          <a:lstStyle/>
          <a:p>
            <a:r>
              <a:rPr lang="en-US" dirty="0" smtClean="0">
                <a:latin typeface="Calibri"/>
              </a:rPr>
              <a:t>q</a:t>
            </a:r>
            <a:r>
              <a:rPr lang="en-US" baseline="-25000" dirty="0" smtClean="0">
                <a:latin typeface="Calibri"/>
              </a:rPr>
              <a:t>3</a:t>
            </a:r>
            <a:endParaRPr lang="en-US" baseline="-25000" dirty="0">
              <a:latin typeface="Calibri"/>
            </a:endParaRPr>
          </a:p>
        </p:txBody>
      </p:sp>
      <p:sp>
        <p:nvSpPr>
          <p:cNvPr id="55" name="TextBox 54"/>
          <p:cNvSpPr txBox="1"/>
          <p:nvPr/>
        </p:nvSpPr>
        <p:spPr>
          <a:xfrm>
            <a:off x="5493657" y="1905000"/>
            <a:ext cx="457200" cy="369332"/>
          </a:xfrm>
          <a:prstGeom prst="rect">
            <a:avLst/>
          </a:prstGeom>
          <a:noFill/>
        </p:spPr>
        <p:txBody>
          <a:bodyPr wrap="square" rtlCol="0">
            <a:spAutoFit/>
          </a:bodyPr>
          <a:lstStyle/>
          <a:p>
            <a:r>
              <a:rPr lang="en-US" dirty="0" smtClean="0">
                <a:latin typeface="Calibri"/>
              </a:rPr>
              <a:t>q</a:t>
            </a:r>
            <a:r>
              <a:rPr lang="en-US" baseline="-25000" dirty="0" smtClean="0">
                <a:latin typeface="Calibri"/>
              </a:rPr>
              <a:t>2</a:t>
            </a:r>
            <a:endParaRPr lang="en-US" baseline="-25000" dirty="0">
              <a:latin typeface="Calibri"/>
            </a:endParaRPr>
          </a:p>
        </p:txBody>
      </p:sp>
      <p:sp>
        <p:nvSpPr>
          <p:cNvPr id="56" name="TextBox 55"/>
          <p:cNvSpPr txBox="1"/>
          <p:nvPr/>
        </p:nvSpPr>
        <p:spPr>
          <a:xfrm>
            <a:off x="5493657" y="762000"/>
            <a:ext cx="457200" cy="369332"/>
          </a:xfrm>
          <a:prstGeom prst="rect">
            <a:avLst/>
          </a:prstGeom>
          <a:noFill/>
        </p:spPr>
        <p:txBody>
          <a:bodyPr wrap="square" rtlCol="0">
            <a:spAutoFit/>
          </a:bodyPr>
          <a:lstStyle/>
          <a:p>
            <a:r>
              <a:rPr lang="en-US" dirty="0" smtClean="0">
                <a:latin typeface="Calibri"/>
              </a:rPr>
              <a:t>q</a:t>
            </a:r>
            <a:r>
              <a:rPr lang="en-US" baseline="-25000" dirty="0" smtClean="0">
                <a:latin typeface="Calibri"/>
              </a:rPr>
              <a:t>0</a:t>
            </a:r>
            <a:endParaRPr lang="en-US" baseline="-25000" dirty="0">
              <a:latin typeface="Calibri"/>
            </a:endParaRPr>
          </a:p>
        </p:txBody>
      </p:sp>
      <p:sp>
        <p:nvSpPr>
          <p:cNvPr id="67" name="TextBox 66"/>
          <p:cNvSpPr txBox="1"/>
          <p:nvPr/>
        </p:nvSpPr>
        <p:spPr>
          <a:xfrm>
            <a:off x="4350657" y="4419600"/>
            <a:ext cx="457200" cy="369332"/>
          </a:xfrm>
          <a:prstGeom prst="rect">
            <a:avLst/>
          </a:prstGeom>
          <a:noFill/>
        </p:spPr>
        <p:txBody>
          <a:bodyPr wrap="square" rtlCol="0">
            <a:spAutoFit/>
          </a:bodyPr>
          <a:lstStyle/>
          <a:p>
            <a:r>
              <a:rPr lang="en-US" dirty="0" smtClean="0">
                <a:latin typeface="Calibri"/>
              </a:rPr>
              <a:t>q</a:t>
            </a:r>
            <a:r>
              <a:rPr lang="en-US" baseline="-25000" dirty="0" smtClean="0">
                <a:latin typeface="Calibri"/>
              </a:rPr>
              <a:t>8</a:t>
            </a:r>
            <a:endParaRPr lang="en-US" baseline="-25000" dirty="0">
              <a:latin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grpId="0" nodeType="clickEffect">
                                  <p:stCondLst>
                                    <p:cond delay="0"/>
                                  </p:stCondLst>
                                  <p:childTnLst>
                                    <p:set>
                                      <p:cBhvr rctx="PPT">
                                        <p:cTn id="6" dur="indefinite"/>
                                        <p:tgtEl>
                                          <p:spTgt spid="43"/>
                                        </p:tgtEl>
                                        <p:attrNameLst>
                                          <p:attrName>style.opacity</p:attrName>
                                        </p:attrNameLst>
                                      </p:cBhvr>
                                      <p:to>
                                        <p:strVal val="0.25"/>
                                      </p:to>
                                    </p:set>
                                    <p:animEffect filter="image" prLst="opacity: 0.25">
                                      <p:cBhvr rctx="IE">
                                        <p:cTn id="7" dur="indefinite"/>
                                        <p:tgtEl>
                                          <p:spTgt spid="43"/>
                                        </p:tgtEl>
                                      </p:cBhvr>
                                    </p:animEffect>
                                  </p:childTnLst>
                                </p:cTn>
                              </p:par>
                              <p:par>
                                <p:cTn id="8" presetID="9" presetClass="emph" presetSubtype="0" grpId="0" nodeType="withEffect">
                                  <p:stCondLst>
                                    <p:cond delay="0"/>
                                  </p:stCondLst>
                                  <p:childTnLst>
                                    <p:set>
                                      <p:cBhvr rctx="PPT">
                                        <p:cTn id="9" dur="indefinite"/>
                                        <p:tgtEl>
                                          <p:spTgt spid="51"/>
                                        </p:tgtEl>
                                        <p:attrNameLst>
                                          <p:attrName>style.opacity</p:attrName>
                                        </p:attrNameLst>
                                      </p:cBhvr>
                                      <p:to>
                                        <p:strVal val="0.25"/>
                                      </p:to>
                                    </p:set>
                                    <p:animEffect filter="image" prLst="opacity: 0.25">
                                      <p:cBhvr rctx="IE">
                                        <p:cTn id="10" dur="indefinite"/>
                                        <p:tgtEl>
                                          <p:spTgt spid="51"/>
                                        </p:tgtEl>
                                      </p:cBhvr>
                                    </p:animEffect>
                                  </p:childTnLst>
                                </p:cTn>
                              </p:par>
                              <p:par>
                                <p:cTn id="11" presetID="9" presetClass="emph" presetSubtype="0" grpId="0" nodeType="withEffect">
                                  <p:stCondLst>
                                    <p:cond delay="0"/>
                                  </p:stCondLst>
                                  <p:childTnLst>
                                    <p:set>
                                      <p:cBhvr rctx="PPT">
                                        <p:cTn id="12" dur="indefinite"/>
                                        <p:tgtEl>
                                          <p:spTgt spid="45"/>
                                        </p:tgtEl>
                                        <p:attrNameLst>
                                          <p:attrName>style.opacity</p:attrName>
                                        </p:attrNameLst>
                                      </p:cBhvr>
                                      <p:to>
                                        <p:strVal val="0.25"/>
                                      </p:to>
                                    </p:set>
                                    <p:animEffect filter="image" prLst="opacity: 0.25">
                                      <p:cBhvr rctx="IE">
                                        <p:cTn id="13" dur="indefinite"/>
                                        <p:tgtEl>
                                          <p:spTgt spid="45"/>
                                        </p:tgtEl>
                                      </p:cBhvr>
                                    </p:animEffect>
                                  </p:childTnLst>
                                </p:cTn>
                              </p:par>
                              <p:par>
                                <p:cTn id="14" presetID="9" presetClass="emph" presetSubtype="0" grpId="0" nodeType="withEffect">
                                  <p:stCondLst>
                                    <p:cond delay="0"/>
                                  </p:stCondLst>
                                  <p:childTnLst>
                                    <p:set>
                                      <p:cBhvr rctx="PPT">
                                        <p:cTn id="15" dur="indefinite"/>
                                        <p:tgtEl>
                                          <p:spTgt spid="41"/>
                                        </p:tgtEl>
                                        <p:attrNameLst>
                                          <p:attrName>style.opacity</p:attrName>
                                        </p:attrNameLst>
                                      </p:cBhvr>
                                      <p:to>
                                        <p:strVal val="0.25"/>
                                      </p:to>
                                    </p:set>
                                    <p:animEffect filter="image" prLst="opacity: 0.25">
                                      <p:cBhvr rctx="IE">
                                        <p:cTn id="16" dur="indefinite"/>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P spid="43" grpId="0"/>
      <p:bldP spid="45" grpId="0"/>
      <p:bldP spid="5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Assertions as Specifications</a:t>
            </a:r>
            <a:endParaRPr lang="en-US" dirty="0"/>
          </a:p>
        </p:txBody>
      </p:sp>
      <p:sp>
        <p:nvSpPr>
          <p:cNvPr id="3" name="Content Placeholder 2"/>
          <p:cNvSpPr>
            <a:spLocks noGrp="1"/>
          </p:cNvSpPr>
          <p:nvPr>
            <p:ph idx="1"/>
          </p:nvPr>
        </p:nvSpPr>
        <p:spPr>
          <a:xfrm>
            <a:off x="457200" y="2286000"/>
            <a:ext cx="6019800" cy="3124200"/>
          </a:xfrm>
        </p:spPr>
        <p:txBody>
          <a:bodyPr>
            <a:normAutofit/>
          </a:bodyPr>
          <a:lstStyle/>
          <a:p>
            <a:r>
              <a:rPr lang="en-US" dirty="0" smtClean="0"/>
              <a:t>Lightweight</a:t>
            </a:r>
          </a:p>
          <a:p>
            <a:endParaRPr lang="en-US" dirty="0" smtClean="0"/>
          </a:p>
          <a:p>
            <a:r>
              <a:rPr lang="en-US" dirty="0" smtClean="0"/>
              <a:t>Often automatic from semantics</a:t>
            </a:r>
          </a:p>
          <a:p>
            <a:pPr lvl="1"/>
            <a:r>
              <a:rPr lang="en-US" dirty="0" smtClean="0"/>
              <a:t>Null-pointer dereferences</a:t>
            </a:r>
          </a:p>
          <a:p>
            <a:pPr lvl="1"/>
            <a:r>
              <a:rPr lang="en-US" dirty="0" smtClean="0"/>
              <a:t>Buffer overflows</a:t>
            </a:r>
            <a:endParaRPr lang="en-US" dirty="0"/>
          </a:p>
        </p:txBody>
      </p:sp>
      <p:sp>
        <p:nvSpPr>
          <p:cNvPr id="4" name="Slide Number Placeholder 3"/>
          <p:cNvSpPr>
            <a:spLocks noGrp="1"/>
          </p:cNvSpPr>
          <p:nvPr>
            <p:ph type="sldNum" sz="quarter" idx="12"/>
          </p:nvPr>
        </p:nvSpPr>
        <p:spPr/>
        <p:txBody>
          <a:bodyPr/>
          <a:lstStyle/>
          <a:p>
            <a:fld id="{4A96F167-5951-4AF2-A12D-410BE70F5D80}"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Naïve Blocking Clause</a:t>
            </a:r>
            <a:endParaRPr lang="en-US" dirty="0"/>
          </a:p>
        </p:txBody>
      </p:sp>
      <p:sp>
        <p:nvSpPr>
          <p:cNvPr id="5" name="Slide Number Placeholder 4"/>
          <p:cNvSpPr>
            <a:spLocks noGrp="1"/>
          </p:cNvSpPr>
          <p:nvPr>
            <p:ph type="sldNum" sz="quarter" idx="12"/>
          </p:nvPr>
        </p:nvSpPr>
        <p:spPr/>
        <p:txBody>
          <a:bodyPr/>
          <a:lstStyle/>
          <a:p>
            <a:fld id="{4A96F167-5951-4AF2-A12D-410BE70F5D80}" type="slidenum">
              <a:rPr lang="en-US" smtClean="0"/>
              <a:pPr/>
              <a:t>20</a:t>
            </a:fld>
            <a:endParaRPr lang="en-US"/>
          </a:p>
        </p:txBody>
      </p:sp>
      <p:sp>
        <p:nvSpPr>
          <p:cNvPr id="6" name="TextBox 5"/>
          <p:cNvSpPr txBox="1"/>
          <p:nvPr/>
        </p:nvSpPr>
        <p:spPr>
          <a:xfrm>
            <a:off x="1600200" y="3276600"/>
            <a:ext cx="5943600" cy="523220"/>
          </a:xfrm>
          <a:prstGeom prst="rect">
            <a:avLst/>
          </a:prstGeom>
          <a:noFill/>
        </p:spPr>
        <p:txBody>
          <a:bodyPr wrap="square" rtlCol="0">
            <a:spAutoFit/>
          </a:bodyPr>
          <a:lstStyle/>
          <a:p>
            <a:r>
              <a:rPr lang="en-US" sz="2800" dirty="0" smtClean="0">
                <a:latin typeface="cmmi10"/>
              </a:rPr>
              <a:t>¤</a:t>
            </a:r>
            <a:r>
              <a:rPr lang="en-US" sz="2800" dirty="0" smtClean="0"/>
              <a:t> := </a:t>
            </a:r>
            <a:r>
              <a:rPr lang="en-US" sz="2800" dirty="0" smtClean="0">
                <a:latin typeface="cmmi10"/>
              </a:rPr>
              <a:t>¤</a:t>
            </a:r>
            <a:r>
              <a:rPr lang="en-US" sz="2800" dirty="0" smtClean="0"/>
              <a:t> </a:t>
            </a:r>
            <a:r>
              <a:rPr lang="en-US" sz="2800" dirty="0" smtClean="0">
                <a:latin typeface="cmsy10"/>
              </a:rPr>
              <a:t>Æ :</a:t>
            </a:r>
            <a:r>
              <a:rPr lang="en-US" sz="2800" dirty="0" smtClean="0"/>
              <a:t> (q</a:t>
            </a:r>
            <a:r>
              <a:rPr lang="en-US" sz="2800" baseline="-25000" dirty="0" smtClean="0"/>
              <a:t>0</a:t>
            </a:r>
            <a:r>
              <a:rPr lang="en-US" sz="2800" dirty="0" smtClean="0"/>
              <a:t> </a:t>
            </a:r>
            <a:r>
              <a:rPr lang="en-US" sz="2800" dirty="0" smtClean="0">
                <a:latin typeface="cmsy10"/>
              </a:rPr>
              <a:t>Æ</a:t>
            </a:r>
            <a:r>
              <a:rPr lang="en-US" sz="2800" dirty="0" smtClean="0"/>
              <a:t> q</a:t>
            </a:r>
            <a:r>
              <a:rPr lang="en-US" sz="2800" baseline="-25000" dirty="0" smtClean="0"/>
              <a:t>2</a:t>
            </a:r>
            <a:r>
              <a:rPr lang="en-US" sz="2800" dirty="0" smtClean="0"/>
              <a:t> </a:t>
            </a:r>
            <a:r>
              <a:rPr lang="en-US" sz="2800" dirty="0" smtClean="0">
                <a:latin typeface="cmsy10"/>
              </a:rPr>
              <a:t>Æ</a:t>
            </a:r>
            <a:r>
              <a:rPr lang="en-US" sz="2800" dirty="0" smtClean="0"/>
              <a:t> q</a:t>
            </a:r>
            <a:r>
              <a:rPr lang="en-US" sz="2800" baseline="-25000" dirty="0" smtClean="0"/>
              <a:t>5</a:t>
            </a:r>
            <a:r>
              <a:rPr lang="en-US" sz="2800" dirty="0" smtClean="0"/>
              <a:t> </a:t>
            </a:r>
            <a:r>
              <a:rPr lang="en-US" sz="2800" dirty="0" smtClean="0">
                <a:latin typeface="cmsy10"/>
              </a:rPr>
              <a:t>Æ</a:t>
            </a:r>
            <a:r>
              <a:rPr lang="en-US" sz="2800" dirty="0" smtClean="0"/>
              <a:t> q</a:t>
            </a:r>
            <a:r>
              <a:rPr lang="en-US" sz="2800" baseline="-25000" dirty="0" smtClean="0"/>
              <a:t>7</a:t>
            </a:r>
            <a:r>
              <a:rPr lang="en-US" sz="2800" dirty="0" smtClean="0"/>
              <a:t> </a:t>
            </a:r>
            <a:r>
              <a:rPr lang="en-US" sz="2800" dirty="0" smtClean="0">
                <a:latin typeface="cmsy10"/>
              </a:rPr>
              <a:t>Æ</a:t>
            </a:r>
            <a:r>
              <a:rPr lang="en-US" sz="2800" dirty="0" smtClean="0"/>
              <a:t> q</a:t>
            </a:r>
            <a:r>
              <a:rPr lang="en-US" sz="2800" baseline="-25000" dirty="0" smtClean="0"/>
              <a:t>8</a:t>
            </a:r>
            <a:r>
              <a:rPr lang="en-US" sz="2800" dirty="0" smtClean="0"/>
              <a:t> </a:t>
            </a:r>
            <a:r>
              <a:rPr lang="en-US" sz="2800" dirty="0" smtClean="0">
                <a:latin typeface="cmsy10"/>
              </a:rPr>
              <a:t>Æ</a:t>
            </a:r>
            <a:r>
              <a:rPr lang="en-US" sz="2800" dirty="0" smtClean="0"/>
              <a:t> q</a:t>
            </a:r>
            <a:r>
              <a:rPr lang="en-US" sz="2800" baseline="-25000" dirty="0" smtClean="0"/>
              <a:t>9</a:t>
            </a:r>
            <a:r>
              <a:rPr lang="en-US" sz="2800" dirty="0" smtClean="0"/>
              <a: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Oval 46"/>
          <p:cNvSpPr/>
          <p:nvPr/>
        </p:nvSpPr>
        <p:spPr>
          <a:xfrm>
            <a:off x="4681539" y="109538"/>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p:cNvSpPr/>
          <p:nvPr/>
        </p:nvSpPr>
        <p:spPr>
          <a:xfrm>
            <a:off x="4681539" y="1328738"/>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p:cNvSpPr/>
          <p:nvPr/>
        </p:nvSpPr>
        <p:spPr>
          <a:xfrm>
            <a:off x="3767139" y="2090738"/>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a:off x="4681539" y="4681538"/>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p:nvPr/>
        </p:nvSpPr>
        <p:spPr>
          <a:xfrm>
            <a:off x="4681539" y="2852738"/>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p:cNvSpPr/>
          <p:nvPr/>
        </p:nvSpPr>
        <p:spPr>
          <a:xfrm>
            <a:off x="5524501" y="3738563"/>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p:cNvSpPr/>
          <p:nvPr/>
        </p:nvSpPr>
        <p:spPr>
          <a:xfrm>
            <a:off x="3771901" y="3738563"/>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p:cNvSpPr/>
          <p:nvPr/>
        </p:nvSpPr>
        <p:spPr>
          <a:xfrm>
            <a:off x="2876552" y="4695826"/>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p:cNvSpPr/>
          <p:nvPr/>
        </p:nvSpPr>
        <p:spPr>
          <a:xfrm>
            <a:off x="2881314" y="6034088"/>
            <a:ext cx="609600" cy="609600"/>
          </a:xfrm>
          <a:prstGeom prst="ellipse">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Box 58"/>
          <p:cNvSpPr txBox="1"/>
          <p:nvPr/>
        </p:nvSpPr>
        <p:spPr>
          <a:xfrm>
            <a:off x="5291139" y="490538"/>
            <a:ext cx="1219200" cy="923330"/>
          </a:xfrm>
          <a:prstGeom prst="rect">
            <a:avLst/>
          </a:prstGeom>
          <a:noFill/>
        </p:spPr>
        <p:txBody>
          <a:bodyPr wrap="square" rtlCol="0">
            <a:spAutoFit/>
          </a:bodyPr>
          <a:lstStyle/>
          <a:p>
            <a:r>
              <a:rPr lang="en-US" dirty="0" smtClean="0"/>
              <a:t>L := 1</a:t>
            </a:r>
          </a:p>
          <a:p>
            <a:r>
              <a:rPr lang="en-US" dirty="0" err="1" smtClean="0"/>
              <a:t>bLen</a:t>
            </a:r>
            <a:r>
              <a:rPr lang="en-US" dirty="0" smtClean="0"/>
              <a:t> := 0</a:t>
            </a:r>
          </a:p>
          <a:p>
            <a:r>
              <a:rPr lang="en-US" dirty="0" err="1" smtClean="0"/>
              <a:t>pLen</a:t>
            </a:r>
            <a:r>
              <a:rPr lang="en-US" dirty="0" smtClean="0"/>
              <a:t> &gt;= 1</a:t>
            </a:r>
            <a:endParaRPr lang="en-US" dirty="0"/>
          </a:p>
        </p:txBody>
      </p:sp>
      <p:sp>
        <p:nvSpPr>
          <p:cNvPr id="60" name="TextBox 59"/>
          <p:cNvSpPr txBox="1"/>
          <p:nvPr/>
        </p:nvSpPr>
        <p:spPr>
          <a:xfrm>
            <a:off x="3843339" y="1633538"/>
            <a:ext cx="685800" cy="369332"/>
          </a:xfrm>
          <a:prstGeom prst="rect">
            <a:avLst/>
          </a:prstGeom>
          <a:noFill/>
        </p:spPr>
        <p:txBody>
          <a:bodyPr wrap="square" rtlCol="0">
            <a:spAutoFit/>
          </a:bodyPr>
          <a:lstStyle/>
          <a:p>
            <a:r>
              <a:rPr lang="en-US" dirty="0" smtClean="0"/>
              <a:t>p = 0</a:t>
            </a:r>
            <a:endParaRPr lang="en-US" dirty="0"/>
          </a:p>
        </p:txBody>
      </p:sp>
      <p:sp>
        <p:nvSpPr>
          <p:cNvPr id="61" name="TextBox 60"/>
          <p:cNvSpPr txBox="1"/>
          <p:nvPr/>
        </p:nvSpPr>
        <p:spPr>
          <a:xfrm>
            <a:off x="3386139" y="2776538"/>
            <a:ext cx="1219200" cy="369332"/>
          </a:xfrm>
          <a:prstGeom prst="rect">
            <a:avLst/>
          </a:prstGeom>
          <a:noFill/>
        </p:spPr>
        <p:txBody>
          <a:bodyPr wrap="square" rtlCol="0">
            <a:spAutoFit/>
          </a:bodyPr>
          <a:lstStyle/>
          <a:p>
            <a:r>
              <a:rPr lang="en-US" dirty="0" err="1" smtClean="0"/>
              <a:t>pLen</a:t>
            </a:r>
            <a:r>
              <a:rPr lang="en-US" dirty="0" smtClean="0"/>
              <a:t> := -1</a:t>
            </a:r>
            <a:endParaRPr lang="en-US" dirty="0"/>
          </a:p>
        </p:txBody>
      </p:sp>
      <p:sp>
        <p:nvSpPr>
          <p:cNvPr id="62" name="TextBox 61"/>
          <p:cNvSpPr txBox="1"/>
          <p:nvPr/>
        </p:nvSpPr>
        <p:spPr>
          <a:xfrm>
            <a:off x="5062539" y="2166938"/>
            <a:ext cx="762000" cy="369332"/>
          </a:xfrm>
          <a:prstGeom prst="rect">
            <a:avLst/>
          </a:prstGeom>
          <a:noFill/>
        </p:spPr>
        <p:txBody>
          <a:bodyPr wrap="square" rtlCol="0">
            <a:spAutoFit/>
          </a:bodyPr>
          <a:lstStyle/>
          <a:p>
            <a:r>
              <a:rPr lang="en-US" dirty="0" smtClean="0"/>
              <a:t>p != 0</a:t>
            </a:r>
            <a:endParaRPr lang="en-US" dirty="0"/>
          </a:p>
        </p:txBody>
      </p:sp>
      <p:sp>
        <p:nvSpPr>
          <p:cNvPr id="63" name="TextBox 62"/>
          <p:cNvSpPr txBox="1"/>
          <p:nvPr/>
        </p:nvSpPr>
        <p:spPr>
          <a:xfrm>
            <a:off x="5367339" y="3309938"/>
            <a:ext cx="1185861" cy="369332"/>
          </a:xfrm>
          <a:prstGeom prst="rect">
            <a:avLst/>
          </a:prstGeom>
          <a:noFill/>
        </p:spPr>
        <p:txBody>
          <a:bodyPr wrap="square" rtlCol="0">
            <a:spAutoFit/>
          </a:bodyPr>
          <a:lstStyle/>
          <a:p>
            <a:r>
              <a:rPr lang="en-US" dirty="0" smtClean="0"/>
              <a:t>mode != 0</a:t>
            </a:r>
            <a:endParaRPr lang="en-US" dirty="0"/>
          </a:p>
        </p:txBody>
      </p:sp>
      <p:sp>
        <p:nvSpPr>
          <p:cNvPr id="64" name="TextBox 63"/>
          <p:cNvSpPr txBox="1"/>
          <p:nvPr/>
        </p:nvSpPr>
        <p:spPr>
          <a:xfrm>
            <a:off x="3690939" y="4376738"/>
            <a:ext cx="914400" cy="369332"/>
          </a:xfrm>
          <a:prstGeom prst="rect">
            <a:avLst/>
          </a:prstGeom>
          <a:noFill/>
        </p:spPr>
        <p:txBody>
          <a:bodyPr wrap="square" rtlCol="0">
            <a:spAutoFit/>
          </a:bodyPr>
          <a:lstStyle/>
          <a:p>
            <a:r>
              <a:rPr lang="en-US" dirty="0" smtClean="0"/>
              <a:t>off := 0</a:t>
            </a:r>
            <a:endParaRPr lang="en-US" dirty="0"/>
          </a:p>
        </p:txBody>
      </p:sp>
      <p:sp>
        <p:nvSpPr>
          <p:cNvPr id="65" name="TextBox 64"/>
          <p:cNvSpPr txBox="1"/>
          <p:nvPr/>
        </p:nvSpPr>
        <p:spPr>
          <a:xfrm>
            <a:off x="5367339" y="4376738"/>
            <a:ext cx="990600" cy="369332"/>
          </a:xfrm>
          <a:prstGeom prst="rect">
            <a:avLst/>
          </a:prstGeom>
          <a:noFill/>
        </p:spPr>
        <p:txBody>
          <a:bodyPr wrap="square" rtlCol="0">
            <a:spAutoFit/>
          </a:bodyPr>
          <a:lstStyle/>
          <a:p>
            <a:r>
              <a:rPr lang="en-US" dirty="0" smtClean="0"/>
              <a:t>off := 1</a:t>
            </a:r>
            <a:endParaRPr lang="en-US" dirty="0"/>
          </a:p>
        </p:txBody>
      </p:sp>
      <p:sp>
        <p:nvSpPr>
          <p:cNvPr id="71" name="TextBox 70"/>
          <p:cNvSpPr txBox="1"/>
          <p:nvPr/>
        </p:nvSpPr>
        <p:spPr>
          <a:xfrm>
            <a:off x="3538539" y="5062538"/>
            <a:ext cx="990600" cy="369332"/>
          </a:xfrm>
          <a:prstGeom prst="rect">
            <a:avLst/>
          </a:prstGeom>
          <a:noFill/>
        </p:spPr>
        <p:txBody>
          <a:bodyPr wrap="square" rtlCol="0">
            <a:spAutoFit/>
          </a:bodyPr>
          <a:lstStyle/>
          <a:p>
            <a:r>
              <a:rPr lang="en-US" dirty="0" smtClean="0"/>
              <a:t>L &gt; </a:t>
            </a:r>
            <a:r>
              <a:rPr lang="en-US" dirty="0" err="1" smtClean="0"/>
              <a:t>pLen</a:t>
            </a:r>
            <a:endParaRPr lang="en-US" dirty="0" smtClean="0"/>
          </a:p>
        </p:txBody>
      </p:sp>
      <p:sp>
        <p:nvSpPr>
          <p:cNvPr id="72" name="TextBox 71"/>
          <p:cNvSpPr txBox="1"/>
          <p:nvPr/>
        </p:nvSpPr>
        <p:spPr>
          <a:xfrm>
            <a:off x="1404939" y="5214938"/>
            <a:ext cx="1676400" cy="646331"/>
          </a:xfrm>
          <a:prstGeom prst="rect">
            <a:avLst/>
          </a:prstGeom>
          <a:noFill/>
        </p:spPr>
        <p:txBody>
          <a:bodyPr wrap="square" rtlCol="0">
            <a:spAutoFit/>
          </a:bodyPr>
          <a:lstStyle/>
          <a:p>
            <a:r>
              <a:rPr lang="en-US" dirty="0" smtClean="0"/>
              <a:t>P != 0</a:t>
            </a:r>
          </a:p>
          <a:p>
            <a:r>
              <a:rPr lang="en-US" dirty="0" smtClean="0"/>
              <a:t>&amp;&amp; </a:t>
            </a:r>
            <a:r>
              <a:rPr lang="en-US" dirty="0" err="1" smtClean="0"/>
              <a:t>bLen</a:t>
            </a:r>
            <a:r>
              <a:rPr lang="en-US" dirty="0" smtClean="0"/>
              <a:t> &gt; </a:t>
            </a:r>
            <a:r>
              <a:rPr lang="en-US" dirty="0" err="1" smtClean="0"/>
              <a:t>pLen</a:t>
            </a:r>
            <a:endParaRPr lang="en-US" dirty="0"/>
          </a:p>
        </p:txBody>
      </p:sp>
      <p:sp>
        <p:nvSpPr>
          <p:cNvPr id="73" name="TextBox 72"/>
          <p:cNvSpPr txBox="1"/>
          <p:nvPr/>
        </p:nvSpPr>
        <p:spPr>
          <a:xfrm>
            <a:off x="3538539" y="3309938"/>
            <a:ext cx="1219200" cy="369332"/>
          </a:xfrm>
          <a:prstGeom prst="rect">
            <a:avLst/>
          </a:prstGeom>
          <a:noFill/>
        </p:spPr>
        <p:txBody>
          <a:bodyPr wrap="square" rtlCol="0">
            <a:spAutoFit/>
          </a:bodyPr>
          <a:lstStyle/>
          <a:p>
            <a:r>
              <a:rPr lang="en-US" dirty="0" smtClean="0"/>
              <a:t>mode = 0</a:t>
            </a:r>
            <a:endParaRPr lang="en-US" dirty="0"/>
          </a:p>
        </p:txBody>
      </p:sp>
      <p:cxnSp>
        <p:nvCxnSpPr>
          <p:cNvPr id="74" name="Elbow Connector 73"/>
          <p:cNvCxnSpPr>
            <a:stCxn id="47" idx="4"/>
            <a:endCxn id="48" idx="0"/>
          </p:cNvCxnSpPr>
          <p:nvPr/>
        </p:nvCxnSpPr>
        <p:spPr>
          <a:xfrm rot="5400000">
            <a:off x="4681539" y="1023938"/>
            <a:ext cx="609600" cy="1588"/>
          </a:xfrm>
          <a:prstGeom prst="bentConnector3">
            <a:avLst>
              <a:gd name="adj1" fmla="val 50000"/>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a:stCxn id="48" idx="3"/>
            <a:endCxn id="49" idx="7"/>
          </p:cNvCxnSpPr>
          <p:nvPr/>
        </p:nvCxnSpPr>
        <p:spPr>
          <a:xfrm rot="5400000">
            <a:off x="4363665" y="1772864"/>
            <a:ext cx="330948" cy="48334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a:stCxn id="49" idx="5"/>
            <a:endCxn id="52" idx="1"/>
          </p:cNvCxnSpPr>
          <p:nvPr/>
        </p:nvCxnSpPr>
        <p:spPr>
          <a:xfrm rot="16200000" flipH="1">
            <a:off x="4363665" y="2534864"/>
            <a:ext cx="330948" cy="48334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a:stCxn id="48" idx="4"/>
            <a:endCxn id="52" idx="0"/>
          </p:cNvCxnSpPr>
          <p:nvPr/>
        </p:nvCxnSpPr>
        <p:spPr>
          <a:xfrm rot="5400000">
            <a:off x="4529139" y="2395538"/>
            <a:ext cx="9144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a:stCxn id="52" idx="5"/>
            <a:endCxn id="53" idx="1"/>
          </p:cNvCxnSpPr>
          <p:nvPr/>
        </p:nvCxnSpPr>
        <p:spPr>
          <a:xfrm rot="16200000" flipH="1">
            <a:off x="5180434" y="3394495"/>
            <a:ext cx="454773" cy="41191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9" name="Straight Arrow Connector 78"/>
          <p:cNvCxnSpPr>
            <a:stCxn id="52" idx="3"/>
            <a:endCxn id="54" idx="7"/>
          </p:cNvCxnSpPr>
          <p:nvPr/>
        </p:nvCxnSpPr>
        <p:spPr>
          <a:xfrm rot="5400000">
            <a:off x="4304134" y="3361157"/>
            <a:ext cx="454773" cy="47858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0" name="Straight Arrow Connector 79"/>
          <p:cNvCxnSpPr>
            <a:stCxn id="54" idx="5"/>
            <a:endCxn id="50" idx="1"/>
          </p:cNvCxnSpPr>
          <p:nvPr/>
        </p:nvCxnSpPr>
        <p:spPr>
          <a:xfrm rot="16200000" flipH="1">
            <a:off x="4275559" y="4275557"/>
            <a:ext cx="511923" cy="47858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1" name="Straight Arrow Connector 80"/>
          <p:cNvCxnSpPr>
            <a:stCxn id="53" idx="3"/>
            <a:endCxn id="50" idx="7"/>
          </p:cNvCxnSpPr>
          <p:nvPr/>
        </p:nvCxnSpPr>
        <p:spPr>
          <a:xfrm rot="5400000">
            <a:off x="5151859" y="4308895"/>
            <a:ext cx="511923" cy="41191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6" name="Straight Arrow Connector 85"/>
          <p:cNvCxnSpPr>
            <a:stCxn id="50" idx="2"/>
            <a:endCxn id="57" idx="6"/>
          </p:cNvCxnSpPr>
          <p:nvPr/>
        </p:nvCxnSpPr>
        <p:spPr>
          <a:xfrm rot="10800000" flipV="1">
            <a:off x="3486153" y="4986338"/>
            <a:ext cx="1195387" cy="142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a:stCxn id="57" idx="4"/>
            <a:endCxn id="58" idx="0"/>
          </p:cNvCxnSpPr>
          <p:nvPr/>
        </p:nvCxnSpPr>
        <p:spPr>
          <a:xfrm rot="16200000" flipH="1">
            <a:off x="2819402" y="5667376"/>
            <a:ext cx="728662" cy="4762"/>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8" name="Shape 87"/>
          <p:cNvCxnSpPr>
            <a:stCxn id="50" idx="4"/>
            <a:endCxn id="50" idx="6"/>
          </p:cNvCxnSpPr>
          <p:nvPr/>
        </p:nvCxnSpPr>
        <p:spPr>
          <a:xfrm rot="5400000" flipH="1" flipV="1">
            <a:off x="4986339" y="4986338"/>
            <a:ext cx="304800" cy="304800"/>
          </a:xfrm>
          <a:prstGeom prst="curvedConnector4">
            <a:avLst>
              <a:gd name="adj1" fmla="val -323438"/>
              <a:gd name="adj2" fmla="val 362500"/>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3" name="TextBox 92"/>
          <p:cNvSpPr txBox="1"/>
          <p:nvPr/>
        </p:nvSpPr>
        <p:spPr>
          <a:xfrm>
            <a:off x="5367339" y="1557338"/>
            <a:ext cx="2786061" cy="369332"/>
          </a:xfrm>
          <a:prstGeom prst="rect">
            <a:avLst/>
          </a:prstGeom>
          <a:noFill/>
          <a:ln>
            <a:solidFill>
              <a:schemeClr val="tx2">
                <a:lumMod val="75000"/>
              </a:schemeClr>
            </a:solidFill>
          </a:ln>
        </p:spPr>
        <p:txBody>
          <a:bodyPr wrap="square" rtlCol="0">
            <a:spAutoFit/>
          </a:bodyPr>
          <a:lstStyle/>
          <a:p>
            <a:r>
              <a:rPr lang="en-US" dirty="0" smtClean="0">
                <a:solidFill>
                  <a:schemeClr val="tx2">
                    <a:lumMod val="60000"/>
                    <a:lumOff val="40000"/>
                  </a:schemeClr>
                </a:solidFill>
              </a:rPr>
              <a:t>L = 1 </a:t>
            </a:r>
            <a:r>
              <a:rPr lang="en-US" dirty="0" smtClean="0">
                <a:solidFill>
                  <a:schemeClr val="tx2">
                    <a:lumMod val="60000"/>
                    <a:lumOff val="40000"/>
                  </a:schemeClr>
                </a:solidFill>
                <a:latin typeface="cmsy10"/>
              </a:rPr>
              <a:t>Æ</a:t>
            </a:r>
            <a:r>
              <a:rPr lang="en-US" dirty="0" smtClean="0">
                <a:solidFill>
                  <a:schemeClr val="tx2">
                    <a:lumMod val="60000"/>
                    <a:lumOff val="40000"/>
                  </a:schemeClr>
                </a:solidFill>
              </a:rPr>
              <a:t> </a:t>
            </a:r>
            <a:r>
              <a:rPr lang="en-US" dirty="0" err="1" smtClean="0">
                <a:solidFill>
                  <a:schemeClr val="tx2">
                    <a:lumMod val="60000"/>
                    <a:lumOff val="40000"/>
                  </a:schemeClr>
                </a:solidFill>
              </a:rPr>
              <a:t>bLen</a:t>
            </a:r>
            <a:r>
              <a:rPr lang="en-US" dirty="0" smtClean="0">
                <a:solidFill>
                  <a:schemeClr val="tx2">
                    <a:lumMod val="60000"/>
                    <a:lumOff val="40000"/>
                  </a:schemeClr>
                </a:solidFill>
              </a:rPr>
              <a:t> = 0 </a:t>
            </a:r>
            <a:r>
              <a:rPr lang="en-US" dirty="0" smtClean="0">
                <a:solidFill>
                  <a:schemeClr val="tx2">
                    <a:lumMod val="60000"/>
                    <a:lumOff val="40000"/>
                  </a:schemeClr>
                </a:solidFill>
                <a:latin typeface="cmsy10"/>
              </a:rPr>
              <a:t>Æ</a:t>
            </a:r>
            <a:r>
              <a:rPr lang="en-US" dirty="0" smtClean="0">
                <a:solidFill>
                  <a:schemeClr val="tx2">
                    <a:lumMod val="60000"/>
                    <a:lumOff val="40000"/>
                  </a:schemeClr>
                </a:solidFill>
              </a:rPr>
              <a:t> </a:t>
            </a:r>
            <a:r>
              <a:rPr lang="en-US" dirty="0" err="1" smtClean="0">
                <a:solidFill>
                  <a:schemeClr val="tx2">
                    <a:lumMod val="60000"/>
                    <a:lumOff val="40000"/>
                  </a:schemeClr>
                </a:solidFill>
              </a:rPr>
              <a:t>pLen</a:t>
            </a:r>
            <a:r>
              <a:rPr lang="en-US" dirty="0" smtClean="0">
                <a:solidFill>
                  <a:schemeClr val="tx2">
                    <a:lumMod val="60000"/>
                    <a:lumOff val="40000"/>
                  </a:schemeClr>
                </a:solidFill>
              </a:rPr>
              <a:t> </a:t>
            </a:r>
            <a:r>
              <a:rPr lang="en-US" dirty="0" smtClean="0">
                <a:solidFill>
                  <a:schemeClr val="tx2">
                    <a:lumMod val="60000"/>
                    <a:lumOff val="40000"/>
                  </a:schemeClr>
                </a:solidFill>
                <a:latin typeface="cmsy10"/>
              </a:rPr>
              <a:t>¸</a:t>
            </a:r>
            <a:r>
              <a:rPr lang="en-US" dirty="0" smtClean="0">
                <a:solidFill>
                  <a:schemeClr val="tx2">
                    <a:lumMod val="60000"/>
                    <a:lumOff val="40000"/>
                  </a:schemeClr>
                </a:solidFill>
              </a:rPr>
              <a:t> </a:t>
            </a:r>
            <a:r>
              <a:rPr lang="en-US" dirty="0" smtClean="0">
                <a:solidFill>
                  <a:schemeClr val="tx2">
                    <a:lumMod val="60000"/>
                    <a:lumOff val="40000"/>
                  </a:schemeClr>
                </a:solidFill>
              </a:rPr>
              <a:t>1</a:t>
            </a:r>
            <a:endParaRPr lang="en-US" dirty="0">
              <a:solidFill>
                <a:schemeClr val="tx2">
                  <a:lumMod val="60000"/>
                  <a:lumOff val="40000"/>
                </a:schemeClr>
              </a:solidFill>
            </a:endParaRPr>
          </a:p>
        </p:txBody>
      </p:sp>
      <p:sp>
        <p:nvSpPr>
          <p:cNvPr id="102" name="TextBox 101"/>
          <p:cNvSpPr txBox="1"/>
          <p:nvPr/>
        </p:nvSpPr>
        <p:spPr>
          <a:xfrm>
            <a:off x="1371600" y="4495800"/>
            <a:ext cx="1371600" cy="646331"/>
          </a:xfrm>
          <a:prstGeom prst="rect">
            <a:avLst/>
          </a:prstGeom>
          <a:noFill/>
          <a:ln>
            <a:solidFill>
              <a:schemeClr val="tx2">
                <a:lumMod val="75000"/>
              </a:schemeClr>
            </a:solidFill>
          </a:ln>
        </p:spPr>
        <p:txBody>
          <a:bodyPr wrap="square" rtlCol="0">
            <a:spAutoFit/>
          </a:bodyPr>
          <a:lstStyle/>
          <a:p>
            <a:r>
              <a:rPr lang="en-US" dirty="0" err="1" smtClean="0">
                <a:solidFill>
                  <a:schemeClr val="tx2">
                    <a:lumMod val="60000"/>
                    <a:lumOff val="40000"/>
                  </a:schemeClr>
                </a:solidFill>
              </a:rPr>
              <a:t>bLen</a:t>
            </a:r>
            <a:r>
              <a:rPr lang="en-US" dirty="0" smtClean="0">
                <a:solidFill>
                  <a:schemeClr val="tx2">
                    <a:lumMod val="60000"/>
                    <a:lumOff val="40000"/>
                  </a:schemeClr>
                </a:solidFill>
              </a:rPr>
              <a:t> </a:t>
            </a:r>
            <a:r>
              <a:rPr lang="en-US" dirty="0" smtClean="0">
                <a:solidFill>
                  <a:schemeClr val="tx2">
                    <a:lumMod val="60000"/>
                    <a:lumOff val="40000"/>
                  </a:schemeClr>
                </a:solidFill>
                <a:latin typeface="cmsy10"/>
              </a:rPr>
              <a:t>·</a:t>
            </a:r>
            <a:r>
              <a:rPr lang="en-US" dirty="0" smtClean="0">
                <a:solidFill>
                  <a:schemeClr val="tx2">
                    <a:lumMod val="60000"/>
                    <a:lumOff val="40000"/>
                  </a:schemeClr>
                </a:solidFill>
              </a:rPr>
              <a:t> </a:t>
            </a:r>
            <a:r>
              <a:rPr lang="en-US" dirty="0" err="1" smtClean="0">
                <a:solidFill>
                  <a:schemeClr val="tx2">
                    <a:lumMod val="60000"/>
                    <a:lumOff val="40000"/>
                  </a:schemeClr>
                </a:solidFill>
              </a:rPr>
              <a:t>pLen</a:t>
            </a:r>
            <a:endParaRPr lang="en-US" dirty="0" smtClean="0">
              <a:solidFill>
                <a:schemeClr val="tx2">
                  <a:lumMod val="60000"/>
                  <a:lumOff val="40000"/>
                </a:schemeClr>
              </a:solidFill>
            </a:endParaRPr>
          </a:p>
          <a:p>
            <a:r>
              <a:rPr lang="en-US" dirty="0" smtClean="0">
                <a:solidFill>
                  <a:schemeClr val="tx2">
                    <a:lumMod val="60000"/>
                    <a:lumOff val="40000"/>
                  </a:schemeClr>
                </a:solidFill>
                <a:latin typeface="cmsy10"/>
              </a:rPr>
              <a:t>Æ</a:t>
            </a:r>
            <a:r>
              <a:rPr lang="en-US" dirty="0" smtClean="0">
                <a:solidFill>
                  <a:schemeClr val="tx2">
                    <a:lumMod val="60000"/>
                    <a:lumOff val="40000"/>
                  </a:schemeClr>
                </a:solidFill>
              </a:rPr>
              <a:t> off </a:t>
            </a:r>
            <a:r>
              <a:rPr lang="en-US" dirty="0" smtClean="0">
                <a:solidFill>
                  <a:schemeClr val="tx2">
                    <a:lumMod val="60000"/>
                    <a:lumOff val="40000"/>
                  </a:schemeClr>
                </a:solidFill>
              </a:rPr>
              <a:t>= 1</a:t>
            </a:r>
            <a:endParaRPr lang="en-US" dirty="0">
              <a:solidFill>
                <a:schemeClr val="tx2">
                  <a:lumMod val="60000"/>
                  <a:lumOff val="40000"/>
                </a:schemeClr>
              </a:solidFill>
            </a:endParaRPr>
          </a:p>
        </p:txBody>
      </p:sp>
      <p:sp>
        <p:nvSpPr>
          <p:cNvPr id="103" name="TextBox 102"/>
          <p:cNvSpPr txBox="1"/>
          <p:nvPr/>
        </p:nvSpPr>
        <p:spPr>
          <a:xfrm>
            <a:off x="2043114" y="6110288"/>
            <a:ext cx="762000" cy="369332"/>
          </a:xfrm>
          <a:prstGeom prst="rect">
            <a:avLst/>
          </a:prstGeom>
          <a:noFill/>
          <a:ln>
            <a:solidFill>
              <a:schemeClr val="tx2">
                <a:lumMod val="75000"/>
              </a:schemeClr>
            </a:solidFill>
          </a:ln>
        </p:spPr>
        <p:txBody>
          <a:bodyPr wrap="square" rtlCol="0">
            <a:spAutoFit/>
          </a:bodyPr>
          <a:lstStyle/>
          <a:p>
            <a:r>
              <a:rPr lang="en-US" dirty="0" smtClean="0">
                <a:solidFill>
                  <a:schemeClr val="tx2">
                    <a:lumMod val="60000"/>
                    <a:lumOff val="40000"/>
                  </a:schemeClr>
                </a:solidFill>
              </a:rPr>
              <a:t>False</a:t>
            </a:r>
            <a:endParaRPr lang="en-US" dirty="0">
              <a:solidFill>
                <a:schemeClr val="tx2">
                  <a:lumMod val="60000"/>
                  <a:lumOff val="40000"/>
                </a:schemeClr>
              </a:solidFill>
            </a:endParaRPr>
          </a:p>
        </p:txBody>
      </p:sp>
      <p:sp>
        <p:nvSpPr>
          <p:cNvPr id="90" name="Slide Number Placeholder 89"/>
          <p:cNvSpPr>
            <a:spLocks noGrp="1"/>
          </p:cNvSpPr>
          <p:nvPr>
            <p:ph type="sldNum" sz="quarter" idx="12"/>
          </p:nvPr>
        </p:nvSpPr>
        <p:spPr>
          <a:xfrm>
            <a:off x="6434139" y="6313488"/>
            <a:ext cx="2133600" cy="365125"/>
          </a:xfrm>
        </p:spPr>
        <p:txBody>
          <a:bodyPr/>
          <a:lstStyle/>
          <a:p>
            <a:fld id="{4A96F167-5951-4AF2-A12D-410BE70F5D80}" type="slidenum">
              <a:rPr lang="en-US" smtClean="0"/>
              <a:pPr/>
              <a:t>21</a:t>
            </a:fld>
            <a:endParaRPr lang="en-US"/>
          </a:p>
        </p:txBody>
      </p:sp>
      <p:sp>
        <p:nvSpPr>
          <p:cNvPr id="92" name="TextBox 91"/>
          <p:cNvSpPr txBox="1"/>
          <p:nvPr/>
        </p:nvSpPr>
        <p:spPr>
          <a:xfrm>
            <a:off x="6205539" y="5367338"/>
            <a:ext cx="1524000" cy="923330"/>
          </a:xfrm>
          <a:prstGeom prst="rect">
            <a:avLst/>
          </a:prstGeom>
          <a:noFill/>
        </p:spPr>
        <p:txBody>
          <a:bodyPr wrap="square" rtlCol="0">
            <a:spAutoFit/>
          </a:bodyPr>
          <a:lstStyle/>
          <a:p>
            <a:r>
              <a:rPr lang="en-US" dirty="0" smtClean="0"/>
              <a:t>L &lt;= </a:t>
            </a:r>
            <a:r>
              <a:rPr lang="en-US" dirty="0" err="1" smtClean="0"/>
              <a:t>pLen</a:t>
            </a:r>
            <a:endParaRPr lang="en-US" dirty="0" smtClean="0"/>
          </a:p>
          <a:p>
            <a:r>
              <a:rPr lang="en-US" dirty="0" err="1" smtClean="0"/>
              <a:t>bLen</a:t>
            </a:r>
            <a:r>
              <a:rPr lang="en-US" dirty="0" smtClean="0"/>
              <a:t> := L – off</a:t>
            </a:r>
          </a:p>
          <a:p>
            <a:r>
              <a:rPr lang="en-US" dirty="0" smtClean="0"/>
              <a:t>L := L * 2</a:t>
            </a:r>
            <a:endParaRPr lang="en-US" dirty="0"/>
          </a:p>
        </p:txBody>
      </p:sp>
      <p:sp>
        <p:nvSpPr>
          <p:cNvPr id="99" name="TextBox 98"/>
          <p:cNvSpPr txBox="1"/>
          <p:nvPr/>
        </p:nvSpPr>
        <p:spPr>
          <a:xfrm>
            <a:off x="304800" y="228600"/>
            <a:ext cx="3886200" cy="1077218"/>
          </a:xfrm>
          <a:prstGeom prst="rect">
            <a:avLst/>
          </a:prstGeom>
          <a:noFill/>
        </p:spPr>
        <p:txBody>
          <a:bodyPr wrap="square" rtlCol="0">
            <a:spAutoFit/>
          </a:bodyPr>
          <a:lstStyle/>
          <a:p>
            <a:r>
              <a:rPr lang="en-US" sz="3200" dirty="0" smtClean="0"/>
              <a:t>Apply Analysis </a:t>
            </a:r>
            <a:r>
              <a:rPr lang="en-US" sz="3200" dirty="0" smtClean="0"/>
              <a:t>Oracle:</a:t>
            </a:r>
          </a:p>
          <a:p>
            <a:r>
              <a:rPr lang="en-US" sz="3200" dirty="0" smtClean="0"/>
              <a:t>Local Repair </a:t>
            </a:r>
            <a:endParaRPr lang="en-US" sz="3200" dirty="0"/>
          </a:p>
        </p:txBody>
      </p:sp>
      <p:sp>
        <p:nvSpPr>
          <p:cNvPr id="40" name="TextBox 39"/>
          <p:cNvSpPr txBox="1"/>
          <p:nvPr/>
        </p:nvSpPr>
        <p:spPr>
          <a:xfrm>
            <a:off x="5334000" y="2895600"/>
            <a:ext cx="3538537" cy="369332"/>
          </a:xfrm>
          <a:prstGeom prst="rect">
            <a:avLst/>
          </a:prstGeom>
          <a:noFill/>
          <a:ln>
            <a:solidFill>
              <a:schemeClr val="tx2">
                <a:lumMod val="75000"/>
              </a:schemeClr>
            </a:solidFill>
          </a:ln>
        </p:spPr>
        <p:txBody>
          <a:bodyPr wrap="square" rtlCol="0">
            <a:spAutoFit/>
          </a:bodyPr>
          <a:lstStyle/>
          <a:p>
            <a:r>
              <a:rPr lang="en-US" dirty="0" smtClean="0">
                <a:solidFill>
                  <a:schemeClr val="tx2">
                    <a:lumMod val="60000"/>
                    <a:lumOff val="40000"/>
                  </a:schemeClr>
                </a:solidFill>
              </a:rPr>
              <a:t>L = 1 </a:t>
            </a:r>
            <a:r>
              <a:rPr lang="en-US" dirty="0" smtClean="0">
                <a:solidFill>
                  <a:schemeClr val="tx2">
                    <a:lumMod val="60000"/>
                    <a:lumOff val="40000"/>
                  </a:schemeClr>
                </a:solidFill>
                <a:latin typeface="cmsy10"/>
              </a:rPr>
              <a:t>Æ</a:t>
            </a:r>
            <a:r>
              <a:rPr lang="en-US" dirty="0" smtClean="0">
                <a:solidFill>
                  <a:schemeClr val="tx2">
                    <a:lumMod val="60000"/>
                    <a:lumOff val="40000"/>
                  </a:schemeClr>
                </a:solidFill>
              </a:rPr>
              <a:t> </a:t>
            </a:r>
            <a:r>
              <a:rPr lang="en-US" dirty="0" err="1" smtClean="0">
                <a:solidFill>
                  <a:schemeClr val="tx2">
                    <a:lumMod val="60000"/>
                    <a:lumOff val="40000"/>
                  </a:schemeClr>
                </a:solidFill>
              </a:rPr>
              <a:t>bLen</a:t>
            </a:r>
            <a:r>
              <a:rPr lang="en-US" dirty="0" smtClean="0">
                <a:solidFill>
                  <a:schemeClr val="tx2">
                    <a:lumMod val="60000"/>
                    <a:lumOff val="40000"/>
                  </a:schemeClr>
                </a:solidFill>
              </a:rPr>
              <a:t> = 0 </a:t>
            </a:r>
            <a:r>
              <a:rPr lang="en-US" dirty="0" smtClean="0">
                <a:solidFill>
                  <a:schemeClr val="tx2">
                    <a:lumMod val="60000"/>
                    <a:lumOff val="40000"/>
                  </a:schemeClr>
                </a:solidFill>
                <a:latin typeface="cmsy10"/>
              </a:rPr>
              <a:t>Æ</a:t>
            </a:r>
            <a:r>
              <a:rPr lang="en-US" dirty="0" smtClean="0">
                <a:solidFill>
                  <a:schemeClr val="tx2">
                    <a:lumMod val="60000"/>
                    <a:lumOff val="40000"/>
                  </a:schemeClr>
                </a:solidFill>
              </a:rPr>
              <a:t> </a:t>
            </a:r>
            <a:r>
              <a:rPr lang="en-US" dirty="0" err="1" smtClean="0">
                <a:solidFill>
                  <a:schemeClr val="tx2">
                    <a:lumMod val="60000"/>
                    <a:lumOff val="40000"/>
                  </a:schemeClr>
                </a:solidFill>
              </a:rPr>
              <a:t>pLen</a:t>
            </a:r>
            <a:r>
              <a:rPr lang="en-US" dirty="0" smtClean="0">
                <a:solidFill>
                  <a:schemeClr val="tx2">
                    <a:lumMod val="60000"/>
                    <a:lumOff val="40000"/>
                  </a:schemeClr>
                </a:solidFill>
              </a:rPr>
              <a:t> </a:t>
            </a:r>
            <a:r>
              <a:rPr lang="en-US" dirty="0" smtClean="0">
                <a:solidFill>
                  <a:schemeClr val="tx2">
                    <a:lumMod val="60000"/>
                    <a:lumOff val="40000"/>
                  </a:schemeClr>
                </a:solidFill>
                <a:latin typeface="cmsy10"/>
              </a:rPr>
              <a:t>¸</a:t>
            </a:r>
            <a:r>
              <a:rPr lang="en-US" dirty="0" smtClean="0">
                <a:solidFill>
                  <a:schemeClr val="tx2">
                    <a:lumMod val="60000"/>
                    <a:lumOff val="40000"/>
                  </a:schemeClr>
                </a:solidFill>
              </a:rPr>
              <a:t> 1 </a:t>
            </a:r>
            <a:r>
              <a:rPr lang="en-US" dirty="0" smtClean="0">
                <a:solidFill>
                  <a:schemeClr val="tx2">
                    <a:lumMod val="60000"/>
                    <a:lumOff val="40000"/>
                  </a:schemeClr>
                </a:solidFill>
                <a:latin typeface="cmsy10"/>
              </a:rPr>
              <a:t>Æ</a:t>
            </a:r>
            <a:r>
              <a:rPr lang="en-US" dirty="0" smtClean="0">
                <a:solidFill>
                  <a:schemeClr val="tx2">
                    <a:lumMod val="60000"/>
                    <a:lumOff val="40000"/>
                  </a:schemeClr>
                </a:solidFill>
              </a:rPr>
              <a:t> p </a:t>
            </a:r>
            <a:r>
              <a:rPr lang="en-US" dirty="0" smtClean="0">
                <a:solidFill>
                  <a:schemeClr val="tx2">
                    <a:lumMod val="60000"/>
                    <a:lumOff val="40000"/>
                  </a:schemeClr>
                </a:solidFill>
                <a:latin typeface="Symbol"/>
                <a:sym typeface="Symbol"/>
              </a:rPr>
              <a:t></a:t>
            </a:r>
            <a:r>
              <a:rPr lang="en-US" dirty="0" smtClean="0">
                <a:solidFill>
                  <a:schemeClr val="tx2">
                    <a:lumMod val="60000"/>
                    <a:lumOff val="40000"/>
                  </a:schemeClr>
                </a:solidFill>
              </a:rPr>
              <a:t> 0</a:t>
            </a:r>
            <a:endParaRPr lang="en-US" dirty="0">
              <a:solidFill>
                <a:schemeClr val="tx2">
                  <a:lumMod val="60000"/>
                  <a:lumOff val="40000"/>
                </a:schemeClr>
              </a:solidFill>
            </a:endParaRPr>
          </a:p>
        </p:txBody>
      </p:sp>
      <p:sp>
        <p:nvSpPr>
          <p:cNvPr id="41" name="TextBox 40"/>
          <p:cNvSpPr txBox="1"/>
          <p:nvPr/>
        </p:nvSpPr>
        <p:spPr>
          <a:xfrm>
            <a:off x="6235065" y="3718560"/>
            <a:ext cx="2771775" cy="646331"/>
          </a:xfrm>
          <a:prstGeom prst="rect">
            <a:avLst/>
          </a:prstGeom>
          <a:noFill/>
          <a:ln>
            <a:solidFill>
              <a:schemeClr val="tx2">
                <a:lumMod val="75000"/>
              </a:schemeClr>
            </a:solidFill>
          </a:ln>
        </p:spPr>
        <p:txBody>
          <a:bodyPr wrap="square" rtlCol="0">
            <a:spAutoFit/>
          </a:bodyPr>
          <a:lstStyle/>
          <a:p>
            <a:r>
              <a:rPr lang="en-US" dirty="0" smtClean="0">
                <a:solidFill>
                  <a:schemeClr val="tx2">
                    <a:lumMod val="60000"/>
                    <a:lumOff val="40000"/>
                  </a:schemeClr>
                </a:solidFill>
              </a:rPr>
              <a:t>L = 1 </a:t>
            </a:r>
            <a:r>
              <a:rPr lang="en-US" dirty="0" smtClean="0">
                <a:solidFill>
                  <a:schemeClr val="tx2">
                    <a:lumMod val="60000"/>
                    <a:lumOff val="40000"/>
                  </a:schemeClr>
                </a:solidFill>
                <a:latin typeface="cmsy10"/>
              </a:rPr>
              <a:t>Æ</a:t>
            </a:r>
            <a:r>
              <a:rPr lang="en-US" dirty="0" smtClean="0">
                <a:solidFill>
                  <a:schemeClr val="tx2">
                    <a:lumMod val="60000"/>
                    <a:lumOff val="40000"/>
                  </a:schemeClr>
                </a:solidFill>
              </a:rPr>
              <a:t> </a:t>
            </a:r>
            <a:r>
              <a:rPr lang="en-US" dirty="0" err="1" smtClean="0">
                <a:solidFill>
                  <a:schemeClr val="tx2">
                    <a:lumMod val="60000"/>
                    <a:lumOff val="40000"/>
                  </a:schemeClr>
                </a:solidFill>
              </a:rPr>
              <a:t>bLen</a:t>
            </a:r>
            <a:r>
              <a:rPr lang="en-US" dirty="0" smtClean="0">
                <a:solidFill>
                  <a:schemeClr val="tx2">
                    <a:lumMod val="60000"/>
                    <a:lumOff val="40000"/>
                  </a:schemeClr>
                </a:solidFill>
              </a:rPr>
              <a:t> = 0 </a:t>
            </a:r>
            <a:r>
              <a:rPr lang="en-US" dirty="0" smtClean="0">
                <a:solidFill>
                  <a:schemeClr val="tx2">
                    <a:lumMod val="60000"/>
                    <a:lumOff val="40000"/>
                  </a:schemeClr>
                </a:solidFill>
                <a:latin typeface="cmsy10"/>
              </a:rPr>
              <a:t>Æ</a:t>
            </a:r>
            <a:r>
              <a:rPr lang="en-US" dirty="0" smtClean="0">
                <a:solidFill>
                  <a:schemeClr val="tx2">
                    <a:lumMod val="60000"/>
                    <a:lumOff val="40000"/>
                  </a:schemeClr>
                </a:solidFill>
              </a:rPr>
              <a:t> </a:t>
            </a:r>
            <a:r>
              <a:rPr lang="en-US" dirty="0" err="1" smtClean="0">
                <a:solidFill>
                  <a:schemeClr val="tx2">
                    <a:lumMod val="60000"/>
                    <a:lumOff val="40000"/>
                  </a:schemeClr>
                </a:solidFill>
              </a:rPr>
              <a:t>pLen</a:t>
            </a:r>
            <a:r>
              <a:rPr lang="en-US" dirty="0" smtClean="0">
                <a:solidFill>
                  <a:schemeClr val="tx2">
                    <a:lumMod val="60000"/>
                    <a:lumOff val="40000"/>
                  </a:schemeClr>
                </a:solidFill>
              </a:rPr>
              <a:t> </a:t>
            </a:r>
            <a:r>
              <a:rPr lang="en-US" dirty="0" smtClean="0">
                <a:solidFill>
                  <a:schemeClr val="tx2">
                    <a:lumMod val="60000"/>
                    <a:lumOff val="40000"/>
                  </a:schemeClr>
                </a:solidFill>
                <a:latin typeface="cmsy10"/>
              </a:rPr>
              <a:t>¸</a:t>
            </a:r>
            <a:r>
              <a:rPr lang="en-US" dirty="0" smtClean="0">
                <a:solidFill>
                  <a:schemeClr val="tx2">
                    <a:lumMod val="60000"/>
                    <a:lumOff val="40000"/>
                  </a:schemeClr>
                </a:solidFill>
              </a:rPr>
              <a:t> 1</a:t>
            </a:r>
          </a:p>
          <a:p>
            <a:r>
              <a:rPr lang="en-US" dirty="0" smtClean="0">
                <a:solidFill>
                  <a:schemeClr val="tx2">
                    <a:lumMod val="60000"/>
                    <a:lumOff val="40000"/>
                  </a:schemeClr>
                </a:solidFill>
                <a:latin typeface="cmsy10"/>
              </a:rPr>
              <a:t>Æ</a:t>
            </a:r>
            <a:r>
              <a:rPr lang="en-US" dirty="0" smtClean="0">
                <a:solidFill>
                  <a:schemeClr val="tx2">
                    <a:lumMod val="60000"/>
                    <a:lumOff val="40000"/>
                  </a:schemeClr>
                </a:solidFill>
              </a:rPr>
              <a:t> p </a:t>
            </a:r>
            <a:r>
              <a:rPr lang="en-US" dirty="0" smtClean="0">
                <a:solidFill>
                  <a:schemeClr val="tx2">
                    <a:lumMod val="60000"/>
                    <a:lumOff val="40000"/>
                  </a:schemeClr>
                </a:solidFill>
                <a:latin typeface="Symbol"/>
                <a:sym typeface="Symbol"/>
              </a:rPr>
              <a:t></a:t>
            </a:r>
            <a:r>
              <a:rPr lang="en-US" dirty="0" smtClean="0">
                <a:solidFill>
                  <a:schemeClr val="tx2">
                    <a:lumMod val="60000"/>
                    <a:lumOff val="40000"/>
                  </a:schemeClr>
                </a:solidFill>
              </a:rPr>
              <a:t> 0 </a:t>
            </a:r>
            <a:r>
              <a:rPr lang="en-US" dirty="0" smtClean="0">
                <a:solidFill>
                  <a:schemeClr val="tx2">
                    <a:lumMod val="60000"/>
                    <a:lumOff val="40000"/>
                  </a:schemeClr>
                </a:solidFill>
                <a:latin typeface="cmsy10"/>
              </a:rPr>
              <a:t>Æ</a:t>
            </a:r>
            <a:r>
              <a:rPr lang="en-US" dirty="0" smtClean="0">
                <a:solidFill>
                  <a:schemeClr val="tx2">
                    <a:lumMod val="60000"/>
                    <a:lumOff val="40000"/>
                  </a:schemeClr>
                </a:solidFill>
              </a:rPr>
              <a:t> </a:t>
            </a:r>
            <a:r>
              <a:rPr lang="en-US" dirty="0" smtClean="0">
                <a:solidFill>
                  <a:schemeClr val="tx2">
                    <a:lumMod val="60000"/>
                    <a:lumOff val="40000"/>
                  </a:schemeClr>
                </a:solidFill>
              </a:rPr>
              <a:t>mode </a:t>
            </a:r>
            <a:r>
              <a:rPr lang="en-US" dirty="0" smtClean="0">
                <a:solidFill>
                  <a:schemeClr val="tx2">
                    <a:lumMod val="60000"/>
                    <a:lumOff val="40000"/>
                  </a:schemeClr>
                </a:solidFill>
                <a:latin typeface="Symbol"/>
                <a:sym typeface="Symbol"/>
              </a:rPr>
              <a:t></a:t>
            </a:r>
            <a:r>
              <a:rPr lang="en-US" dirty="0" smtClean="0">
                <a:solidFill>
                  <a:schemeClr val="tx2">
                    <a:lumMod val="60000"/>
                    <a:lumOff val="40000"/>
                  </a:schemeClr>
                </a:solidFill>
              </a:rPr>
              <a:t> 0</a:t>
            </a:r>
            <a:endParaRPr lang="en-US" dirty="0">
              <a:solidFill>
                <a:schemeClr val="tx2">
                  <a:lumMod val="60000"/>
                  <a:lumOff val="40000"/>
                </a:schemeClr>
              </a:solidFill>
            </a:endParaRPr>
          </a:p>
        </p:txBody>
      </p:sp>
      <p:sp>
        <p:nvSpPr>
          <p:cNvPr id="42" name="TextBox 41"/>
          <p:cNvSpPr txBox="1"/>
          <p:nvPr/>
        </p:nvSpPr>
        <p:spPr>
          <a:xfrm>
            <a:off x="6172200" y="4724400"/>
            <a:ext cx="1371600" cy="646331"/>
          </a:xfrm>
          <a:prstGeom prst="rect">
            <a:avLst/>
          </a:prstGeom>
          <a:noFill/>
          <a:ln>
            <a:solidFill>
              <a:schemeClr val="tx2">
                <a:lumMod val="75000"/>
              </a:schemeClr>
            </a:solidFill>
          </a:ln>
        </p:spPr>
        <p:txBody>
          <a:bodyPr wrap="square" rtlCol="0">
            <a:spAutoFit/>
          </a:bodyPr>
          <a:lstStyle/>
          <a:p>
            <a:r>
              <a:rPr lang="en-US" dirty="0" err="1" smtClean="0">
                <a:solidFill>
                  <a:schemeClr val="tx2">
                    <a:lumMod val="60000"/>
                    <a:lumOff val="40000"/>
                  </a:schemeClr>
                </a:solidFill>
              </a:rPr>
              <a:t>bLen</a:t>
            </a:r>
            <a:r>
              <a:rPr lang="en-US" dirty="0" smtClean="0">
                <a:solidFill>
                  <a:schemeClr val="tx2">
                    <a:lumMod val="60000"/>
                    <a:lumOff val="40000"/>
                  </a:schemeClr>
                </a:solidFill>
              </a:rPr>
              <a:t> </a:t>
            </a:r>
            <a:r>
              <a:rPr lang="en-US" dirty="0" smtClean="0">
                <a:solidFill>
                  <a:schemeClr val="tx2">
                    <a:lumMod val="60000"/>
                    <a:lumOff val="40000"/>
                  </a:schemeClr>
                </a:solidFill>
                <a:latin typeface="cmsy10"/>
              </a:rPr>
              <a:t>·</a:t>
            </a:r>
            <a:r>
              <a:rPr lang="en-US" dirty="0" smtClean="0">
                <a:solidFill>
                  <a:schemeClr val="tx2">
                    <a:lumMod val="60000"/>
                    <a:lumOff val="40000"/>
                  </a:schemeClr>
                </a:solidFill>
              </a:rPr>
              <a:t> </a:t>
            </a:r>
            <a:r>
              <a:rPr lang="en-US" dirty="0" err="1" smtClean="0">
                <a:solidFill>
                  <a:schemeClr val="tx2">
                    <a:lumMod val="60000"/>
                    <a:lumOff val="40000"/>
                  </a:schemeClr>
                </a:solidFill>
              </a:rPr>
              <a:t>pLen</a:t>
            </a:r>
            <a:endParaRPr lang="en-US" dirty="0" smtClean="0">
              <a:solidFill>
                <a:schemeClr val="tx2">
                  <a:lumMod val="60000"/>
                  <a:lumOff val="40000"/>
                </a:schemeClr>
              </a:solidFill>
            </a:endParaRPr>
          </a:p>
          <a:p>
            <a:r>
              <a:rPr lang="en-US" dirty="0" smtClean="0">
                <a:solidFill>
                  <a:schemeClr val="tx2">
                    <a:lumMod val="60000"/>
                    <a:lumOff val="40000"/>
                  </a:schemeClr>
                </a:solidFill>
                <a:latin typeface="cmsy10"/>
              </a:rPr>
              <a:t>Æ</a:t>
            </a:r>
            <a:r>
              <a:rPr lang="en-US" dirty="0" smtClean="0">
                <a:solidFill>
                  <a:schemeClr val="tx2">
                    <a:lumMod val="60000"/>
                    <a:lumOff val="40000"/>
                  </a:schemeClr>
                </a:solidFill>
              </a:rPr>
              <a:t> off  = 1</a:t>
            </a:r>
            <a:endParaRPr lang="en-US" dirty="0">
              <a:solidFill>
                <a:schemeClr val="tx2">
                  <a:lumMod val="60000"/>
                  <a:lumOff val="4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grpId="0" nodeType="clickEffect">
                                  <p:stCondLst>
                                    <p:cond delay="0"/>
                                  </p:stCondLst>
                                  <p:childTnLst>
                                    <p:set>
                                      <p:cBhvr rctx="PPT">
                                        <p:cTn id="6" dur="indefinite"/>
                                        <p:tgtEl>
                                          <p:spTgt spid="60"/>
                                        </p:tgtEl>
                                        <p:attrNameLst>
                                          <p:attrName>style.opacity</p:attrName>
                                        </p:attrNameLst>
                                      </p:cBhvr>
                                      <p:to>
                                        <p:strVal val="0.25"/>
                                      </p:to>
                                    </p:set>
                                    <p:animEffect filter="image" prLst="opacity: 0.25">
                                      <p:cBhvr rctx="IE">
                                        <p:cTn id="7" dur="indefinite"/>
                                        <p:tgtEl>
                                          <p:spTgt spid="60"/>
                                        </p:tgtEl>
                                      </p:cBhvr>
                                    </p:animEffect>
                                  </p:childTnLst>
                                </p:cTn>
                              </p:par>
                              <p:par>
                                <p:cTn id="8" presetID="9" presetClass="emph" presetSubtype="0" nodeType="withEffect">
                                  <p:stCondLst>
                                    <p:cond delay="0"/>
                                  </p:stCondLst>
                                  <p:childTnLst>
                                    <p:set>
                                      <p:cBhvr rctx="PPT">
                                        <p:cTn id="9" dur="indefinite"/>
                                        <p:tgtEl>
                                          <p:spTgt spid="75"/>
                                        </p:tgtEl>
                                        <p:attrNameLst>
                                          <p:attrName>style.opacity</p:attrName>
                                        </p:attrNameLst>
                                      </p:cBhvr>
                                      <p:to>
                                        <p:strVal val="0.25"/>
                                      </p:to>
                                    </p:set>
                                    <p:animEffect filter="image" prLst="opacity: 0.25">
                                      <p:cBhvr rctx="IE">
                                        <p:cTn id="10" dur="indefinite"/>
                                        <p:tgtEl>
                                          <p:spTgt spid="75"/>
                                        </p:tgtEl>
                                      </p:cBhvr>
                                    </p:animEffect>
                                  </p:childTnLst>
                                </p:cTn>
                              </p:par>
                              <p:par>
                                <p:cTn id="11" presetID="9" presetClass="emph" presetSubtype="0" grpId="0" nodeType="withEffect">
                                  <p:stCondLst>
                                    <p:cond delay="0"/>
                                  </p:stCondLst>
                                  <p:childTnLst>
                                    <p:set>
                                      <p:cBhvr rctx="PPT">
                                        <p:cTn id="12" dur="indefinite"/>
                                        <p:tgtEl>
                                          <p:spTgt spid="49"/>
                                        </p:tgtEl>
                                        <p:attrNameLst>
                                          <p:attrName>style.opacity</p:attrName>
                                        </p:attrNameLst>
                                      </p:cBhvr>
                                      <p:to>
                                        <p:strVal val="0.25"/>
                                      </p:to>
                                    </p:set>
                                    <p:animEffect filter="image" prLst="opacity: 0.25">
                                      <p:cBhvr rctx="IE">
                                        <p:cTn id="13" dur="indefinite"/>
                                        <p:tgtEl>
                                          <p:spTgt spid="49"/>
                                        </p:tgtEl>
                                      </p:cBhvr>
                                    </p:animEffect>
                                  </p:childTnLst>
                                </p:cTn>
                              </p:par>
                              <p:par>
                                <p:cTn id="14" presetID="9" presetClass="emph" presetSubtype="0" nodeType="withEffect">
                                  <p:stCondLst>
                                    <p:cond delay="0"/>
                                  </p:stCondLst>
                                  <p:childTnLst>
                                    <p:set>
                                      <p:cBhvr rctx="PPT">
                                        <p:cTn id="15" dur="indefinite"/>
                                        <p:tgtEl>
                                          <p:spTgt spid="76"/>
                                        </p:tgtEl>
                                        <p:attrNameLst>
                                          <p:attrName>style.opacity</p:attrName>
                                        </p:attrNameLst>
                                      </p:cBhvr>
                                      <p:to>
                                        <p:strVal val="0.25"/>
                                      </p:to>
                                    </p:set>
                                    <p:animEffect filter="image" prLst="opacity: 0.25">
                                      <p:cBhvr rctx="IE">
                                        <p:cTn id="16" dur="indefinite"/>
                                        <p:tgtEl>
                                          <p:spTgt spid="76"/>
                                        </p:tgtEl>
                                      </p:cBhvr>
                                    </p:animEffect>
                                  </p:childTnLst>
                                </p:cTn>
                              </p:par>
                              <p:par>
                                <p:cTn id="17" presetID="9" presetClass="emph" presetSubtype="0" grpId="0" nodeType="withEffect">
                                  <p:stCondLst>
                                    <p:cond delay="0"/>
                                  </p:stCondLst>
                                  <p:childTnLst>
                                    <p:set>
                                      <p:cBhvr rctx="PPT">
                                        <p:cTn id="18" dur="indefinite"/>
                                        <p:tgtEl>
                                          <p:spTgt spid="61"/>
                                        </p:tgtEl>
                                        <p:attrNameLst>
                                          <p:attrName>style.opacity</p:attrName>
                                        </p:attrNameLst>
                                      </p:cBhvr>
                                      <p:to>
                                        <p:strVal val="0.25"/>
                                      </p:to>
                                    </p:set>
                                    <p:animEffect filter="image" prLst="opacity: 0.25">
                                      <p:cBhvr rctx="IE">
                                        <p:cTn id="19" dur="indefinite"/>
                                        <p:tgtEl>
                                          <p:spTgt spid="61"/>
                                        </p:tgtEl>
                                      </p:cBhvr>
                                    </p:animEffect>
                                  </p:childTnLst>
                                </p:cTn>
                              </p:par>
                              <p:par>
                                <p:cTn id="20" presetID="9" presetClass="emph" presetSubtype="0" grpId="0" nodeType="withEffect">
                                  <p:stCondLst>
                                    <p:cond delay="0"/>
                                  </p:stCondLst>
                                  <p:childTnLst>
                                    <p:set>
                                      <p:cBhvr rctx="PPT">
                                        <p:cTn id="21" dur="indefinite"/>
                                        <p:tgtEl>
                                          <p:spTgt spid="73"/>
                                        </p:tgtEl>
                                        <p:attrNameLst>
                                          <p:attrName>style.opacity</p:attrName>
                                        </p:attrNameLst>
                                      </p:cBhvr>
                                      <p:to>
                                        <p:strVal val="0.25"/>
                                      </p:to>
                                    </p:set>
                                    <p:animEffect filter="image" prLst="opacity: 0.25">
                                      <p:cBhvr rctx="IE">
                                        <p:cTn id="22" dur="indefinite"/>
                                        <p:tgtEl>
                                          <p:spTgt spid="73"/>
                                        </p:tgtEl>
                                      </p:cBhvr>
                                    </p:animEffect>
                                  </p:childTnLst>
                                </p:cTn>
                              </p:par>
                              <p:par>
                                <p:cTn id="23" presetID="9" presetClass="emph" presetSubtype="0" nodeType="withEffect">
                                  <p:stCondLst>
                                    <p:cond delay="0"/>
                                  </p:stCondLst>
                                  <p:childTnLst>
                                    <p:set>
                                      <p:cBhvr rctx="PPT">
                                        <p:cTn id="24" dur="indefinite"/>
                                        <p:tgtEl>
                                          <p:spTgt spid="79"/>
                                        </p:tgtEl>
                                        <p:attrNameLst>
                                          <p:attrName>style.opacity</p:attrName>
                                        </p:attrNameLst>
                                      </p:cBhvr>
                                      <p:to>
                                        <p:strVal val="0.25"/>
                                      </p:to>
                                    </p:set>
                                    <p:animEffect filter="image" prLst="opacity: 0.25">
                                      <p:cBhvr rctx="IE">
                                        <p:cTn id="25" dur="indefinite"/>
                                        <p:tgtEl>
                                          <p:spTgt spid="79"/>
                                        </p:tgtEl>
                                      </p:cBhvr>
                                    </p:animEffect>
                                  </p:childTnLst>
                                </p:cTn>
                              </p:par>
                              <p:par>
                                <p:cTn id="26" presetID="9" presetClass="emph" presetSubtype="0" grpId="0" nodeType="withEffect">
                                  <p:stCondLst>
                                    <p:cond delay="0"/>
                                  </p:stCondLst>
                                  <p:childTnLst>
                                    <p:set>
                                      <p:cBhvr rctx="PPT">
                                        <p:cTn id="27" dur="indefinite"/>
                                        <p:tgtEl>
                                          <p:spTgt spid="54"/>
                                        </p:tgtEl>
                                        <p:attrNameLst>
                                          <p:attrName>style.opacity</p:attrName>
                                        </p:attrNameLst>
                                      </p:cBhvr>
                                      <p:to>
                                        <p:strVal val="0.25"/>
                                      </p:to>
                                    </p:set>
                                    <p:animEffect filter="image" prLst="opacity: 0.25">
                                      <p:cBhvr rctx="IE">
                                        <p:cTn id="28" dur="indefinite"/>
                                        <p:tgtEl>
                                          <p:spTgt spid="54"/>
                                        </p:tgtEl>
                                      </p:cBhvr>
                                    </p:animEffect>
                                  </p:childTnLst>
                                </p:cTn>
                              </p:par>
                              <p:par>
                                <p:cTn id="29" presetID="9" presetClass="emph" presetSubtype="0" nodeType="withEffect">
                                  <p:stCondLst>
                                    <p:cond delay="0"/>
                                  </p:stCondLst>
                                  <p:childTnLst>
                                    <p:set>
                                      <p:cBhvr rctx="PPT">
                                        <p:cTn id="30" dur="indefinite"/>
                                        <p:tgtEl>
                                          <p:spTgt spid="80"/>
                                        </p:tgtEl>
                                        <p:attrNameLst>
                                          <p:attrName>style.opacity</p:attrName>
                                        </p:attrNameLst>
                                      </p:cBhvr>
                                      <p:to>
                                        <p:strVal val="0.25"/>
                                      </p:to>
                                    </p:set>
                                    <p:animEffect filter="image" prLst="opacity: 0.25">
                                      <p:cBhvr rctx="IE">
                                        <p:cTn id="31" dur="indefinite"/>
                                        <p:tgtEl>
                                          <p:spTgt spid="80"/>
                                        </p:tgtEl>
                                      </p:cBhvr>
                                    </p:animEffect>
                                  </p:childTnLst>
                                </p:cTn>
                              </p:par>
                              <p:par>
                                <p:cTn id="32" presetID="9" presetClass="emph" presetSubtype="0" grpId="0" nodeType="withEffect">
                                  <p:stCondLst>
                                    <p:cond delay="0"/>
                                  </p:stCondLst>
                                  <p:childTnLst>
                                    <p:set>
                                      <p:cBhvr rctx="PPT">
                                        <p:cTn id="33" dur="indefinite"/>
                                        <p:tgtEl>
                                          <p:spTgt spid="64"/>
                                        </p:tgtEl>
                                        <p:attrNameLst>
                                          <p:attrName>style.opacity</p:attrName>
                                        </p:attrNameLst>
                                      </p:cBhvr>
                                      <p:to>
                                        <p:strVal val="0.25"/>
                                      </p:to>
                                    </p:set>
                                    <p:animEffect filter="image" prLst="opacity: 0.25">
                                      <p:cBhvr rctx="IE">
                                        <p:cTn id="34" dur="indefinite"/>
                                        <p:tgtEl>
                                          <p:spTgt spid="64"/>
                                        </p:tgtEl>
                                      </p:cBhvr>
                                    </p:animEffect>
                                  </p:childTnLst>
                                </p:cTn>
                              </p:par>
                            </p:childTnLst>
                          </p:cTn>
                        </p:par>
                      </p:childTnLst>
                    </p:cTn>
                  </p:par>
                  <p:par>
                    <p:cTn id="35" fill="hold">
                      <p:stCondLst>
                        <p:cond delay="indefinite"/>
                      </p:stCondLst>
                      <p:childTnLst>
                        <p:par>
                          <p:cTn id="36" fill="hold">
                            <p:stCondLst>
                              <p:cond delay="0"/>
                            </p:stCondLst>
                            <p:childTnLst>
                              <p:par>
                                <p:cTn id="37" presetID="1" presetClass="emph" presetSubtype="2" fill="hold" nodeType="clickEffect">
                                  <p:stCondLst>
                                    <p:cond delay="0"/>
                                  </p:stCondLst>
                                  <p:childTnLst>
                                    <p:animClr clrSpc="rgb">
                                      <p:cBhvr>
                                        <p:cTn id="38" dur="500" fill="hold"/>
                                        <p:tgtEl>
                                          <p:spTgt spid="48"/>
                                        </p:tgtEl>
                                        <p:attrNameLst>
                                          <p:attrName>fillcolor</p:attrName>
                                        </p:attrNameLst>
                                      </p:cBhvr>
                                      <p:to>
                                        <a:srgbClr val="3366FF"/>
                                      </p:to>
                                    </p:animClr>
                                    <p:set>
                                      <p:cBhvr>
                                        <p:cTn id="39" dur="500" fill="hold"/>
                                        <p:tgtEl>
                                          <p:spTgt spid="48"/>
                                        </p:tgtEl>
                                        <p:attrNameLst>
                                          <p:attrName>fill.type</p:attrName>
                                        </p:attrNameLst>
                                      </p:cBhvr>
                                      <p:to>
                                        <p:strVal val="solid"/>
                                      </p:to>
                                    </p:set>
                                    <p:set>
                                      <p:cBhvr>
                                        <p:cTn id="40" dur="500" fill="hold"/>
                                        <p:tgtEl>
                                          <p:spTgt spid="48"/>
                                        </p:tgtEl>
                                        <p:attrNameLst>
                                          <p:attrName>fill.on</p:attrName>
                                        </p:attrNameLst>
                                      </p:cBhvr>
                                      <p:to>
                                        <p:strVal val="true"/>
                                      </p:to>
                                    </p:set>
                                  </p:childTnLst>
                                </p:cTn>
                              </p:par>
                              <p:par>
                                <p:cTn id="41" presetID="10" presetClass="entr" presetSubtype="0" fill="hold" grpId="0" nodeType="withEffect">
                                  <p:stCondLst>
                                    <p:cond delay="0"/>
                                  </p:stCondLst>
                                  <p:childTnLst>
                                    <p:set>
                                      <p:cBhvr>
                                        <p:cTn id="42" dur="1" fill="hold">
                                          <p:stCondLst>
                                            <p:cond delay="0"/>
                                          </p:stCondLst>
                                        </p:cTn>
                                        <p:tgtEl>
                                          <p:spTgt spid="93"/>
                                        </p:tgtEl>
                                        <p:attrNameLst>
                                          <p:attrName>style.visibility</p:attrName>
                                        </p:attrNameLst>
                                      </p:cBhvr>
                                      <p:to>
                                        <p:strVal val="visible"/>
                                      </p:to>
                                    </p:set>
                                    <p:animEffect transition="in" filter="fade">
                                      <p:cBhvr>
                                        <p:cTn id="43" dur="500"/>
                                        <p:tgtEl>
                                          <p:spTgt spid="93"/>
                                        </p:tgtEl>
                                      </p:cBhvr>
                                    </p:animEffect>
                                  </p:childTnLst>
                                </p:cTn>
                              </p:par>
                              <p:par>
                                <p:cTn id="44" presetID="1" presetClass="emph" presetSubtype="2" fill="hold" nodeType="withEffect">
                                  <p:stCondLst>
                                    <p:cond delay="0"/>
                                  </p:stCondLst>
                                  <p:childTnLst>
                                    <p:animClr clrSpc="rgb">
                                      <p:cBhvr>
                                        <p:cTn id="45" dur="500" fill="hold"/>
                                        <p:tgtEl>
                                          <p:spTgt spid="52"/>
                                        </p:tgtEl>
                                        <p:attrNameLst>
                                          <p:attrName>fillcolor</p:attrName>
                                        </p:attrNameLst>
                                      </p:cBhvr>
                                      <p:to>
                                        <a:srgbClr val="3366FF"/>
                                      </p:to>
                                    </p:animClr>
                                    <p:set>
                                      <p:cBhvr>
                                        <p:cTn id="46" dur="500" fill="hold"/>
                                        <p:tgtEl>
                                          <p:spTgt spid="52"/>
                                        </p:tgtEl>
                                        <p:attrNameLst>
                                          <p:attrName>fill.type</p:attrName>
                                        </p:attrNameLst>
                                      </p:cBhvr>
                                      <p:to>
                                        <p:strVal val="solid"/>
                                      </p:to>
                                    </p:set>
                                    <p:set>
                                      <p:cBhvr>
                                        <p:cTn id="47" dur="500" fill="hold"/>
                                        <p:tgtEl>
                                          <p:spTgt spid="52"/>
                                        </p:tgtEl>
                                        <p:attrNameLst>
                                          <p:attrName>fill.on</p:attrName>
                                        </p:attrNameLst>
                                      </p:cBhvr>
                                      <p:to>
                                        <p:strVal val="true"/>
                                      </p:to>
                                    </p:set>
                                  </p:childTnLst>
                                </p:cTn>
                              </p:par>
                              <p:par>
                                <p:cTn id="48" presetID="1" presetClass="emph" presetSubtype="2" fill="hold" nodeType="withEffect">
                                  <p:stCondLst>
                                    <p:cond delay="0"/>
                                  </p:stCondLst>
                                  <p:childTnLst>
                                    <p:animClr clrSpc="rgb">
                                      <p:cBhvr>
                                        <p:cTn id="49" dur="500" fill="hold"/>
                                        <p:tgtEl>
                                          <p:spTgt spid="53"/>
                                        </p:tgtEl>
                                        <p:attrNameLst>
                                          <p:attrName>fillcolor</p:attrName>
                                        </p:attrNameLst>
                                      </p:cBhvr>
                                      <p:to>
                                        <a:srgbClr val="3366FF"/>
                                      </p:to>
                                    </p:animClr>
                                    <p:set>
                                      <p:cBhvr>
                                        <p:cTn id="50" dur="500" fill="hold"/>
                                        <p:tgtEl>
                                          <p:spTgt spid="53"/>
                                        </p:tgtEl>
                                        <p:attrNameLst>
                                          <p:attrName>fill.type</p:attrName>
                                        </p:attrNameLst>
                                      </p:cBhvr>
                                      <p:to>
                                        <p:strVal val="solid"/>
                                      </p:to>
                                    </p:set>
                                    <p:set>
                                      <p:cBhvr>
                                        <p:cTn id="51" dur="500" fill="hold"/>
                                        <p:tgtEl>
                                          <p:spTgt spid="53"/>
                                        </p:tgtEl>
                                        <p:attrNameLst>
                                          <p:attrName>fill.on</p:attrName>
                                        </p:attrNameLst>
                                      </p:cBhvr>
                                      <p:to>
                                        <p:strVal val="true"/>
                                      </p:to>
                                    </p:set>
                                  </p:childTnLst>
                                </p:cTn>
                              </p:par>
                              <p:par>
                                <p:cTn id="52" presetID="1" presetClass="emph" presetSubtype="2" fill="hold" nodeType="withEffect">
                                  <p:stCondLst>
                                    <p:cond delay="0"/>
                                  </p:stCondLst>
                                  <p:childTnLst>
                                    <p:animClr clrSpc="rgb">
                                      <p:cBhvr>
                                        <p:cTn id="53" dur="500" fill="hold"/>
                                        <p:tgtEl>
                                          <p:spTgt spid="50"/>
                                        </p:tgtEl>
                                        <p:attrNameLst>
                                          <p:attrName>fillcolor</p:attrName>
                                        </p:attrNameLst>
                                      </p:cBhvr>
                                      <p:to>
                                        <a:srgbClr val="3366FF"/>
                                      </p:to>
                                    </p:animClr>
                                    <p:set>
                                      <p:cBhvr>
                                        <p:cTn id="54" dur="500" fill="hold"/>
                                        <p:tgtEl>
                                          <p:spTgt spid="50"/>
                                        </p:tgtEl>
                                        <p:attrNameLst>
                                          <p:attrName>fill.type</p:attrName>
                                        </p:attrNameLst>
                                      </p:cBhvr>
                                      <p:to>
                                        <p:strVal val="solid"/>
                                      </p:to>
                                    </p:set>
                                    <p:set>
                                      <p:cBhvr>
                                        <p:cTn id="55" dur="500" fill="hold"/>
                                        <p:tgtEl>
                                          <p:spTgt spid="50"/>
                                        </p:tgtEl>
                                        <p:attrNameLst>
                                          <p:attrName>fill.on</p:attrName>
                                        </p:attrNameLst>
                                      </p:cBhvr>
                                      <p:to>
                                        <p:strVal val="true"/>
                                      </p:to>
                                    </p:set>
                                  </p:childTnLst>
                                </p:cTn>
                              </p:par>
                              <p:par>
                                <p:cTn id="56" presetID="1" presetClass="emph" presetSubtype="2" fill="hold" nodeType="withEffect">
                                  <p:stCondLst>
                                    <p:cond delay="0"/>
                                  </p:stCondLst>
                                  <p:childTnLst>
                                    <p:animClr clrSpc="rgb">
                                      <p:cBhvr>
                                        <p:cTn id="57" dur="500" fill="hold"/>
                                        <p:tgtEl>
                                          <p:spTgt spid="57"/>
                                        </p:tgtEl>
                                        <p:attrNameLst>
                                          <p:attrName>fillcolor</p:attrName>
                                        </p:attrNameLst>
                                      </p:cBhvr>
                                      <p:to>
                                        <a:srgbClr val="3366FF"/>
                                      </p:to>
                                    </p:animClr>
                                    <p:set>
                                      <p:cBhvr>
                                        <p:cTn id="58" dur="500" fill="hold"/>
                                        <p:tgtEl>
                                          <p:spTgt spid="57"/>
                                        </p:tgtEl>
                                        <p:attrNameLst>
                                          <p:attrName>fill.type</p:attrName>
                                        </p:attrNameLst>
                                      </p:cBhvr>
                                      <p:to>
                                        <p:strVal val="solid"/>
                                      </p:to>
                                    </p:set>
                                    <p:set>
                                      <p:cBhvr>
                                        <p:cTn id="59" dur="500" fill="hold"/>
                                        <p:tgtEl>
                                          <p:spTgt spid="57"/>
                                        </p:tgtEl>
                                        <p:attrNameLst>
                                          <p:attrName>fill.on</p:attrName>
                                        </p:attrNameLst>
                                      </p:cBhvr>
                                      <p:to>
                                        <p:strVal val="true"/>
                                      </p:to>
                                    </p:set>
                                  </p:childTnLst>
                                </p:cTn>
                              </p:par>
                              <p:par>
                                <p:cTn id="60" presetID="10" presetClass="entr" presetSubtype="0" fill="hold" grpId="0" nodeType="withEffect">
                                  <p:stCondLst>
                                    <p:cond delay="0"/>
                                  </p:stCondLst>
                                  <p:childTnLst>
                                    <p:set>
                                      <p:cBhvr>
                                        <p:cTn id="61" dur="1" fill="hold">
                                          <p:stCondLst>
                                            <p:cond delay="0"/>
                                          </p:stCondLst>
                                        </p:cTn>
                                        <p:tgtEl>
                                          <p:spTgt spid="102"/>
                                        </p:tgtEl>
                                        <p:attrNameLst>
                                          <p:attrName>style.visibility</p:attrName>
                                        </p:attrNameLst>
                                      </p:cBhvr>
                                      <p:to>
                                        <p:strVal val="visible"/>
                                      </p:to>
                                    </p:set>
                                    <p:animEffect transition="in" filter="fade">
                                      <p:cBhvr>
                                        <p:cTn id="62" dur="500"/>
                                        <p:tgtEl>
                                          <p:spTgt spid="102"/>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103"/>
                                        </p:tgtEl>
                                        <p:attrNameLst>
                                          <p:attrName>style.visibility</p:attrName>
                                        </p:attrNameLst>
                                      </p:cBhvr>
                                      <p:to>
                                        <p:strVal val="visible"/>
                                      </p:to>
                                    </p:set>
                                    <p:animEffect transition="in" filter="fade">
                                      <p:cBhvr>
                                        <p:cTn id="65" dur="500"/>
                                        <p:tgtEl>
                                          <p:spTgt spid="103"/>
                                        </p:tgtEl>
                                      </p:cBhvr>
                                    </p:animEffect>
                                  </p:childTnLst>
                                </p:cTn>
                              </p:par>
                              <p:par>
                                <p:cTn id="66" presetID="10" presetClass="entr" presetSubtype="0" fill="hold" grpId="0" nodeType="withEffect">
                                  <p:stCondLst>
                                    <p:cond delay="0"/>
                                  </p:stCondLst>
                                  <p:childTnLst>
                                    <p:set>
                                      <p:cBhvr>
                                        <p:cTn id="67" dur="1" fill="hold">
                                          <p:stCondLst>
                                            <p:cond delay="0"/>
                                          </p:stCondLst>
                                        </p:cTn>
                                        <p:tgtEl>
                                          <p:spTgt spid="40"/>
                                        </p:tgtEl>
                                        <p:attrNameLst>
                                          <p:attrName>style.visibility</p:attrName>
                                        </p:attrNameLst>
                                      </p:cBhvr>
                                      <p:to>
                                        <p:strVal val="visible"/>
                                      </p:to>
                                    </p:set>
                                    <p:animEffect transition="in" filter="fade">
                                      <p:cBhvr>
                                        <p:cTn id="68" dur="500"/>
                                        <p:tgtEl>
                                          <p:spTgt spid="40"/>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41"/>
                                        </p:tgtEl>
                                        <p:attrNameLst>
                                          <p:attrName>style.visibility</p:attrName>
                                        </p:attrNameLst>
                                      </p:cBhvr>
                                      <p:to>
                                        <p:strVal val="visible"/>
                                      </p:to>
                                    </p:set>
                                    <p:animEffect transition="in" filter="fade">
                                      <p:cBhvr>
                                        <p:cTn id="71" dur="500"/>
                                        <p:tgtEl>
                                          <p:spTgt spid="41"/>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42"/>
                                        </p:tgtEl>
                                        <p:attrNameLst>
                                          <p:attrName>style.visibility</p:attrName>
                                        </p:attrNameLst>
                                      </p:cBhvr>
                                      <p:to>
                                        <p:strVal val="visible"/>
                                      </p:to>
                                    </p:set>
                                    <p:animEffect transition="in" filter="fade">
                                      <p:cBhvr>
                                        <p:cTn id="74"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54" grpId="0" animBg="1"/>
      <p:bldP spid="60" grpId="0"/>
      <p:bldP spid="61" grpId="0"/>
      <p:bldP spid="64" grpId="0"/>
      <p:bldP spid="73" grpId="0"/>
      <p:bldP spid="93" grpId="0" animBg="1"/>
      <p:bldP spid="102" grpId="0" animBg="1"/>
      <p:bldP spid="103" grpId="0" animBg="1"/>
      <p:bldP spid="40" grpId="0" animBg="1"/>
      <p:bldP spid="41" grpId="0" animBg="1"/>
      <p:bldP spid="4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Oval 46"/>
          <p:cNvSpPr/>
          <p:nvPr/>
        </p:nvSpPr>
        <p:spPr>
          <a:xfrm>
            <a:off x="4533900" y="200025"/>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p:cNvSpPr/>
          <p:nvPr/>
        </p:nvSpPr>
        <p:spPr>
          <a:xfrm>
            <a:off x="4529138" y="1257300"/>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p:cNvSpPr/>
          <p:nvPr/>
        </p:nvSpPr>
        <p:spPr>
          <a:xfrm>
            <a:off x="3690938" y="1943100"/>
            <a:ext cx="609600" cy="609600"/>
          </a:xfrm>
          <a:prstGeom prst="ellipse">
            <a:avLst/>
          </a:prstGeom>
          <a:noFill/>
          <a:ln>
            <a:solidFill>
              <a:schemeClr val="tx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a:off x="4529138" y="4686300"/>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p:nvPr/>
        </p:nvSpPr>
        <p:spPr>
          <a:xfrm>
            <a:off x="4529138" y="2781300"/>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p:cNvSpPr/>
          <p:nvPr/>
        </p:nvSpPr>
        <p:spPr>
          <a:xfrm>
            <a:off x="5367338" y="3771900"/>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p:cNvSpPr/>
          <p:nvPr/>
        </p:nvSpPr>
        <p:spPr>
          <a:xfrm>
            <a:off x="3690938" y="3771900"/>
            <a:ext cx="609600" cy="609600"/>
          </a:xfrm>
          <a:prstGeom prst="ellipse">
            <a:avLst/>
          </a:prstGeom>
          <a:noFill/>
          <a:ln>
            <a:solidFill>
              <a:schemeClr val="tx1">
                <a:alpha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p:cNvSpPr/>
          <p:nvPr/>
        </p:nvSpPr>
        <p:spPr>
          <a:xfrm>
            <a:off x="2776538" y="4686300"/>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p:cNvSpPr/>
          <p:nvPr/>
        </p:nvSpPr>
        <p:spPr>
          <a:xfrm>
            <a:off x="2776538" y="6134100"/>
            <a:ext cx="609600" cy="609600"/>
          </a:xfrm>
          <a:prstGeom prst="ellipse">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Box 58"/>
          <p:cNvSpPr txBox="1"/>
          <p:nvPr/>
        </p:nvSpPr>
        <p:spPr>
          <a:xfrm>
            <a:off x="5214938" y="419100"/>
            <a:ext cx="1219200" cy="923330"/>
          </a:xfrm>
          <a:prstGeom prst="rect">
            <a:avLst/>
          </a:prstGeom>
          <a:noFill/>
        </p:spPr>
        <p:txBody>
          <a:bodyPr wrap="square" rtlCol="0">
            <a:spAutoFit/>
          </a:bodyPr>
          <a:lstStyle/>
          <a:p>
            <a:r>
              <a:rPr lang="en-US" dirty="0" smtClean="0"/>
              <a:t>L := 1</a:t>
            </a:r>
          </a:p>
          <a:p>
            <a:r>
              <a:rPr lang="en-US" dirty="0" err="1" smtClean="0"/>
              <a:t>bLen</a:t>
            </a:r>
            <a:r>
              <a:rPr lang="en-US" dirty="0" smtClean="0"/>
              <a:t> := 0</a:t>
            </a:r>
          </a:p>
          <a:p>
            <a:r>
              <a:rPr lang="en-US" dirty="0" err="1" smtClean="0"/>
              <a:t>pLen</a:t>
            </a:r>
            <a:r>
              <a:rPr lang="en-US" dirty="0" smtClean="0"/>
              <a:t> &gt;= 1</a:t>
            </a:r>
            <a:endParaRPr lang="en-US" dirty="0"/>
          </a:p>
        </p:txBody>
      </p:sp>
      <p:sp>
        <p:nvSpPr>
          <p:cNvPr id="60" name="TextBox 59"/>
          <p:cNvSpPr txBox="1"/>
          <p:nvPr/>
        </p:nvSpPr>
        <p:spPr>
          <a:xfrm>
            <a:off x="3614738" y="1485900"/>
            <a:ext cx="685800" cy="369332"/>
          </a:xfrm>
          <a:prstGeom prst="rect">
            <a:avLst/>
          </a:prstGeom>
          <a:noFill/>
        </p:spPr>
        <p:txBody>
          <a:bodyPr wrap="square" rtlCol="0">
            <a:spAutoFit/>
          </a:bodyPr>
          <a:lstStyle/>
          <a:p>
            <a:r>
              <a:rPr lang="en-US" dirty="0" smtClean="0"/>
              <a:t>p = 0</a:t>
            </a:r>
            <a:endParaRPr lang="en-US" dirty="0"/>
          </a:p>
        </p:txBody>
      </p:sp>
      <p:sp>
        <p:nvSpPr>
          <p:cNvPr id="61" name="TextBox 60"/>
          <p:cNvSpPr txBox="1"/>
          <p:nvPr/>
        </p:nvSpPr>
        <p:spPr>
          <a:xfrm>
            <a:off x="3157538" y="2628900"/>
            <a:ext cx="1219200" cy="369332"/>
          </a:xfrm>
          <a:prstGeom prst="rect">
            <a:avLst/>
          </a:prstGeom>
          <a:noFill/>
        </p:spPr>
        <p:txBody>
          <a:bodyPr wrap="square" rtlCol="0">
            <a:spAutoFit/>
          </a:bodyPr>
          <a:lstStyle/>
          <a:p>
            <a:r>
              <a:rPr lang="en-US" dirty="0" err="1" smtClean="0"/>
              <a:t>pLen</a:t>
            </a:r>
            <a:r>
              <a:rPr lang="en-US" dirty="0" smtClean="0"/>
              <a:t> := -1</a:t>
            </a:r>
            <a:endParaRPr lang="en-US" dirty="0"/>
          </a:p>
        </p:txBody>
      </p:sp>
      <p:sp>
        <p:nvSpPr>
          <p:cNvPr id="62" name="TextBox 61"/>
          <p:cNvSpPr txBox="1"/>
          <p:nvPr/>
        </p:nvSpPr>
        <p:spPr>
          <a:xfrm>
            <a:off x="4910138" y="2095500"/>
            <a:ext cx="762000" cy="369332"/>
          </a:xfrm>
          <a:prstGeom prst="rect">
            <a:avLst/>
          </a:prstGeom>
          <a:noFill/>
        </p:spPr>
        <p:txBody>
          <a:bodyPr wrap="square" rtlCol="0">
            <a:spAutoFit/>
          </a:bodyPr>
          <a:lstStyle/>
          <a:p>
            <a:r>
              <a:rPr lang="en-US" dirty="0" smtClean="0"/>
              <a:t>p != 0</a:t>
            </a:r>
            <a:endParaRPr lang="en-US" dirty="0"/>
          </a:p>
        </p:txBody>
      </p:sp>
      <p:sp>
        <p:nvSpPr>
          <p:cNvPr id="63" name="TextBox 62"/>
          <p:cNvSpPr txBox="1"/>
          <p:nvPr/>
        </p:nvSpPr>
        <p:spPr>
          <a:xfrm>
            <a:off x="5334000" y="3276600"/>
            <a:ext cx="1219200" cy="369332"/>
          </a:xfrm>
          <a:prstGeom prst="rect">
            <a:avLst/>
          </a:prstGeom>
          <a:noFill/>
        </p:spPr>
        <p:txBody>
          <a:bodyPr wrap="square" rtlCol="0">
            <a:spAutoFit/>
          </a:bodyPr>
          <a:lstStyle/>
          <a:p>
            <a:r>
              <a:rPr lang="en-US" dirty="0" smtClean="0"/>
              <a:t>mode != 0</a:t>
            </a:r>
            <a:endParaRPr lang="en-US" dirty="0"/>
          </a:p>
        </p:txBody>
      </p:sp>
      <p:sp>
        <p:nvSpPr>
          <p:cNvPr id="64" name="TextBox 63"/>
          <p:cNvSpPr txBox="1"/>
          <p:nvPr/>
        </p:nvSpPr>
        <p:spPr>
          <a:xfrm>
            <a:off x="3538538" y="4381500"/>
            <a:ext cx="914400" cy="369332"/>
          </a:xfrm>
          <a:prstGeom prst="rect">
            <a:avLst/>
          </a:prstGeom>
          <a:noFill/>
        </p:spPr>
        <p:txBody>
          <a:bodyPr wrap="square" rtlCol="0">
            <a:spAutoFit/>
          </a:bodyPr>
          <a:lstStyle/>
          <a:p>
            <a:r>
              <a:rPr lang="en-US" dirty="0" smtClean="0"/>
              <a:t>off := 0</a:t>
            </a:r>
            <a:endParaRPr lang="en-US" dirty="0"/>
          </a:p>
        </p:txBody>
      </p:sp>
      <p:sp>
        <p:nvSpPr>
          <p:cNvPr id="65" name="TextBox 64"/>
          <p:cNvSpPr txBox="1"/>
          <p:nvPr/>
        </p:nvSpPr>
        <p:spPr>
          <a:xfrm>
            <a:off x="5214938" y="4381500"/>
            <a:ext cx="990600" cy="369332"/>
          </a:xfrm>
          <a:prstGeom prst="rect">
            <a:avLst/>
          </a:prstGeom>
          <a:noFill/>
        </p:spPr>
        <p:txBody>
          <a:bodyPr wrap="square" rtlCol="0">
            <a:spAutoFit/>
          </a:bodyPr>
          <a:lstStyle/>
          <a:p>
            <a:r>
              <a:rPr lang="en-US" dirty="0" smtClean="0"/>
              <a:t>off := 1</a:t>
            </a:r>
            <a:endParaRPr lang="en-US" dirty="0"/>
          </a:p>
        </p:txBody>
      </p:sp>
      <p:sp>
        <p:nvSpPr>
          <p:cNvPr id="71" name="TextBox 70"/>
          <p:cNvSpPr txBox="1"/>
          <p:nvPr/>
        </p:nvSpPr>
        <p:spPr>
          <a:xfrm>
            <a:off x="3462338" y="5143500"/>
            <a:ext cx="1066800" cy="369332"/>
          </a:xfrm>
          <a:prstGeom prst="rect">
            <a:avLst/>
          </a:prstGeom>
          <a:noFill/>
        </p:spPr>
        <p:txBody>
          <a:bodyPr wrap="square" rtlCol="0">
            <a:spAutoFit/>
          </a:bodyPr>
          <a:lstStyle/>
          <a:p>
            <a:r>
              <a:rPr lang="en-US" dirty="0" smtClean="0"/>
              <a:t>L &gt; </a:t>
            </a:r>
            <a:r>
              <a:rPr lang="en-US" dirty="0" err="1" smtClean="0"/>
              <a:t>pLen</a:t>
            </a:r>
            <a:endParaRPr lang="en-US" dirty="0" smtClean="0"/>
          </a:p>
        </p:txBody>
      </p:sp>
      <p:sp>
        <p:nvSpPr>
          <p:cNvPr id="72" name="TextBox 71"/>
          <p:cNvSpPr txBox="1"/>
          <p:nvPr/>
        </p:nvSpPr>
        <p:spPr>
          <a:xfrm>
            <a:off x="1328738" y="5295900"/>
            <a:ext cx="1676400" cy="646331"/>
          </a:xfrm>
          <a:prstGeom prst="rect">
            <a:avLst/>
          </a:prstGeom>
          <a:noFill/>
        </p:spPr>
        <p:txBody>
          <a:bodyPr wrap="square" rtlCol="0">
            <a:spAutoFit/>
          </a:bodyPr>
          <a:lstStyle/>
          <a:p>
            <a:r>
              <a:rPr lang="en-US" dirty="0" smtClean="0"/>
              <a:t>p != 0</a:t>
            </a:r>
          </a:p>
          <a:p>
            <a:r>
              <a:rPr lang="en-US" dirty="0" smtClean="0"/>
              <a:t>&amp;&amp; </a:t>
            </a:r>
            <a:r>
              <a:rPr lang="en-US" dirty="0" err="1" smtClean="0"/>
              <a:t>bLen</a:t>
            </a:r>
            <a:r>
              <a:rPr lang="en-US" dirty="0" smtClean="0"/>
              <a:t> &gt; </a:t>
            </a:r>
            <a:r>
              <a:rPr lang="en-US" dirty="0" err="1" smtClean="0"/>
              <a:t>pLen</a:t>
            </a:r>
            <a:endParaRPr lang="en-US" dirty="0"/>
          </a:p>
        </p:txBody>
      </p:sp>
      <p:sp>
        <p:nvSpPr>
          <p:cNvPr id="73" name="TextBox 72"/>
          <p:cNvSpPr txBox="1"/>
          <p:nvPr/>
        </p:nvSpPr>
        <p:spPr>
          <a:xfrm>
            <a:off x="3352800" y="3276600"/>
            <a:ext cx="1066800" cy="369332"/>
          </a:xfrm>
          <a:prstGeom prst="rect">
            <a:avLst/>
          </a:prstGeom>
          <a:noFill/>
        </p:spPr>
        <p:txBody>
          <a:bodyPr wrap="square" rtlCol="0">
            <a:spAutoFit/>
          </a:bodyPr>
          <a:lstStyle/>
          <a:p>
            <a:r>
              <a:rPr lang="en-US" dirty="0" smtClean="0"/>
              <a:t>mode = 0</a:t>
            </a:r>
            <a:endParaRPr lang="en-US" dirty="0"/>
          </a:p>
        </p:txBody>
      </p:sp>
      <p:cxnSp>
        <p:nvCxnSpPr>
          <p:cNvPr id="75" name="Straight Arrow Connector 74"/>
          <p:cNvCxnSpPr>
            <a:stCxn id="48" idx="3"/>
            <a:endCxn id="49" idx="7"/>
          </p:cNvCxnSpPr>
          <p:nvPr/>
        </p:nvCxnSpPr>
        <p:spPr>
          <a:xfrm rot="5400000">
            <a:off x="4287464" y="1701426"/>
            <a:ext cx="254748" cy="407148"/>
          </a:xfrm>
          <a:prstGeom prst="straightConnector1">
            <a:avLst/>
          </a:prstGeom>
          <a:ln w="25400">
            <a:solidFill>
              <a:schemeClr val="tx1">
                <a:alpha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a:stCxn id="49" idx="5"/>
            <a:endCxn id="52" idx="1"/>
          </p:cNvCxnSpPr>
          <p:nvPr/>
        </p:nvCxnSpPr>
        <p:spPr>
          <a:xfrm rot="16200000" flipH="1">
            <a:off x="4211264" y="2463426"/>
            <a:ext cx="407148" cy="407148"/>
          </a:xfrm>
          <a:prstGeom prst="straightConnector1">
            <a:avLst/>
          </a:prstGeom>
          <a:ln w="25400">
            <a:solidFill>
              <a:schemeClr val="tx1">
                <a:alpha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a:stCxn id="48" idx="4"/>
            <a:endCxn id="52" idx="0"/>
          </p:cNvCxnSpPr>
          <p:nvPr/>
        </p:nvCxnSpPr>
        <p:spPr>
          <a:xfrm rot="5400000">
            <a:off x="4376738" y="2324100"/>
            <a:ext cx="9144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a:stCxn id="52" idx="5"/>
            <a:endCxn id="53" idx="1"/>
          </p:cNvCxnSpPr>
          <p:nvPr/>
        </p:nvCxnSpPr>
        <p:spPr>
          <a:xfrm rot="16200000" flipH="1">
            <a:off x="4973264" y="3377826"/>
            <a:ext cx="559548" cy="40714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9" name="Straight Arrow Connector 78"/>
          <p:cNvCxnSpPr>
            <a:stCxn id="52" idx="3"/>
            <a:endCxn id="54" idx="7"/>
          </p:cNvCxnSpPr>
          <p:nvPr/>
        </p:nvCxnSpPr>
        <p:spPr>
          <a:xfrm rot="5400000">
            <a:off x="4135064" y="3377826"/>
            <a:ext cx="559548" cy="407148"/>
          </a:xfrm>
          <a:prstGeom prst="straightConnector1">
            <a:avLst/>
          </a:prstGeom>
          <a:ln w="25400">
            <a:solidFill>
              <a:schemeClr val="tx1">
                <a:alpha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80" name="Straight Arrow Connector 79"/>
          <p:cNvCxnSpPr>
            <a:stCxn id="54" idx="5"/>
            <a:endCxn id="50" idx="1"/>
          </p:cNvCxnSpPr>
          <p:nvPr/>
        </p:nvCxnSpPr>
        <p:spPr>
          <a:xfrm rot="16200000" flipH="1">
            <a:off x="4173164" y="4330326"/>
            <a:ext cx="483348" cy="407148"/>
          </a:xfrm>
          <a:prstGeom prst="straightConnector1">
            <a:avLst/>
          </a:prstGeom>
          <a:ln w="25400">
            <a:solidFill>
              <a:schemeClr val="tx1">
                <a:alpha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81" name="Straight Arrow Connector 80"/>
          <p:cNvCxnSpPr>
            <a:stCxn id="53" idx="3"/>
            <a:endCxn id="50" idx="7"/>
          </p:cNvCxnSpPr>
          <p:nvPr/>
        </p:nvCxnSpPr>
        <p:spPr>
          <a:xfrm rot="5400000">
            <a:off x="5011364" y="4330326"/>
            <a:ext cx="483348" cy="40714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6" name="Straight Arrow Connector 85"/>
          <p:cNvCxnSpPr>
            <a:stCxn id="50" idx="2"/>
            <a:endCxn id="57" idx="6"/>
          </p:cNvCxnSpPr>
          <p:nvPr/>
        </p:nvCxnSpPr>
        <p:spPr>
          <a:xfrm rot="10800000">
            <a:off x="3386138" y="4991100"/>
            <a:ext cx="11430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a:stCxn id="57" idx="4"/>
            <a:endCxn id="58" idx="0"/>
          </p:cNvCxnSpPr>
          <p:nvPr/>
        </p:nvCxnSpPr>
        <p:spPr>
          <a:xfrm rot="5400000">
            <a:off x="2662238" y="5715000"/>
            <a:ext cx="8382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8" name="Shape 87"/>
          <p:cNvCxnSpPr>
            <a:stCxn id="50" idx="4"/>
            <a:endCxn id="50" idx="6"/>
          </p:cNvCxnSpPr>
          <p:nvPr/>
        </p:nvCxnSpPr>
        <p:spPr>
          <a:xfrm rot="5400000" flipH="1" flipV="1">
            <a:off x="4833938" y="4991100"/>
            <a:ext cx="304800" cy="304800"/>
          </a:xfrm>
          <a:prstGeom prst="curvedConnector4">
            <a:avLst>
              <a:gd name="adj1" fmla="val -346875"/>
              <a:gd name="adj2" fmla="val 395312"/>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3" name="TextBox 92"/>
          <p:cNvSpPr txBox="1"/>
          <p:nvPr/>
        </p:nvSpPr>
        <p:spPr>
          <a:xfrm>
            <a:off x="5214938" y="1409700"/>
            <a:ext cx="2776537" cy="369332"/>
          </a:xfrm>
          <a:prstGeom prst="rect">
            <a:avLst/>
          </a:prstGeom>
          <a:noFill/>
          <a:ln>
            <a:solidFill>
              <a:schemeClr val="tx2">
                <a:lumMod val="75000"/>
              </a:schemeClr>
            </a:solidFill>
          </a:ln>
        </p:spPr>
        <p:txBody>
          <a:bodyPr wrap="square" rtlCol="0">
            <a:spAutoFit/>
          </a:bodyPr>
          <a:lstStyle/>
          <a:p>
            <a:r>
              <a:rPr lang="en-US" dirty="0" smtClean="0">
                <a:solidFill>
                  <a:schemeClr val="tx2">
                    <a:lumMod val="60000"/>
                    <a:lumOff val="40000"/>
                  </a:schemeClr>
                </a:solidFill>
              </a:rPr>
              <a:t>L = 1 </a:t>
            </a:r>
            <a:r>
              <a:rPr lang="en-US" dirty="0" smtClean="0">
                <a:solidFill>
                  <a:schemeClr val="tx2">
                    <a:lumMod val="60000"/>
                    <a:lumOff val="40000"/>
                  </a:schemeClr>
                </a:solidFill>
                <a:latin typeface="cmsy10"/>
              </a:rPr>
              <a:t>Æ</a:t>
            </a:r>
            <a:r>
              <a:rPr lang="en-US" dirty="0" smtClean="0">
                <a:solidFill>
                  <a:schemeClr val="tx2">
                    <a:lumMod val="60000"/>
                    <a:lumOff val="40000"/>
                  </a:schemeClr>
                </a:solidFill>
              </a:rPr>
              <a:t> </a:t>
            </a:r>
            <a:r>
              <a:rPr lang="en-US" dirty="0" err="1" smtClean="0">
                <a:solidFill>
                  <a:schemeClr val="tx2">
                    <a:lumMod val="60000"/>
                    <a:lumOff val="40000"/>
                  </a:schemeClr>
                </a:solidFill>
              </a:rPr>
              <a:t>bLen</a:t>
            </a:r>
            <a:r>
              <a:rPr lang="en-US" dirty="0" smtClean="0">
                <a:solidFill>
                  <a:schemeClr val="tx2">
                    <a:lumMod val="60000"/>
                    <a:lumOff val="40000"/>
                  </a:schemeClr>
                </a:solidFill>
              </a:rPr>
              <a:t> = 0 </a:t>
            </a:r>
            <a:r>
              <a:rPr lang="en-US" dirty="0" smtClean="0">
                <a:solidFill>
                  <a:schemeClr val="tx2">
                    <a:lumMod val="60000"/>
                    <a:lumOff val="40000"/>
                  </a:schemeClr>
                </a:solidFill>
                <a:latin typeface="cmsy10"/>
              </a:rPr>
              <a:t>Æ</a:t>
            </a:r>
            <a:r>
              <a:rPr lang="en-US" dirty="0" smtClean="0">
                <a:solidFill>
                  <a:schemeClr val="tx2">
                    <a:lumMod val="60000"/>
                    <a:lumOff val="40000"/>
                  </a:schemeClr>
                </a:solidFill>
              </a:rPr>
              <a:t> </a:t>
            </a:r>
            <a:r>
              <a:rPr lang="en-US" dirty="0" err="1" smtClean="0">
                <a:solidFill>
                  <a:schemeClr val="tx2">
                    <a:lumMod val="60000"/>
                    <a:lumOff val="40000"/>
                  </a:schemeClr>
                </a:solidFill>
              </a:rPr>
              <a:t>pLen</a:t>
            </a:r>
            <a:r>
              <a:rPr lang="en-US" dirty="0" smtClean="0">
                <a:solidFill>
                  <a:schemeClr val="tx2">
                    <a:lumMod val="60000"/>
                    <a:lumOff val="40000"/>
                  </a:schemeClr>
                </a:solidFill>
              </a:rPr>
              <a:t> </a:t>
            </a:r>
            <a:r>
              <a:rPr lang="en-US" dirty="0" smtClean="0">
                <a:solidFill>
                  <a:schemeClr val="tx2">
                    <a:lumMod val="60000"/>
                    <a:lumOff val="40000"/>
                  </a:schemeClr>
                </a:solidFill>
                <a:latin typeface="cmsy10"/>
              </a:rPr>
              <a:t>¸</a:t>
            </a:r>
            <a:r>
              <a:rPr lang="en-US" dirty="0" smtClean="0">
                <a:solidFill>
                  <a:schemeClr val="tx2">
                    <a:lumMod val="60000"/>
                    <a:lumOff val="40000"/>
                  </a:schemeClr>
                </a:solidFill>
              </a:rPr>
              <a:t> 1</a:t>
            </a:r>
            <a:endParaRPr lang="en-US" dirty="0">
              <a:solidFill>
                <a:schemeClr val="tx2">
                  <a:lumMod val="60000"/>
                  <a:lumOff val="40000"/>
                </a:schemeClr>
              </a:solidFill>
            </a:endParaRPr>
          </a:p>
        </p:txBody>
      </p:sp>
      <p:sp>
        <p:nvSpPr>
          <p:cNvPr id="95" name="TextBox 94"/>
          <p:cNvSpPr txBox="1"/>
          <p:nvPr/>
        </p:nvSpPr>
        <p:spPr>
          <a:xfrm>
            <a:off x="5214938" y="2857500"/>
            <a:ext cx="3538537" cy="369332"/>
          </a:xfrm>
          <a:prstGeom prst="rect">
            <a:avLst/>
          </a:prstGeom>
          <a:noFill/>
          <a:ln>
            <a:solidFill>
              <a:schemeClr val="tx2">
                <a:lumMod val="75000"/>
              </a:schemeClr>
            </a:solidFill>
          </a:ln>
        </p:spPr>
        <p:txBody>
          <a:bodyPr wrap="square" rtlCol="0">
            <a:spAutoFit/>
          </a:bodyPr>
          <a:lstStyle/>
          <a:p>
            <a:r>
              <a:rPr lang="en-US" dirty="0" smtClean="0">
                <a:solidFill>
                  <a:schemeClr val="tx2">
                    <a:lumMod val="60000"/>
                    <a:lumOff val="40000"/>
                  </a:schemeClr>
                </a:solidFill>
              </a:rPr>
              <a:t>L = 1 </a:t>
            </a:r>
            <a:r>
              <a:rPr lang="en-US" dirty="0" smtClean="0">
                <a:solidFill>
                  <a:schemeClr val="tx2">
                    <a:lumMod val="60000"/>
                    <a:lumOff val="40000"/>
                  </a:schemeClr>
                </a:solidFill>
                <a:latin typeface="cmsy10"/>
              </a:rPr>
              <a:t>Æ</a:t>
            </a:r>
            <a:r>
              <a:rPr lang="en-US" dirty="0" smtClean="0">
                <a:solidFill>
                  <a:schemeClr val="tx2">
                    <a:lumMod val="60000"/>
                    <a:lumOff val="40000"/>
                  </a:schemeClr>
                </a:solidFill>
              </a:rPr>
              <a:t> </a:t>
            </a:r>
            <a:r>
              <a:rPr lang="en-US" dirty="0" err="1" smtClean="0">
                <a:solidFill>
                  <a:schemeClr val="tx2">
                    <a:lumMod val="60000"/>
                    <a:lumOff val="40000"/>
                  </a:schemeClr>
                </a:solidFill>
              </a:rPr>
              <a:t>bLen</a:t>
            </a:r>
            <a:r>
              <a:rPr lang="en-US" dirty="0" smtClean="0">
                <a:solidFill>
                  <a:schemeClr val="tx2">
                    <a:lumMod val="60000"/>
                    <a:lumOff val="40000"/>
                  </a:schemeClr>
                </a:solidFill>
              </a:rPr>
              <a:t> = 0 </a:t>
            </a:r>
            <a:r>
              <a:rPr lang="en-US" dirty="0" smtClean="0">
                <a:solidFill>
                  <a:schemeClr val="tx2">
                    <a:lumMod val="60000"/>
                    <a:lumOff val="40000"/>
                  </a:schemeClr>
                </a:solidFill>
                <a:latin typeface="cmsy10"/>
              </a:rPr>
              <a:t>Æ</a:t>
            </a:r>
            <a:r>
              <a:rPr lang="en-US" dirty="0" smtClean="0">
                <a:solidFill>
                  <a:schemeClr val="tx2">
                    <a:lumMod val="60000"/>
                    <a:lumOff val="40000"/>
                  </a:schemeClr>
                </a:solidFill>
              </a:rPr>
              <a:t> </a:t>
            </a:r>
            <a:r>
              <a:rPr lang="en-US" dirty="0" err="1" smtClean="0">
                <a:solidFill>
                  <a:schemeClr val="tx2">
                    <a:lumMod val="60000"/>
                    <a:lumOff val="40000"/>
                  </a:schemeClr>
                </a:solidFill>
              </a:rPr>
              <a:t>pLen</a:t>
            </a:r>
            <a:r>
              <a:rPr lang="en-US" dirty="0" smtClean="0">
                <a:solidFill>
                  <a:schemeClr val="tx2">
                    <a:lumMod val="60000"/>
                    <a:lumOff val="40000"/>
                  </a:schemeClr>
                </a:solidFill>
              </a:rPr>
              <a:t> </a:t>
            </a:r>
            <a:r>
              <a:rPr lang="en-US" dirty="0" smtClean="0">
                <a:solidFill>
                  <a:schemeClr val="tx2">
                    <a:lumMod val="60000"/>
                    <a:lumOff val="40000"/>
                  </a:schemeClr>
                </a:solidFill>
                <a:latin typeface="cmsy10"/>
              </a:rPr>
              <a:t>¸</a:t>
            </a:r>
            <a:r>
              <a:rPr lang="en-US" dirty="0" smtClean="0">
                <a:solidFill>
                  <a:schemeClr val="tx2">
                    <a:lumMod val="60000"/>
                    <a:lumOff val="40000"/>
                  </a:schemeClr>
                </a:solidFill>
              </a:rPr>
              <a:t> 1 </a:t>
            </a:r>
            <a:r>
              <a:rPr lang="en-US" dirty="0" smtClean="0">
                <a:solidFill>
                  <a:schemeClr val="tx2">
                    <a:lumMod val="60000"/>
                    <a:lumOff val="40000"/>
                  </a:schemeClr>
                </a:solidFill>
                <a:latin typeface="cmsy10"/>
              </a:rPr>
              <a:t>Æ</a:t>
            </a:r>
            <a:r>
              <a:rPr lang="en-US" dirty="0" smtClean="0">
                <a:solidFill>
                  <a:schemeClr val="tx2">
                    <a:lumMod val="60000"/>
                    <a:lumOff val="40000"/>
                  </a:schemeClr>
                </a:solidFill>
              </a:rPr>
              <a:t> p </a:t>
            </a:r>
            <a:r>
              <a:rPr lang="en-US" dirty="0" smtClean="0">
                <a:solidFill>
                  <a:schemeClr val="tx2">
                    <a:lumMod val="60000"/>
                    <a:lumOff val="40000"/>
                  </a:schemeClr>
                </a:solidFill>
                <a:latin typeface="Symbol"/>
                <a:sym typeface="Symbol"/>
              </a:rPr>
              <a:t></a:t>
            </a:r>
            <a:r>
              <a:rPr lang="en-US" dirty="0" smtClean="0">
                <a:solidFill>
                  <a:schemeClr val="tx2">
                    <a:lumMod val="60000"/>
                    <a:lumOff val="40000"/>
                  </a:schemeClr>
                </a:solidFill>
              </a:rPr>
              <a:t> 0</a:t>
            </a:r>
            <a:endParaRPr lang="en-US" dirty="0">
              <a:solidFill>
                <a:schemeClr val="tx2">
                  <a:lumMod val="60000"/>
                  <a:lumOff val="40000"/>
                </a:schemeClr>
              </a:solidFill>
            </a:endParaRPr>
          </a:p>
        </p:txBody>
      </p:sp>
      <p:sp>
        <p:nvSpPr>
          <p:cNvPr id="98" name="TextBox 97"/>
          <p:cNvSpPr txBox="1"/>
          <p:nvPr/>
        </p:nvSpPr>
        <p:spPr>
          <a:xfrm>
            <a:off x="6086475" y="4848225"/>
            <a:ext cx="1371600" cy="646331"/>
          </a:xfrm>
          <a:prstGeom prst="rect">
            <a:avLst/>
          </a:prstGeom>
          <a:noFill/>
          <a:ln>
            <a:solidFill>
              <a:schemeClr val="tx2">
                <a:lumMod val="75000"/>
              </a:schemeClr>
            </a:solidFill>
          </a:ln>
        </p:spPr>
        <p:txBody>
          <a:bodyPr wrap="square" rtlCol="0">
            <a:spAutoFit/>
          </a:bodyPr>
          <a:lstStyle/>
          <a:p>
            <a:r>
              <a:rPr lang="en-US" dirty="0" err="1" smtClean="0">
                <a:solidFill>
                  <a:schemeClr val="tx2">
                    <a:lumMod val="60000"/>
                    <a:lumOff val="40000"/>
                  </a:schemeClr>
                </a:solidFill>
              </a:rPr>
              <a:t>bLen</a:t>
            </a:r>
            <a:r>
              <a:rPr lang="en-US" dirty="0" smtClean="0">
                <a:solidFill>
                  <a:schemeClr val="tx2">
                    <a:lumMod val="60000"/>
                    <a:lumOff val="40000"/>
                  </a:schemeClr>
                </a:solidFill>
              </a:rPr>
              <a:t> </a:t>
            </a:r>
            <a:r>
              <a:rPr lang="en-US" dirty="0" smtClean="0">
                <a:solidFill>
                  <a:schemeClr val="tx2">
                    <a:lumMod val="60000"/>
                    <a:lumOff val="40000"/>
                  </a:schemeClr>
                </a:solidFill>
                <a:latin typeface="cmsy10"/>
              </a:rPr>
              <a:t>·</a:t>
            </a:r>
            <a:r>
              <a:rPr lang="en-US" dirty="0" smtClean="0">
                <a:solidFill>
                  <a:schemeClr val="tx2">
                    <a:lumMod val="60000"/>
                    <a:lumOff val="40000"/>
                  </a:schemeClr>
                </a:solidFill>
              </a:rPr>
              <a:t> </a:t>
            </a:r>
            <a:r>
              <a:rPr lang="en-US" dirty="0" err="1" smtClean="0">
                <a:solidFill>
                  <a:schemeClr val="tx2">
                    <a:lumMod val="60000"/>
                    <a:lumOff val="40000"/>
                  </a:schemeClr>
                </a:solidFill>
              </a:rPr>
              <a:t>pLen</a:t>
            </a:r>
            <a:endParaRPr lang="en-US" dirty="0" smtClean="0">
              <a:solidFill>
                <a:schemeClr val="tx2">
                  <a:lumMod val="60000"/>
                  <a:lumOff val="40000"/>
                </a:schemeClr>
              </a:solidFill>
            </a:endParaRPr>
          </a:p>
          <a:p>
            <a:r>
              <a:rPr lang="en-US" dirty="0" smtClean="0">
                <a:solidFill>
                  <a:schemeClr val="tx2">
                    <a:lumMod val="60000"/>
                    <a:lumOff val="40000"/>
                  </a:schemeClr>
                </a:solidFill>
                <a:latin typeface="cmsy10"/>
              </a:rPr>
              <a:t>Æ</a:t>
            </a:r>
            <a:r>
              <a:rPr lang="en-US" dirty="0" smtClean="0">
                <a:solidFill>
                  <a:schemeClr val="tx2">
                    <a:lumMod val="60000"/>
                    <a:lumOff val="40000"/>
                  </a:schemeClr>
                </a:solidFill>
              </a:rPr>
              <a:t> off  = 1</a:t>
            </a:r>
            <a:endParaRPr lang="en-US" dirty="0">
              <a:solidFill>
                <a:schemeClr val="tx2">
                  <a:lumMod val="60000"/>
                  <a:lumOff val="40000"/>
                </a:schemeClr>
              </a:solidFill>
            </a:endParaRPr>
          </a:p>
        </p:txBody>
      </p:sp>
      <p:sp>
        <p:nvSpPr>
          <p:cNvPr id="102" name="TextBox 101"/>
          <p:cNvSpPr txBox="1"/>
          <p:nvPr/>
        </p:nvSpPr>
        <p:spPr>
          <a:xfrm>
            <a:off x="1152525" y="4443412"/>
            <a:ext cx="1447800" cy="646331"/>
          </a:xfrm>
          <a:prstGeom prst="rect">
            <a:avLst/>
          </a:prstGeom>
          <a:noFill/>
          <a:ln>
            <a:solidFill>
              <a:schemeClr val="tx2">
                <a:lumMod val="75000"/>
              </a:schemeClr>
            </a:solidFill>
          </a:ln>
        </p:spPr>
        <p:txBody>
          <a:bodyPr wrap="square" rtlCol="0">
            <a:spAutoFit/>
          </a:bodyPr>
          <a:lstStyle/>
          <a:p>
            <a:r>
              <a:rPr lang="en-US" dirty="0" err="1" smtClean="0">
                <a:solidFill>
                  <a:schemeClr val="tx2">
                    <a:lumMod val="60000"/>
                    <a:lumOff val="40000"/>
                  </a:schemeClr>
                </a:solidFill>
              </a:rPr>
              <a:t>bLen</a:t>
            </a:r>
            <a:r>
              <a:rPr lang="en-US" dirty="0" smtClean="0">
                <a:solidFill>
                  <a:schemeClr val="tx2">
                    <a:lumMod val="60000"/>
                    <a:lumOff val="40000"/>
                  </a:schemeClr>
                </a:solidFill>
              </a:rPr>
              <a:t> </a:t>
            </a:r>
            <a:r>
              <a:rPr lang="en-US" dirty="0" smtClean="0">
                <a:solidFill>
                  <a:schemeClr val="tx2">
                    <a:lumMod val="60000"/>
                    <a:lumOff val="40000"/>
                  </a:schemeClr>
                </a:solidFill>
                <a:latin typeface="cmsy10"/>
              </a:rPr>
              <a:t>·</a:t>
            </a:r>
            <a:r>
              <a:rPr lang="en-US" dirty="0" smtClean="0">
                <a:solidFill>
                  <a:schemeClr val="tx2">
                    <a:lumMod val="60000"/>
                    <a:lumOff val="40000"/>
                  </a:schemeClr>
                </a:solidFill>
              </a:rPr>
              <a:t> </a:t>
            </a:r>
            <a:r>
              <a:rPr lang="en-US" dirty="0" err="1" smtClean="0">
                <a:solidFill>
                  <a:schemeClr val="tx2">
                    <a:lumMod val="60000"/>
                    <a:lumOff val="40000"/>
                  </a:schemeClr>
                </a:solidFill>
              </a:rPr>
              <a:t>pLen</a:t>
            </a:r>
            <a:r>
              <a:rPr lang="en-US" dirty="0" smtClean="0">
                <a:solidFill>
                  <a:schemeClr val="tx2">
                    <a:lumMod val="60000"/>
                    <a:lumOff val="40000"/>
                  </a:schemeClr>
                </a:solidFill>
              </a:rPr>
              <a:t> </a:t>
            </a:r>
            <a:r>
              <a:rPr lang="en-US" dirty="0" smtClean="0">
                <a:solidFill>
                  <a:schemeClr val="tx2">
                    <a:lumMod val="60000"/>
                    <a:lumOff val="40000"/>
                  </a:schemeClr>
                </a:solidFill>
                <a:latin typeface="cmsy10"/>
              </a:rPr>
              <a:t>Æ</a:t>
            </a:r>
            <a:r>
              <a:rPr lang="en-US" dirty="0" smtClean="0">
                <a:solidFill>
                  <a:schemeClr val="tx2">
                    <a:lumMod val="60000"/>
                    <a:lumOff val="40000"/>
                  </a:schemeClr>
                </a:solidFill>
              </a:rPr>
              <a:t> off = 1</a:t>
            </a:r>
            <a:endParaRPr lang="en-US" dirty="0">
              <a:solidFill>
                <a:schemeClr val="tx2">
                  <a:lumMod val="60000"/>
                  <a:lumOff val="40000"/>
                </a:schemeClr>
              </a:solidFill>
            </a:endParaRPr>
          </a:p>
        </p:txBody>
      </p:sp>
      <p:sp>
        <p:nvSpPr>
          <p:cNvPr id="103" name="TextBox 102"/>
          <p:cNvSpPr txBox="1"/>
          <p:nvPr/>
        </p:nvSpPr>
        <p:spPr>
          <a:xfrm>
            <a:off x="1938338" y="6210300"/>
            <a:ext cx="762000" cy="369332"/>
          </a:xfrm>
          <a:prstGeom prst="rect">
            <a:avLst/>
          </a:prstGeom>
          <a:noFill/>
          <a:ln>
            <a:solidFill>
              <a:schemeClr val="tx2">
                <a:lumMod val="75000"/>
              </a:schemeClr>
            </a:solidFill>
          </a:ln>
        </p:spPr>
        <p:txBody>
          <a:bodyPr wrap="square" rtlCol="0">
            <a:spAutoFit/>
          </a:bodyPr>
          <a:lstStyle/>
          <a:p>
            <a:r>
              <a:rPr lang="en-US" dirty="0" smtClean="0">
                <a:solidFill>
                  <a:schemeClr val="tx2">
                    <a:lumMod val="60000"/>
                    <a:lumOff val="40000"/>
                  </a:schemeClr>
                </a:solidFill>
              </a:rPr>
              <a:t>False</a:t>
            </a:r>
            <a:endParaRPr lang="en-US" dirty="0">
              <a:solidFill>
                <a:schemeClr val="tx2">
                  <a:lumMod val="60000"/>
                  <a:lumOff val="40000"/>
                </a:schemeClr>
              </a:solidFill>
            </a:endParaRPr>
          </a:p>
        </p:txBody>
      </p:sp>
      <p:sp>
        <p:nvSpPr>
          <p:cNvPr id="89" name="TextBox 88"/>
          <p:cNvSpPr txBox="1"/>
          <p:nvPr/>
        </p:nvSpPr>
        <p:spPr>
          <a:xfrm>
            <a:off x="6053138" y="3771900"/>
            <a:ext cx="2776537" cy="369332"/>
          </a:xfrm>
          <a:prstGeom prst="rect">
            <a:avLst/>
          </a:prstGeom>
          <a:noFill/>
          <a:ln>
            <a:solidFill>
              <a:schemeClr val="tx2">
                <a:lumMod val="75000"/>
              </a:schemeClr>
            </a:solidFill>
          </a:ln>
        </p:spPr>
        <p:txBody>
          <a:bodyPr wrap="square" rtlCol="0">
            <a:spAutoFit/>
          </a:bodyPr>
          <a:lstStyle/>
          <a:p>
            <a:r>
              <a:rPr lang="en-US" dirty="0" smtClean="0">
                <a:solidFill>
                  <a:schemeClr val="tx2">
                    <a:lumMod val="60000"/>
                    <a:lumOff val="40000"/>
                  </a:schemeClr>
                </a:solidFill>
              </a:rPr>
              <a:t>L = 1 </a:t>
            </a:r>
            <a:r>
              <a:rPr lang="en-US" dirty="0" smtClean="0">
                <a:solidFill>
                  <a:schemeClr val="tx2">
                    <a:lumMod val="60000"/>
                    <a:lumOff val="40000"/>
                  </a:schemeClr>
                </a:solidFill>
                <a:latin typeface="cmsy10"/>
              </a:rPr>
              <a:t>Æ</a:t>
            </a:r>
            <a:r>
              <a:rPr lang="en-US" dirty="0" smtClean="0">
                <a:solidFill>
                  <a:schemeClr val="tx2">
                    <a:lumMod val="60000"/>
                    <a:lumOff val="40000"/>
                  </a:schemeClr>
                </a:solidFill>
              </a:rPr>
              <a:t> </a:t>
            </a:r>
            <a:r>
              <a:rPr lang="en-US" dirty="0" err="1" smtClean="0">
                <a:solidFill>
                  <a:schemeClr val="tx2">
                    <a:lumMod val="60000"/>
                    <a:lumOff val="40000"/>
                  </a:schemeClr>
                </a:solidFill>
              </a:rPr>
              <a:t>bLen</a:t>
            </a:r>
            <a:r>
              <a:rPr lang="en-US" dirty="0" smtClean="0">
                <a:solidFill>
                  <a:schemeClr val="tx2">
                    <a:lumMod val="60000"/>
                    <a:lumOff val="40000"/>
                  </a:schemeClr>
                </a:solidFill>
              </a:rPr>
              <a:t> = 0 </a:t>
            </a:r>
            <a:r>
              <a:rPr lang="en-US" dirty="0" smtClean="0">
                <a:solidFill>
                  <a:schemeClr val="tx2">
                    <a:lumMod val="60000"/>
                    <a:lumOff val="40000"/>
                  </a:schemeClr>
                </a:solidFill>
                <a:latin typeface="cmsy10"/>
              </a:rPr>
              <a:t>Æ</a:t>
            </a:r>
            <a:r>
              <a:rPr lang="en-US" dirty="0" smtClean="0">
                <a:solidFill>
                  <a:schemeClr val="tx2">
                    <a:lumMod val="60000"/>
                    <a:lumOff val="40000"/>
                  </a:schemeClr>
                </a:solidFill>
              </a:rPr>
              <a:t> </a:t>
            </a:r>
            <a:r>
              <a:rPr lang="en-US" dirty="0" err="1" smtClean="0">
                <a:solidFill>
                  <a:schemeClr val="tx2">
                    <a:lumMod val="60000"/>
                    <a:lumOff val="40000"/>
                  </a:schemeClr>
                </a:solidFill>
              </a:rPr>
              <a:t>pLen</a:t>
            </a:r>
            <a:r>
              <a:rPr lang="en-US" dirty="0" smtClean="0">
                <a:solidFill>
                  <a:schemeClr val="tx2">
                    <a:lumMod val="60000"/>
                    <a:lumOff val="40000"/>
                  </a:schemeClr>
                </a:solidFill>
              </a:rPr>
              <a:t> </a:t>
            </a:r>
            <a:r>
              <a:rPr lang="en-US" dirty="0" smtClean="0">
                <a:solidFill>
                  <a:schemeClr val="tx2">
                    <a:lumMod val="60000"/>
                    <a:lumOff val="40000"/>
                  </a:schemeClr>
                </a:solidFill>
                <a:latin typeface="cmsy10"/>
              </a:rPr>
              <a:t>¸</a:t>
            </a:r>
            <a:r>
              <a:rPr lang="en-US" dirty="0" smtClean="0">
                <a:solidFill>
                  <a:schemeClr val="tx2">
                    <a:lumMod val="60000"/>
                    <a:lumOff val="40000"/>
                  </a:schemeClr>
                </a:solidFill>
              </a:rPr>
              <a:t> 1</a:t>
            </a:r>
            <a:endParaRPr lang="en-US" dirty="0">
              <a:solidFill>
                <a:schemeClr val="tx2">
                  <a:lumMod val="60000"/>
                  <a:lumOff val="40000"/>
                </a:schemeClr>
              </a:solidFill>
            </a:endParaRPr>
          </a:p>
        </p:txBody>
      </p:sp>
      <p:sp>
        <p:nvSpPr>
          <p:cNvPr id="90" name="TextBox 89"/>
          <p:cNvSpPr txBox="1"/>
          <p:nvPr/>
        </p:nvSpPr>
        <p:spPr>
          <a:xfrm>
            <a:off x="1176564" y="4423682"/>
            <a:ext cx="1428750" cy="369332"/>
          </a:xfrm>
          <a:prstGeom prst="rect">
            <a:avLst/>
          </a:prstGeom>
          <a:noFill/>
          <a:ln>
            <a:solidFill>
              <a:schemeClr val="tx2">
                <a:lumMod val="75000"/>
              </a:schemeClr>
            </a:solidFill>
          </a:ln>
        </p:spPr>
        <p:txBody>
          <a:bodyPr wrap="square" rtlCol="0">
            <a:spAutoFit/>
          </a:bodyPr>
          <a:lstStyle/>
          <a:p>
            <a:r>
              <a:rPr lang="en-US" dirty="0" err="1" smtClean="0">
                <a:solidFill>
                  <a:schemeClr val="tx2">
                    <a:lumMod val="60000"/>
                    <a:lumOff val="40000"/>
                  </a:schemeClr>
                </a:solidFill>
              </a:rPr>
              <a:t>bLen</a:t>
            </a:r>
            <a:r>
              <a:rPr lang="en-US" dirty="0" smtClean="0">
                <a:solidFill>
                  <a:schemeClr val="tx2">
                    <a:lumMod val="60000"/>
                    <a:lumOff val="40000"/>
                  </a:schemeClr>
                </a:solidFill>
              </a:rPr>
              <a:t> </a:t>
            </a:r>
            <a:r>
              <a:rPr lang="en-US" dirty="0" smtClean="0">
                <a:solidFill>
                  <a:schemeClr val="tx2">
                    <a:lumMod val="60000"/>
                    <a:lumOff val="40000"/>
                  </a:schemeClr>
                </a:solidFill>
                <a:latin typeface="cmsy10"/>
              </a:rPr>
              <a:t>·</a:t>
            </a:r>
            <a:r>
              <a:rPr lang="en-US" dirty="0" smtClean="0">
                <a:solidFill>
                  <a:schemeClr val="tx2">
                    <a:lumMod val="60000"/>
                    <a:lumOff val="40000"/>
                  </a:schemeClr>
                </a:solidFill>
              </a:rPr>
              <a:t> </a:t>
            </a:r>
            <a:r>
              <a:rPr lang="en-US" dirty="0" err="1" smtClean="0">
                <a:solidFill>
                  <a:schemeClr val="tx2">
                    <a:lumMod val="60000"/>
                    <a:lumOff val="40000"/>
                  </a:schemeClr>
                </a:solidFill>
              </a:rPr>
              <a:t>pLen</a:t>
            </a:r>
            <a:endParaRPr lang="en-US" dirty="0">
              <a:solidFill>
                <a:schemeClr val="tx2">
                  <a:lumMod val="60000"/>
                  <a:lumOff val="40000"/>
                </a:schemeClr>
              </a:solidFill>
            </a:endParaRPr>
          </a:p>
        </p:txBody>
      </p:sp>
      <p:sp>
        <p:nvSpPr>
          <p:cNvPr id="91" name="TextBox 90"/>
          <p:cNvSpPr txBox="1"/>
          <p:nvPr/>
        </p:nvSpPr>
        <p:spPr>
          <a:xfrm>
            <a:off x="6086475" y="4848225"/>
            <a:ext cx="1381125" cy="369332"/>
          </a:xfrm>
          <a:prstGeom prst="rect">
            <a:avLst/>
          </a:prstGeom>
          <a:noFill/>
          <a:ln>
            <a:solidFill>
              <a:schemeClr val="tx2">
                <a:lumMod val="75000"/>
              </a:schemeClr>
            </a:solidFill>
          </a:ln>
        </p:spPr>
        <p:txBody>
          <a:bodyPr wrap="square" rtlCol="0">
            <a:spAutoFit/>
          </a:bodyPr>
          <a:lstStyle/>
          <a:p>
            <a:r>
              <a:rPr lang="en-US" dirty="0" err="1" smtClean="0">
                <a:solidFill>
                  <a:schemeClr val="tx2">
                    <a:lumMod val="60000"/>
                    <a:lumOff val="40000"/>
                  </a:schemeClr>
                </a:solidFill>
              </a:rPr>
              <a:t>bLen</a:t>
            </a:r>
            <a:r>
              <a:rPr lang="en-US" dirty="0" smtClean="0">
                <a:solidFill>
                  <a:schemeClr val="tx2">
                    <a:lumMod val="60000"/>
                    <a:lumOff val="40000"/>
                  </a:schemeClr>
                </a:solidFill>
              </a:rPr>
              <a:t> </a:t>
            </a:r>
            <a:r>
              <a:rPr lang="en-US" dirty="0" smtClean="0">
                <a:solidFill>
                  <a:schemeClr val="tx2">
                    <a:lumMod val="60000"/>
                    <a:lumOff val="40000"/>
                  </a:schemeClr>
                </a:solidFill>
                <a:latin typeface="cmsy10"/>
              </a:rPr>
              <a:t>·</a:t>
            </a:r>
            <a:r>
              <a:rPr lang="en-US" dirty="0" smtClean="0">
                <a:solidFill>
                  <a:schemeClr val="tx2">
                    <a:lumMod val="60000"/>
                    <a:lumOff val="40000"/>
                  </a:schemeClr>
                </a:solidFill>
              </a:rPr>
              <a:t> </a:t>
            </a:r>
            <a:r>
              <a:rPr lang="en-US" dirty="0" err="1" smtClean="0">
                <a:solidFill>
                  <a:schemeClr val="tx2">
                    <a:lumMod val="60000"/>
                    <a:lumOff val="40000"/>
                  </a:schemeClr>
                </a:solidFill>
              </a:rPr>
              <a:t>pLen</a:t>
            </a:r>
            <a:endParaRPr lang="en-US" dirty="0">
              <a:solidFill>
                <a:schemeClr val="tx2">
                  <a:lumMod val="60000"/>
                  <a:lumOff val="40000"/>
                </a:schemeClr>
              </a:solidFill>
            </a:endParaRPr>
          </a:p>
        </p:txBody>
      </p:sp>
      <p:sp>
        <p:nvSpPr>
          <p:cNvPr id="92" name="TextBox 91"/>
          <p:cNvSpPr txBox="1"/>
          <p:nvPr/>
        </p:nvSpPr>
        <p:spPr>
          <a:xfrm>
            <a:off x="6067425" y="3781425"/>
            <a:ext cx="2771775" cy="646331"/>
          </a:xfrm>
          <a:prstGeom prst="rect">
            <a:avLst/>
          </a:prstGeom>
          <a:noFill/>
          <a:ln>
            <a:solidFill>
              <a:schemeClr val="tx2">
                <a:lumMod val="75000"/>
              </a:schemeClr>
            </a:solidFill>
          </a:ln>
        </p:spPr>
        <p:txBody>
          <a:bodyPr wrap="square" rtlCol="0">
            <a:spAutoFit/>
          </a:bodyPr>
          <a:lstStyle/>
          <a:p>
            <a:r>
              <a:rPr lang="en-US" dirty="0" smtClean="0">
                <a:solidFill>
                  <a:schemeClr val="tx2">
                    <a:lumMod val="60000"/>
                    <a:lumOff val="40000"/>
                  </a:schemeClr>
                </a:solidFill>
              </a:rPr>
              <a:t>L = 1 </a:t>
            </a:r>
            <a:r>
              <a:rPr lang="en-US" dirty="0" smtClean="0">
                <a:solidFill>
                  <a:schemeClr val="tx2">
                    <a:lumMod val="60000"/>
                    <a:lumOff val="40000"/>
                  </a:schemeClr>
                </a:solidFill>
                <a:latin typeface="cmsy10"/>
              </a:rPr>
              <a:t>Æ</a:t>
            </a:r>
            <a:r>
              <a:rPr lang="en-US" dirty="0" smtClean="0">
                <a:solidFill>
                  <a:schemeClr val="tx2">
                    <a:lumMod val="60000"/>
                    <a:lumOff val="40000"/>
                  </a:schemeClr>
                </a:solidFill>
              </a:rPr>
              <a:t> </a:t>
            </a:r>
            <a:r>
              <a:rPr lang="en-US" dirty="0" err="1" smtClean="0">
                <a:solidFill>
                  <a:schemeClr val="tx2">
                    <a:lumMod val="60000"/>
                    <a:lumOff val="40000"/>
                  </a:schemeClr>
                </a:solidFill>
              </a:rPr>
              <a:t>bLen</a:t>
            </a:r>
            <a:r>
              <a:rPr lang="en-US" dirty="0" smtClean="0">
                <a:solidFill>
                  <a:schemeClr val="tx2">
                    <a:lumMod val="60000"/>
                    <a:lumOff val="40000"/>
                  </a:schemeClr>
                </a:solidFill>
              </a:rPr>
              <a:t> = 0 </a:t>
            </a:r>
            <a:r>
              <a:rPr lang="en-US" dirty="0" smtClean="0">
                <a:solidFill>
                  <a:schemeClr val="tx2">
                    <a:lumMod val="60000"/>
                    <a:lumOff val="40000"/>
                  </a:schemeClr>
                </a:solidFill>
                <a:latin typeface="cmsy10"/>
              </a:rPr>
              <a:t>Æ</a:t>
            </a:r>
            <a:r>
              <a:rPr lang="en-US" dirty="0" smtClean="0">
                <a:solidFill>
                  <a:schemeClr val="tx2">
                    <a:lumMod val="60000"/>
                    <a:lumOff val="40000"/>
                  </a:schemeClr>
                </a:solidFill>
              </a:rPr>
              <a:t> </a:t>
            </a:r>
            <a:r>
              <a:rPr lang="en-US" dirty="0" err="1" smtClean="0">
                <a:solidFill>
                  <a:schemeClr val="tx2">
                    <a:lumMod val="60000"/>
                    <a:lumOff val="40000"/>
                  </a:schemeClr>
                </a:solidFill>
              </a:rPr>
              <a:t>pLen</a:t>
            </a:r>
            <a:r>
              <a:rPr lang="en-US" dirty="0" smtClean="0">
                <a:solidFill>
                  <a:schemeClr val="tx2">
                    <a:lumMod val="60000"/>
                    <a:lumOff val="40000"/>
                  </a:schemeClr>
                </a:solidFill>
              </a:rPr>
              <a:t> </a:t>
            </a:r>
            <a:r>
              <a:rPr lang="en-US" dirty="0" smtClean="0">
                <a:solidFill>
                  <a:schemeClr val="tx2">
                    <a:lumMod val="60000"/>
                    <a:lumOff val="40000"/>
                  </a:schemeClr>
                </a:solidFill>
                <a:latin typeface="cmsy10"/>
              </a:rPr>
              <a:t>¸</a:t>
            </a:r>
            <a:r>
              <a:rPr lang="en-US" dirty="0" smtClean="0">
                <a:solidFill>
                  <a:schemeClr val="tx2">
                    <a:lumMod val="60000"/>
                    <a:lumOff val="40000"/>
                  </a:schemeClr>
                </a:solidFill>
              </a:rPr>
              <a:t> 1</a:t>
            </a:r>
          </a:p>
          <a:p>
            <a:r>
              <a:rPr lang="en-US" dirty="0" smtClean="0">
                <a:solidFill>
                  <a:schemeClr val="tx2">
                    <a:lumMod val="60000"/>
                    <a:lumOff val="40000"/>
                  </a:schemeClr>
                </a:solidFill>
                <a:latin typeface="cmsy10"/>
              </a:rPr>
              <a:t>Æ</a:t>
            </a:r>
            <a:r>
              <a:rPr lang="en-US" dirty="0" smtClean="0">
                <a:solidFill>
                  <a:schemeClr val="tx2">
                    <a:lumMod val="60000"/>
                    <a:lumOff val="40000"/>
                  </a:schemeClr>
                </a:solidFill>
              </a:rPr>
              <a:t> p </a:t>
            </a:r>
            <a:r>
              <a:rPr lang="en-US" dirty="0" smtClean="0">
                <a:solidFill>
                  <a:schemeClr val="tx2">
                    <a:lumMod val="60000"/>
                    <a:lumOff val="40000"/>
                  </a:schemeClr>
                </a:solidFill>
                <a:latin typeface="Symbol"/>
                <a:sym typeface="Symbol"/>
              </a:rPr>
              <a:t></a:t>
            </a:r>
            <a:r>
              <a:rPr lang="en-US" dirty="0" smtClean="0">
                <a:solidFill>
                  <a:schemeClr val="tx2">
                    <a:lumMod val="60000"/>
                    <a:lumOff val="40000"/>
                  </a:schemeClr>
                </a:solidFill>
              </a:rPr>
              <a:t> 0 </a:t>
            </a:r>
            <a:r>
              <a:rPr lang="en-US" dirty="0" smtClean="0">
                <a:solidFill>
                  <a:schemeClr val="tx2">
                    <a:lumMod val="60000"/>
                    <a:lumOff val="40000"/>
                  </a:schemeClr>
                </a:solidFill>
                <a:latin typeface="cmsy10"/>
              </a:rPr>
              <a:t>Æ</a:t>
            </a:r>
            <a:r>
              <a:rPr lang="en-US" dirty="0" smtClean="0">
                <a:solidFill>
                  <a:schemeClr val="tx2">
                    <a:lumMod val="60000"/>
                    <a:lumOff val="40000"/>
                  </a:schemeClr>
                </a:solidFill>
              </a:rPr>
              <a:t> Mode </a:t>
            </a:r>
            <a:r>
              <a:rPr lang="en-US" dirty="0" smtClean="0">
                <a:solidFill>
                  <a:schemeClr val="tx2">
                    <a:lumMod val="60000"/>
                    <a:lumOff val="40000"/>
                  </a:schemeClr>
                </a:solidFill>
                <a:latin typeface="Symbol"/>
                <a:sym typeface="Symbol"/>
              </a:rPr>
              <a:t></a:t>
            </a:r>
            <a:r>
              <a:rPr lang="en-US" dirty="0" smtClean="0">
                <a:solidFill>
                  <a:schemeClr val="tx2">
                    <a:lumMod val="60000"/>
                    <a:lumOff val="40000"/>
                  </a:schemeClr>
                </a:solidFill>
              </a:rPr>
              <a:t> 0</a:t>
            </a:r>
            <a:endParaRPr lang="en-US" dirty="0">
              <a:solidFill>
                <a:schemeClr val="tx2">
                  <a:lumMod val="60000"/>
                  <a:lumOff val="40000"/>
                </a:schemeClr>
              </a:solidFill>
            </a:endParaRPr>
          </a:p>
        </p:txBody>
      </p:sp>
      <p:sp>
        <p:nvSpPr>
          <p:cNvPr id="94" name="TextBox 93"/>
          <p:cNvSpPr txBox="1"/>
          <p:nvPr/>
        </p:nvSpPr>
        <p:spPr>
          <a:xfrm>
            <a:off x="5205413" y="2867025"/>
            <a:ext cx="2895600" cy="369332"/>
          </a:xfrm>
          <a:prstGeom prst="rect">
            <a:avLst/>
          </a:prstGeom>
          <a:noFill/>
          <a:ln>
            <a:solidFill>
              <a:schemeClr val="tx2">
                <a:lumMod val="75000"/>
              </a:schemeClr>
            </a:solidFill>
          </a:ln>
        </p:spPr>
        <p:txBody>
          <a:bodyPr wrap="square" rtlCol="0">
            <a:spAutoFit/>
          </a:bodyPr>
          <a:lstStyle/>
          <a:p>
            <a:r>
              <a:rPr lang="en-US" dirty="0" smtClean="0">
                <a:solidFill>
                  <a:schemeClr val="tx2">
                    <a:lumMod val="60000"/>
                    <a:lumOff val="40000"/>
                  </a:schemeClr>
                </a:solidFill>
              </a:rPr>
              <a:t>L = 1 </a:t>
            </a:r>
            <a:r>
              <a:rPr lang="en-US" dirty="0" smtClean="0">
                <a:solidFill>
                  <a:schemeClr val="tx2">
                    <a:lumMod val="60000"/>
                    <a:lumOff val="40000"/>
                  </a:schemeClr>
                </a:solidFill>
                <a:latin typeface="cmsy10"/>
              </a:rPr>
              <a:t>Æ</a:t>
            </a:r>
            <a:r>
              <a:rPr lang="en-US" dirty="0" smtClean="0">
                <a:solidFill>
                  <a:schemeClr val="tx2">
                    <a:lumMod val="60000"/>
                    <a:lumOff val="40000"/>
                  </a:schemeClr>
                </a:solidFill>
              </a:rPr>
              <a:t> </a:t>
            </a:r>
            <a:r>
              <a:rPr lang="en-US" dirty="0" err="1" smtClean="0">
                <a:solidFill>
                  <a:schemeClr val="tx2">
                    <a:lumMod val="60000"/>
                    <a:lumOff val="40000"/>
                  </a:schemeClr>
                </a:solidFill>
              </a:rPr>
              <a:t>bLen</a:t>
            </a:r>
            <a:r>
              <a:rPr lang="en-US" dirty="0" smtClean="0">
                <a:solidFill>
                  <a:schemeClr val="tx2">
                    <a:lumMod val="60000"/>
                    <a:lumOff val="40000"/>
                  </a:schemeClr>
                </a:solidFill>
              </a:rPr>
              <a:t> = 0 </a:t>
            </a:r>
            <a:r>
              <a:rPr lang="en-US" dirty="0" smtClean="0">
                <a:solidFill>
                  <a:schemeClr val="tx2">
                    <a:lumMod val="60000"/>
                    <a:lumOff val="40000"/>
                  </a:schemeClr>
                </a:solidFill>
                <a:latin typeface="cmsy10"/>
              </a:rPr>
              <a:t>Æ</a:t>
            </a:r>
            <a:r>
              <a:rPr lang="en-US" dirty="0" smtClean="0">
                <a:solidFill>
                  <a:schemeClr val="tx2">
                    <a:lumMod val="60000"/>
                    <a:lumOff val="40000"/>
                  </a:schemeClr>
                </a:solidFill>
              </a:rPr>
              <a:t> </a:t>
            </a:r>
            <a:r>
              <a:rPr lang="en-US" dirty="0" err="1" smtClean="0">
                <a:solidFill>
                  <a:schemeClr val="tx2">
                    <a:lumMod val="60000"/>
                    <a:lumOff val="40000"/>
                  </a:schemeClr>
                </a:solidFill>
              </a:rPr>
              <a:t>pLen</a:t>
            </a:r>
            <a:r>
              <a:rPr lang="en-US" dirty="0" smtClean="0">
                <a:solidFill>
                  <a:schemeClr val="tx2">
                    <a:lumMod val="60000"/>
                    <a:lumOff val="40000"/>
                  </a:schemeClr>
                </a:solidFill>
              </a:rPr>
              <a:t> </a:t>
            </a:r>
            <a:r>
              <a:rPr lang="en-US" dirty="0" smtClean="0">
                <a:solidFill>
                  <a:schemeClr val="tx2">
                    <a:lumMod val="60000"/>
                    <a:lumOff val="40000"/>
                  </a:schemeClr>
                </a:solidFill>
                <a:latin typeface="cmsy10"/>
              </a:rPr>
              <a:t>¸</a:t>
            </a:r>
            <a:r>
              <a:rPr lang="en-US" dirty="0" smtClean="0">
                <a:solidFill>
                  <a:schemeClr val="tx2">
                    <a:lumMod val="60000"/>
                    <a:lumOff val="40000"/>
                  </a:schemeClr>
                </a:solidFill>
              </a:rPr>
              <a:t> 1</a:t>
            </a:r>
            <a:endParaRPr lang="en-US" dirty="0">
              <a:solidFill>
                <a:schemeClr val="tx2">
                  <a:lumMod val="60000"/>
                  <a:lumOff val="40000"/>
                </a:schemeClr>
              </a:solidFill>
            </a:endParaRPr>
          </a:p>
        </p:txBody>
      </p:sp>
      <p:cxnSp>
        <p:nvCxnSpPr>
          <p:cNvPr id="96" name="Straight Arrow Connector 95"/>
          <p:cNvCxnSpPr>
            <a:stCxn id="49" idx="5"/>
            <a:endCxn id="52" idx="1"/>
          </p:cNvCxnSpPr>
          <p:nvPr/>
        </p:nvCxnSpPr>
        <p:spPr>
          <a:xfrm rot="16200000" flipH="1">
            <a:off x="4211264" y="2463426"/>
            <a:ext cx="407148" cy="407148"/>
          </a:xfrm>
          <a:prstGeom prst="straightConnector1">
            <a:avLst/>
          </a:prstGeom>
          <a:ln w="50800">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97" name="Straight Arrow Connector 96"/>
          <p:cNvCxnSpPr>
            <a:stCxn id="57" idx="4"/>
            <a:endCxn id="58" idx="0"/>
          </p:cNvCxnSpPr>
          <p:nvPr/>
        </p:nvCxnSpPr>
        <p:spPr>
          <a:xfrm rot="5400000">
            <a:off x="2662238" y="5715000"/>
            <a:ext cx="838200" cy="1588"/>
          </a:xfrm>
          <a:prstGeom prst="straightConnector1">
            <a:avLst/>
          </a:prstGeom>
          <a:ln w="508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99" name="Straight Arrow Connector 98"/>
          <p:cNvCxnSpPr>
            <a:stCxn id="47" idx="4"/>
            <a:endCxn id="48" idx="0"/>
          </p:cNvCxnSpPr>
          <p:nvPr/>
        </p:nvCxnSpPr>
        <p:spPr>
          <a:xfrm rot="5400000">
            <a:off x="4612482" y="1031081"/>
            <a:ext cx="447675" cy="4762"/>
          </a:xfrm>
          <a:prstGeom prst="straightConnector1">
            <a:avLst/>
          </a:prstGeom>
          <a:ln w="508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00" name="Slide Number Placeholder 99"/>
          <p:cNvSpPr>
            <a:spLocks noGrp="1"/>
          </p:cNvSpPr>
          <p:nvPr>
            <p:ph type="sldNum" sz="quarter" idx="12"/>
          </p:nvPr>
        </p:nvSpPr>
        <p:spPr>
          <a:xfrm>
            <a:off x="6672263" y="6346825"/>
            <a:ext cx="2133600" cy="365125"/>
          </a:xfrm>
        </p:spPr>
        <p:txBody>
          <a:bodyPr/>
          <a:lstStyle/>
          <a:p>
            <a:fld id="{4A96F167-5951-4AF2-A12D-410BE70F5D80}" type="slidenum">
              <a:rPr lang="en-US" smtClean="0"/>
              <a:pPr/>
              <a:t>22</a:t>
            </a:fld>
            <a:endParaRPr lang="en-US"/>
          </a:p>
        </p:txBody>
      </p:sp>
      <p:sp>
        <p:nvSpPr>
          <p:cNvPr id="139" name="TextBox 138"/>
          <p:cNvSpPr txBox="1"/>
          <p:nvPr/>
        </p:nvSpPr>
        <p:spPr>
          <a:xfrm>
            <a:off x="457200" y="304800"/>
            <a:ext cx="3886200" cy="1077218"/>
          </a:xfrm>
          <a:prstGeom prst="rect">
            <a:avLst/>
          </a:prstGeom>
          <a:noFill/>
        </p:spPr>
        <p:txBody>
          <a:bodyPr wrap="square" rtlCol="0">
            <a:spAutoFit/>
          </a:bodyPr>
          <a:lstStyle/>
          <a:p>
            <a:r>
              <a:rPr lang="en-US" sz="3200" dirty="0" smtClean="0"/>
              <a:t>Apply Analysis Oracle: Local </a:t>
            </a:r>
            <a:r>
              <a:rPr lang="en-US" sz="3200" dirty="0" smtClean="0"/>
              <a:t>Repair</a:t>
            </a:r>
            <a:endParaRPr lang="en-US" sz="3200" dirty="0"/>
          </a:p>
        </p:txBody>
      </p:sp>
      <p:sp>
        <p:nvSpPr>
          <p:cNvPr id="140" name="TextBox 139"/>
          <p:cNvSpPr txBox="1"/>
          <p:nvPr/>
        </p:nvSpPr>
        <p:spPr>
          <a:xfrm>
            <a:off x="5214938" y="419100"/>
            <a:ext cx="1219200" cy="923330"/>
          </a:xfrm>
          <a:prstGeom prst="rect">
            <a:avLst/>
          </a:prstGeom>
          <a:noFill/>
        </p:spPr>
        <p:txBody>
          <a:bodyPr wrap="square" rtlCol="0">
            <a:spAutoFit/>
          </a:bodyPr>
          <a:lstStyle/>
          <a:p>
            <a:r>
              <a:rPr lang="en-US" dirty="0" smtClean="0">
                <a:solidFill>
                  <a:srgbClr val="00B050"/>
                </a:solidFill>
              </a:rPr>
              <a:t>L := 1</a:t>
            </a:r>
          </a:p>
          <a:p>
            <a:r>
              <a:rPr lang="en-US" dirty="0" err="1" smtClean="0">
                <a:solidFill>
                  <a:srgbClr val="00B050"/>
                </a:solidFill>
              </a:rPr>
              <a:t>bLen</a:t>
            </a:r>
            <a:r>
              <a:rPr lang="en-US" dirty="0" smtClean="0">
                <a:solidFill>
                  <a:srgbClr val="00B050"/>
                </a:solidFill>
              </a:rPr>
              <a:t> := 0</a:t>
            </a:r>
          </a:p>
          <a:p>
            <a:r>
              <a:rPr lang="en-US" dirty="0" err="1" smtClean="0">
                <a:solidFill>
                  <a:srgbClr val="00B050"/>
                </a:solidFill>
              </a:rPr>
              <a:t>pLen</a:t>
            </a:r>
            <a:r>
              <a:rPr lang="en-US" dirty="0" smtClean="0">
                <a:solidFill>
                  <a:srgbClr val="00B050"/>
                </a:solidFill>
              </a:rPr>
              <a:t> &gt;= 1</a:t>
            </a:r>
            <a:endParaRPr lang="en-US" dirty="0">
              <a:solidFill>
                <a:srgbClr val="00B050"/>
              </a:solidFill>
            </a:endParaRPr>
          </a:p>
        </p:txBody>
      </p:sp>
      <p:sp>
        <p:nvSpPr>
          <p:cNvPr id="141" name="TextBox 140"/>
          <p:cNvSpPr txBox="1"/>
          <p:nvPr/>
        </p:nvSpPr>
        <p:spPr>
          <a:xfrm>
            <a:off x="1328058" y="5312229"/>
            <a:ext cx="1676400" cy="646331"/>
          </a:xfrm>
          <a:prstGeom prst="rect">
            <a:avLst/>
          </a:prstGeom>
          <a:noFill/>
        </p:spPr>
        <p:txBody>
          <a:bodyPr wrap="square" rtlCol="0">
            <a:spAutoFit/>
          </a:bodyPr>
          <a:lstStyle/>
          <a:p>
            <a:r>
              <a:rPr lang="en-US" dirty="0" smtClean="0">
                <a:solidFill>
                  <a:srgbClr val="00B050"/>
                </a:solidFill>
              </a:rPr>
              <a:t>p != 0</a:t>
            </a:r>
          </a:p>
          <a:p>
            <a:r>
              <a:rPr lang="en-US" dirty="0" smtClean="0">
                <a:solidFill>
                  <a:srgbClr val="00B050"/>
                </a:solidFill>
              </a:rPr>
              <a:t>&amp;&amp; </a:t>
            </a:r>
            <a:r>
              <a:rPr lang="en-US" dirty="0" err="1" smtClean="0">
                <a:solidFill>
                  <a:srgbClr val="00B050"/>
                </a:solidFill>
              </a:rPr>
              <a:t>bLen</a:t>
            </a:r>
            <a:r>
              <a:rPr lang="en-US" dirty="0" smtClean="0">
                <a:solidFill>
                  <a:srgbClr val="00B050"/>
                </a:solidFill>
              </a:rPr>
              <a:t> &gt; </a:t>
            </a:r>
            <a:r>
              <a:rPr lang="en-US" dirty="0" err="1" smtClean="0">
                <a:solidFill>
                  <a:srgbClr val="00B050"/>
                </a:solidFill>
              </a:rPr>
              <a:t>pLen</a:t>
            </a:r>
            <a:endParaRPr lang="en-US" dirty="0">
              <a:solidFill>
                <a:srgbClr val="00B050"/>
              </a:solidFill>
            </a:endParaRPr>
          </a:p>
        </p:txBody>
      </p:sp>
      <p:sp>
        <p:nvSpPr>
          <p:cNvPr id="142" name="TextBox 141"/>
          <p:cNvSpPr txBox="1"/>
          <p:nvPr/>
        </p:nvSpPr>
        <p:spPr>
          <a:xfrm>
            <a:off x="3157538" y="2628900"/>
            <a:ext cx="1219200" cy="369332"/>
          </a:xfrm>
          <a:prstGeom prst="rect">
            <a:avLst/>
          </a:prstGeom>
          <a:noFill/>
        </p:spPr>
        <p:txBody>
          <a:bodyPr wrap="square" rtlCol="0">
            <a:spAutoFit/>
          </a:bodyPr>
          <a:lstStyle/>
          <a:p>
            <a:r>
              <a:rPr lang="en-US" dirty="0" err="1" smtClean="0">
                <a:solidFill>
                  <a:schemeClr val="accent6">
                    <a:lumMod val="75000"/>
                  </a:schemeClr>
                </a:solidFill>
              </a:rPr>
              <a:t>pLen</a:t>
            </a:r>
            <a:r>
              <a:rPr lang="en-US" dirty="0" smtClean="0">
                <a:solidFill>
                  <a:schemeClr val="accent6">
                    <a:lumMod val="75000"/>
                  </a:schemeClr>
                </a:solidFill>
              </a:rPr>
              <a:t> := -1</a:t>
            </a:r>
            <a:endParaRPr lang="en-US" dirty="0">
              <a:solidFill>
                <a:schemeClr val="accent6">
                  <a:lumMod val="75000"/>
                </a:schemeClr>
              </a:solidFill>
            </a:endParaRPr>
          </a:p>
        </p:txBody>
      </p:sp>
      <p:cxnSp>
        <p:nvCxnSpPr>
          <p:cNvPr id="145" name="Straight Arrow Connector 144"/>
          <p:cNvCxnSpPr>
            <a:stCxn id="47" idx="4"/>
            <a:endCxn id="48" idx="0"/>
          </p:cNvCxnSpPr>
          <p:nvPr/>
        </p:nvCxnSpPr>
        <p:spPr>
          <a:xfrm rot="5400000">
            <a:off x="4612482" y="1031081"/>
            <a:ext cx="447675" cy="4762"/>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6098859" y="5824538"/>
            <a:ext cx="1524000" cy="923330"/>
          </a:xfrm>
          <a:prstGeom prst="rect">
            <a:avLst/>
          </a:prstGeom>
          <a:noFill/>
        </p:spPr>
        <p:txBody>
          <a:bodyPr wrap="square" rtlCol="0">
            <a:spAutoFit/>
          </a:bodyPr>
          <a:lstStyle/>
          <a:p>
            <a:r>
              <a:rPr lang="en-US" dirty="0" smtClean="0"/>
              <a:t>L &lt;= </a:t>
            </a:r>
            <a:r>
              <a:rPr lang="en-US" dirty="0" err="1" smtClean="0"/>
              <a:t>pLen</a:t>
            </a:r>
            <a:endParaRPr lang="en-US" dirty="0" smtClean="0"/>
          </a:p>
          <a:p>
            <a:r>
              <a:rPr lang="en-US" dirty="0" err="1" smtClean="0"/>
              <a:t>bLen</a:t>
            </a:r>
            <a:r>
              <a:rPr lang="en-US" dirty="0" smtClean="0"/>
              <a:t> := L – off</a:t>
            </a:r>
          </a:p>
          <a:p>
            <a:r>
              <a:rPr lang="en-US" dirty="0" smtClean="0"/>
              <a:t>L := L * 2</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mph" presetSubtype="0" grpId="0" nodeType="withEffect">
                                  <p:stCondLst>
                                    <p:cond delay="0"/>
                                  </p:stCondLst>
                                  <p:childTnLst>
                                    <p:set>
                                      <p:cBhvr rctx="PPT">
                                        <p:cTn id="6" dur="indefinite"/>
                                        <p:tgtEl>
                                          <p:spTgt spid="60"/>
                                        </p:tgtEl>
                                        <p:attrNameLst>
                                          <p:attrName>style.opacity</p:attrName>
                                        </p:attrNameLst>
                                      </p:cBhvr>
                                      <p:to>
                                        <p:strVal val="0.25"/>
                                      </p:to>
                                    </p:set>
                                    <p:animEffect filter="image" prLst="opacity: 0.25">
                                      <p:cBhvr rctx="IE">
                                        <p:cTn id="7" dur="indefinite"/>
                                        <p:tgtEl>
                                          <p:spTgt spid="60"/>
                                        </p:tgtEl>
                                      </p:cBhvr>
                                    </p:animEffect>
                                  </p:childTnLst>
                                </p:cTn>
                              </p:par>
                              <p:par>
                                <p:cTn id="8" presetID="9" presetClass="emph" presetSubtype="0" grpId="0" nodeType="withEffect">
                                  <p:stCondLst>
                                    <p:cond delay="0"/>
                                  </p:stCondLst>
                                  <p:childTnLst>
                                    <p:set>
                                      <p:cBhvr rctx="PPT">
                                        <p:cTn id="9" dur="indefinite"/>
                                        <p:tgtEl>
                                          <p:spTgt spid="61"/>
                                        </p:tgtEl>
                                        <p:attrNameLst>
                                          <p:attrName>style.opacity</p:attrName>
                                        </p:attrNameLst>
                                      </p:cBhvr>
                                      <p:to>
                                        <p:strVal val="0.25"/>
                                      </p:to>
                                    </p:set>
                                    <p:animEffect filter="image" prLst="opacity: 0.25">
                                      <p:cBhvr rctx="IE">
                                        <p:cTn id="10" dur="indefinite"/>
                                        <p:tgtEl>
                                          <p:spTgt spid="61"/>
                                        </p:tgtEl>
                                      </p:cBhvr>
                                    </p:animEffect>
                                  </p:childTnLst>
                                </p:cTn>
                              </p:par>
                              <p:par>
                                <p:cTn id="11" presetID="9" presetClass="emph" presetSubtype="0" grpId="0" nodeType="withEffect">
                                  <p:stCondLst>
                                    <p:cond delay="0"/>
                                  </p:stCondLst>
                                  <p:childTnLst>
                                    <p:set>
                                      <p:cBhvr rctx="PPT">
                                        <p:cTn id="12" dur="indefinite"/>
                                        <p:tgtEl>
                                          <p:spTgt spid="73"/>
                                        </p:tgtEl>
                                        <p:attrNameLst>
                                          <p:attrName>style.opacity</p:attrName>
                                        </p:attrNameLst>
                                      </p:cBhvr>
                                      <p:to>
                                        <p:strVal val="0.25"/>
                                      </p:to>
                                    </p:set>
                                    <p:animEffect filter="image" prLst="opacity: 0.25">
                                      <p:cBhvr rctx="IE">
                                        <p:cTn id="13" dur="indefinite"/>
                                        <p:tgtEl>
                                          <p:spTgt spid="73"/>
                                        </p:tgtEl>
                                      </p:cBhvr>
                                    </p:animEffect>
                                  </p:childTnLst>
                                </p:cTn>
                              </p:par>
                              <p:par>
                                <p:cTn id="14" presetID="9" presetClass="emph" presetSubtype="0" grpId="0" nodeType="withEffect">
                                  <p:stCondLst>
                                    <p:cond delay="0"/>
                                  </p:stCondLst>
                                  <p:childTnLst>
                                    <p:set>
                                      <p:cBhvr rctx="PPT">
                                        <p:cTn id="15" dur="indefinite"/>
                                        <p:tgtEl>
                                          <p:spTgt spid="64"/>
                                        </p:tgtEl>
                                        <p:attrNameLst>
                                          <p:attrName>style.opacity</p:attrName>
                                        </p:attrNameLst>
                                      </p:cBhvr>
                                      <p:to>
                                        <p:strVal val="0.25"/>
                                      </p:to>
                                    </p:set>
                                    <p:animEffect filter="image" prLst="opacity: 0.25">
                                      <p:cBhvr rctx="IE">
                                        <p:cTn id="16" dur="indefinite"/>
                                        <p:tgtEl>
                                          <p:spTgt spid="64"/>
                                        </p:tgtEl>
                                      </p:cBhvr>
                                    </p:animEffect>
                                  </p:childTnLst>
                                </p:cTn>
                              </p:par>
                              <p:par>
                                <p:cTn id="17" presetID="9" presetClass="emph" presetSubtype="0" grpId="1" nodeType="withEffect">
                                  <p:stCondLst>
                                    <p:cond delay="0"/>
                                  </p:stCondLst>
                                  <p:childTnLst>
                                    <p:set>
                                      <p:cBhvr rctx="PPT">
                                        <p:cTn id="18" dur="indefinite"/>
                                        <p:tgtEl>
                                          <p:spTgt spid="102"/>
                                        </p:tgtEl>
                                        <p:attrNameLst>
                                          <p:attrName>style.opacity</p:attrName>
                                        </p:attrNameLst>
                                      </p:cBhvr>
                                      <p:to>
                                        <p:strVal val="0.5"/>
                                      </p:to>
                                    </p:set>
                                    <p:animEffect filter="image" prLst="opacity: 0.5">
                                      <p:cBhvr rctx="IE">
                                        <p:cTn id="19" dur="indefinite"/>
                                        <p:tgtEl>
                                          <p:spTgt spid="102"/>
                                        </p:tgtEl>
                                      </p:cBhvr>
                                    </p:animEffect>
                                  </p:childTnLst>
                                </p:cTn>
                              </p:par>
                              <p:par>
                                <p:cTn id="20" presetID="9" presetClass="emph" presetSubtype="0" grpId="1" nodeType="withEffect">
                                  <p:stCondLst>
                                    <p:cond delay="0"/>
                                  </p:stCondLst>
                                  <p:childTnLst>
                                    <p:set>
                                      <p:cBhvr rctx="PPT">
                                        <p:cTn id="21" dur="indefinite"/>
                                        <p:tgtEl>
                                          <p:spTgt spid="98"/>
                                        </p:tgtEl>
                                        <p:attrNameLst>
                                          <p:attrName>style.opacity</p:attrName>
                                        </p:attrNameLst>
                                      </p:cBhvr>
                                      <p:to>
                                        <p:strVal val="0.5"/>
                                      </p:to>
                                    </p:set>
                                    <p:animEffect filter="image" prLst="opacity: 0.5">
                                      <p:cBhvr rctx="IE">
                                        <p:cTn id="22" dur="indefinite"/>
                                        <p:tgtEl>
                                          <p:spTgt spid="98"/>
                                        </p:tgtEl>
                                      </p:cBhvr>
                                    </p:animEffect>
                                  </p:childTnLst>
                                </p:cTn>
                              </p:par>
                              <p:par>
                                <p:cTn id="23" presetID="9" presetClass="emph" presetSubtype="0" grpId="1" nodeType="withEffect">
                                  <p:stCondLst>
                                    <p:cond delay="0"/>
                                  </p:stCondLst>
                                  <p:childTnLst>
                                    <p:set>
                                      <p:cBhvr rctx="PPT">
                                        <p:cTn id="24" dur="indefinite"/>
                                        <p:tgtEl>
                                          <p:spTgt spid="92"/>
                                        </p:tgtEl>
                                        <p:attrNameLst>
                                          <p:attrName>style.opacity</p:attrName>
                                        </p:attrNameLst>
                                      </p:cBhvr>
                                      <p:to>
                                        <p:strVal val="0.5"/>
                                      </p:to>
                                    </p:set>
                                    <p:animEffect filter="image" prLst="opacity: 0.5">
                                      <p:cBhvr rctx="IE">
                                        <p:cTn id="25" dur="indefinite"/>
                                        <p:tgtEl>
                                          <p:spTgt spid="92"/>
                                        </p:tgtEl>
                                      </p:cBhvr>
                                    </p:animEffect>
                                  </p:childTnLst>
                                </p:cTn>
                              </p:par>
                              <p:par>
                                <p:cTn id="26" presetID="9" presetClass="emph" presetSubtype="0" grpId="1" nodeType="withEffect">
                                  <p:stCondLst>
                                    <p:cond delay="0"/>
                                  </p:stCondLst>
                                  <p:childTnLst>
                                    <p:set>
                                      <p:cBhvr rctx="PPT">
                                        <p:cTn id="27" dur="indefinite"/>
                                        <p:tgtEl>
                                          <p:spTgt spid="95"/>
                                        </p:tgtEl>
                                        <p:attrNameLst>
                                          <p:attrName>style.opacity</p:attrName>
                                        </p:attrNameLst>
                                      </p:cBhvr>
                                      <p:to>
                                        <p:strVal val="0.5"/>
                                      </p:to>
                                    </p:set>
                                    <p:animEffect filter="image" prLst="opacity: 0.5">
                                      <p:cBhvr rctx="IE">
                                        <p:cTn id="28" dur="indefinite"/>
                                        <p:tgtEl>
                                          <p:spTgt spid="95"/>
                                        </p:tgtEl>
                                      </p:cBhvr>
                                    </p:animEffect>
                                  </p:childTnLst>
                                </p:cTn>
                              </p:par>
                              <p:par>
                                <p:cTn id="29" presetID="9" presetClass="emph" presetSubtype="0" grpId="0" nodeType="withEffect">
                                  <p:stCondLst>
                                    <p:cond delay="0"/>
                                  </p:stCondLst>
                                  <p:childTnLst>
                                    <p:set>
                                      <p:cBhvr rctx="PPT">
                                        <p:cTn id="30" dur="indefinite"/>
                                        <p:tgtEl>
                                          <p:spTgt spid="93"/>
                                        </p:tgtEl>
                                        <p:attrNameLst>
                                          <p:attrName>style.opacity</p:attrName>
                                        </p:attrNameLst>
                                      </p:cBhvr>
                                      <p:to>
                                        <p:strVal val="0.5"/>
                                      </p:to>
                                    </p:set>
                                    <p:animEffect filter="image" prLst="opacity: 0.5">
                                      <p:cBhvr rctx="IE">
                                        <p:cTn id="31" dur="indefinite"/>
                                        <p:tgtEl>
                                          <p:spTgt spid="93"/>
                                        </p:tgtEl>
                                      </p:cBhvr>
                                    </p:animEffect>
                                  </p:childTnLst>
                                </p:cTn>
                              </p:par>
                            </p:childTnLst>
                          </p:cTn>
                        </p:par>
                      </p:childTnLst>
                    </p:cTn>
                  </p:par>
                  <p:par>
                    <p:cTn id="32" fill="hold">
                      <p:stCondLst>
                        <p:cond delay="indefinite"/>
                      </p:stCondLst>
                      <p:childTnLst>
                        <p:par>
                          <p:cTn id="33" fill="hold">
                            <p:stCondLst>
                              <p:cond delay="0"/>
                            </p:stCondLst>
                            <p:childTnLst>
                              <p:par>
                                <p:cTn id="34" presetID="1" presetClass="exit" presetSubtype="0" fill="hold" grpId="0" nodeType="clickEffect">
                                  <p:stCondLst>
                                    <p:cond delay="0"/>
                                  </p:stCondLst>
                                  <p:childTnLst>
                                    <p:set>
                                      <p:cBhvr>
                                        <p:cTn id="35" dur="1" fill="hold">
                                          <p:stCondLst>
                                            <p:cond delay="0"/>
                                          </p:stCondLst>
                                        </p:cTn>
                                        <p:tgtEl>
                                          <p:spTgt spid="102"/>
                                        </p:tgtEl>
                                        <p:attrNameLst>
                                          <p:attrName>style.visibility</p:attrName>
                                        </p:attrNameLst>
                                      </p:cBhvr>
                                      <p:to>
                                        <p:strVal val="hidden"/>
                                      </p:to>
                                    </p:set>
                                  </p:childTnLst>
                                </p:cTn>
                              </p:par>
                              <p:par>
                                <p:cTn id="36" presetID="1" presetClass="entr" presetSubtype="0" fill="hold" grpId="0" nodeType="withEffect">
                                  <p:stCondLst>
                                    <p:cond delay="0"/>
                                  </p:stCondLst>
                                  <p:childTnLst>
                                    <p:set>
                                      <p:cBhvr>
                                        <p:cTn id="37" dur="1" fill="hold">
                                          <p:stCondLst>
                                            <p:cond delay="0"/>
                                          </p:stCondLst>
                                        </p:cTn>
                                        <p:tgtEl>
                                          <p:spTgt spid="90"/>
                                        </p:tgtEl>
                                        <p:attrNameLst>
                                          <p:attrName>style.visibility</p:attrName>
                                        </p:attrNameLst>
                                      </p:cBhvr>
                                      <p:to>
                                        <p:strVal val="visible"/>
                                      </p:to>
                                    </p:set>
                                  </p:childTnLst>
                                </p:cTn>
                              </p:par>
                              <p:par>
                                <p:cTn id="38" presetID="1" presetClass="emph" presetSubtype="2" fill="hold" nodeType="withEffect">
                                  <p:stCondLst>
                                    <p:cond delay="0"/>
                                  </p:stCondLst>
                                  <p:childTnLst>
                                    <p:animClr clrSpc="rgb">
                                      <p:cBhvr>
                                        <p:cTn id="39" dur="500" fill="hold"/>
                                        <p:tgtEl>
                                          <p:spTgt spid="57"/>
                                        </p:tgtEl>
                                        <p:attrNameLst>
                                          <p:attrName>fillcolor</p:attrName>
                                        </p:attrNameLst>
                                      </p:cBhvr>
                                      <p:to>
                                        <a:srgbClr val="3366FF"/>
                                      </p:to>
                                    </p:animClr>
                                    <p:set>
                                      <p:cBhvr>
                                        <p:cTn id="40" dur="500" fill="hold"/>
                                        <p:tgtEl>
                                          <p:spTgt spid="57"/>
                                        </p:tgtEl>
                                        <p:attrNameLst>
                                          <p:attrName>fill.type</p:attrName>
                                        </p:attrNameLst>
                                      </p:cBhvr>
                                      <p:to>
                                        <p:strVal val="solid"/>
                                      </p:to>
                                    </p:set>
                                    <p:set>
                                      <p:cBhvr>
                                        <p:cTn id="41" dur="500" fill="hold"/>
                                        <p:tgtEl>
                                          <p:spTgt spid="57"/>
                                        </p:tgtEl>
                                        <p:attrNameLst>
                                          <p:attrName>fill.on</p:attrName>
                                        </p:attrNameLst>
                                      </p:cBhvr>
                                      <p:to>
                                        <p:strVal val="true"/>
                                      </p:to>
                                    </p:set>
                                  </p:childTnLst>
                                </p:cTn>
                              </p:par>
                            </p:childTnLst>
                          </p:cTn>
                        </p:par>
                      </p:childTnLst>
                    </p:cTn>
                  </p:par>
                  <p:par>
                    <p:cTn id="42" fill="hold">
                      <p:stCondLst>
                        <p:cond delay="indefinite"/>
                      </p:stCondLst>
                      <p:childTnLst>
                        <p:par>
                          <p:cTn id="43" fill="hold">
                            <p:stCondLst>
                              <p:cond delay="0"/>
                            </p:stCondLst>
                            <p:childTnLst>
                              <p:par>
                                <p:cTn id="44" presetID="1" presetClass="exit" presetSubtype="0" fill="hold" grpId="0" nodeType="clickEffect">
                                  <p:stCondLst>
                                    <p:cond delay="0"/>
                                  </p:stCondLst>
                                  <p:childTnLst>
                                    <p:set>
                                      <p:cBhvr>
                                        <p:cTn id="45" dur="1" fill="hold">
                                          <p:stCondLst>
                                            <p:cond delay="0"/>
                                          </p:stCondLst>
                                        </p:cTn>
                                        <p:tgtEl>
                                          <p:spTgt spid="98"/>
                                        </p:tgtEl>
                                        <p:attrNameLst>
                                          <p:attrName>style.visibility</p:attrName>
                                        </p:attrNameLst>
                                      </p:cBhvr>
                                      <p:to>
                                        <p:strVal val="hidden"/>
                                      </p:to>
                                    </p:set>
                                  </p:childTnLst>
                                </p:cTn>
                              </p:par>
                              <p:par>
                                <p:cTn id="46" presetID="1" presetClass="entr" presetSubtype="0" fill="hold" grpId="0" nodeType="withEffect">
                                  <p:stCondLst>
                                    <p:cond delay="0"/>
                                  </p:stCondLst>
                                  <p:childTnLst>
                                    <p:set>
                                      <p:cBhvr>
                                        <p:cTn id="47" dur="1" fill="hold">
                                          <p:stCondLst>
                                            <p:cond delay="0"/>
                                          </p:stCondLst>
                                        </p:cTn>
                                        <p:tgtEl>
                                          <p:spTgt spid="91"/>
                                        </p:tgtEl>
                                        <p:attrNameLst>
                                          <p:attrName>style.visibility</p:attrName>
                                        </p:attrNameLst>
                                      </p:cBhvr>
                                      <p:to>
                                        <p:strVal val="visible"/>
                                      </p:to>
                                    </p:set>
                                  </p:childTnLst>
                                </p:cTn>
                              </p:par>
                              <p:par>
                                <p:cTn id="48" presetID="1" presetClass="emph" presetSubtype="2" fill="hold" nodeType="withEffect">
                                  <p:stCondLst>
                                    <p:cond delay="0"/>
                                  </p:stCondLst>
                                  <p:childTnLst>
                                    <p:animClr clrSpc="rgb">
                                      <p:cBhvr>
                                        <p:cTn id="49" dur="500" fill="hold"/>
                                        <p:tgtEl>
                                          <p:spTgt spid="50"/>
                                        </p:tgtEl>
                                        <p:attrNameLst>
                                          <p:attrName>fillcolor</p:attrName>
                                        </p:attrNameLst>
                                      </p:cBhvr>
                                      <p:to>
                                        <a:srgbClr val="3366FF"/>
                                      </p:to>
                                    </p:animClr>
                                    <p:set>
                                      <p:cBhvr>
                                        <p:cTn id="50" dur="500" fill="hold"/>
                                        <p:tgtEl>
                                          <p:spTgt spid="50"/>
                                        </p:tgtEl>
                                        <p:attrNameLst>
                                          <p:attrName>fill.type</p:attrName>
                                        </p:attrNameLst>
                                      </p:cBhvr>
                                      <p:to>
                                        <p:strVal val="solid"/>
                                      </p:to>
                                    </p:set>
                                    <p:set>
                                      <p:cBhvr>
                                        <p:cTn id="51" dur="500" fill="hold"/>
                                        <p:tgtEl>
                                          <p:spTgt spid="50"/>
                                        </p:tgtEl>
                                        <p:attrNameLst>
                                          <p:attrName>fill.on</p:attrName>
                                        </p:attrNameLst>
                                      </p:cBhvr>
                                      <p:to>
                                        <p:strVal val="true"/>
                                      </p:to>
                                    </p:set>
                                  </p:childTnLst>
                                </p:cTn>
                              </p:par>
                            </p:childTnLst>
                          </p:cTn>
                        </p:par>
                      </p:childTnLst>
                    </p:cTn>
                  </p:par>
                  <p:par>
                    <p:cTn id="52" fill="hold">
                      <p:stCondLst>
                        <p:cond delay="indefinite"/>
                      </p:stCondLst>
                      <p:childTnLst>
                        <p:par>
                          <p:cTn id="53" fill="hold">
                            <p:stCondLst>
                              <p:cond delay="0"/>
                            </p:stCondLst>
                            <p:childTnLst>
                              <p:par>
                                <p:cTn id="54" presetID="1" presetClass="exit" presetSubtype="0" fill="hold" grpId="0" nodeType="clickEffect">
                                  <p:stCondLst>
                                    <p:cond delay="0"/>
                                  </p:stCondLst>
                                  <p:childTnLst>
                                    <p:set>
                                      <p:cBhvr>
                                        <p:cTn id="55" dur="1" fill="hold">
                                          <p:stCondLst>
                                            <p:cond delay="0"/>
                                          </p:stCondLst>
                                        </p:cTn>
                                        <p:tgtEl>
                                          <p:spTgt spid="92"/>
                                        </p:tgtEl>
                                        <p:attrNameLst>
                                          <p:attrName>style.visibility</p:attrName>
                                        </p:attrNameLst>
                                      </p:cBhvr>
                                      <p:to>
                                        <p:strVal val="hidden"/>
                                      </p:to>
                                    </p:set>
                                  </p:childTnLst>
                                </p:cTn>
                              </p:par>
                              <p:par>
                                <p:cTn id="56" presetID="1" presetClass="entr" presetSubtype="0" fill="hold" grpId="0" nodeType="withEffect">
                                  <p:stCondLst>
                                    <p:cond delay="0"/>
                                  </p:stCondLst>
                                  <p:childTnLst>
                                    <p:set>
                                      <p:cBhvr>
                                        <p:cTn id="57" dur="1" fill="hold">
                                          <p:stCondLst>
                                            <p:cond delay="0"/>
                                          </p:stCondLst>
                                        </p:cTn>
                                        <p:tgtEl>
                                          <p:spTgt spid="89"/>
                                        </p:tgtEl>
                                        <p:attrNameLst>
                                          <p:attrName>style.visibility</p:attrName>
                                        </p:attrNameLst>
                                      </p:cBhvr>
                                      <p:to>
                                        <p:strVal val="visible"/>
                                      </p:to>
                                    </p:set>
                                  </p:childTnLst>
                                </p:cTn>
                              </p:par>
                              <p:par>
                                <p:cTn id="58" presetID="1" presetClass="emph" presetSubtype="2" fill="hold" nodeType="withEffect">
                                  <p:stCondLst>
                                    <p:cond delay="0"/>
                                  </p:stCondLst>
                                  <p:childTnLst>
                                    <p:animClr clrSpc="rgb">
                                      <p:cBhvr>
                                        <p:cTn id="59" dur="500" fill="hold"/>
                                        <p:tgtEl>
                                          <p:spTgt spid="53"/>
                                        </p:tgtEl>
                                        <p:attrNameLst>
                                          <p:attrName>fillcolor</p:attrName>
                                        </p:attrNameLst>
                                      </p:cBhvr>
                                      <p:to>
                                        <a:srgbClr val="3366FF"/>
                                      </p:to>
                                    </p:animClr>
                                    <p:set>
                                      <p:cBhvr>
                                        <p:cTn id="60" dur="500" fill="hold"/>
                                        <p:tgtEl>
                                          <p:spTgt spid="53"/>
                                        </p:tgtEl>
                                        <p:attrNameLst>
                                          <p:attrName>fill.type</p:attrName>
                                        </p:attrNameLst>
                                      </p:cBhvr>
                                      <p:to>
                                        <p:strVal val="solid"/>
                                      </p:to>
                                    </p:set>
                                    <p:set>
                                      <p:cBhvr>
                                        <p:cTn id="61" dur="500" fill="hold"/>
                                        <p:tgtEl>
                                          <p:spTgt spid="53"/>
                                        </p:tgtEl>
                                        <p:attrNameLst>
                                          <p:attrName>fill.on</p:attrName>
                                        </p:attrNameLst>
                                      </p:cBhvr>
                                      <p:to>
                                        <p:strVal val="true"/>
                                      </p:to>
                                    </p:set>
                                  </p:childTnLst>
                                </p:cTn>
                              </p:par>
                            </p:childTnLst>
                          </p:cTn>
                        </p:par>
                      </p:childTnLst>
                    </p:cTn>
                  </p:par>
                  <p:par>
                    <p:cTn id="62" fill="hold">
                      <p:stCondLst>
                        <p:cond delay="indefinite"/>
                      </p:stCondLst>
                      <p:childTnLst>
                        <p:par>
                          <p:cTn id="63" fill="hold">
                            <p:stCondLst>
                              <p:cond delay="0"/>
                            </p:stCondLst>
                            <p:childTnLst>
                              <p:par>
                                <p:cTn id="64" presetID="1" presetClass="exit" presetSubtype="0" fill="hold" grpId="0" nodeType="clickEffect">
                                  <p:stCondLst>
                                    <p:cond delay="0"/>
                                  </p:stCondLst>
                                  <p:childTnLst>
                                    <p:set>
                                      <p:cBhvr>
                                        <p:cTn id="65" dur="1" fill="hold">
                                          <p:stCondLst>
                                            <p:cond delay="0"/>
                                          </p:stCondLst>
                                        </p:cTn>
                                        <p:tgtEl>
                                          <p:spTgt spid="95"/>
                                        </p:tgtEl>
                                        <p:attrNameLst>
                                          <p:attrName>style.visibility</p:attrName>
                                        </p:attrNameLst>
                                      </p:cBhvr>
                                      <p:to>
                                        <p:strVal val="hidden"/>
                                      </p:to>
                                    </p:set>
                                  </p:childTnLst>
                                </p:cTn>
                              </p:par>
                              <p:par>
                                <p:cTn id="66" presetID="1" presetClass="entr" presetSubtype="0" fill="hold" grpId="0" nodeType="withEffect">
                                  <p:stCondLst>
                                    <p:cond delay="0"/>
                                  </p:stCondLst>
                                  <p:childTnLst>
                                    <p:set>
                                      <p:cBhvr>
                                        <p:cTn id="67" dur="1" fill="hold">
                                          <p:stCondLst>
                                            <p:cond delay="0"/>
                                          </p:stCondLst>
                                        </p:cTn>
                                        <p:tgtEl>
                                          <p:spTgt spid="94"/>
                                        </p:tgtEl>
                                        <p:attrNameLst>
                                          <p:attrName>style.visibility</p:attrName>
                                        </p:attrNameLst>
                                      </p:cBhvr>
                                      <p:to>
                                        <p:strVal val="visible"/>
                                      </p:to>
                                    </p:set>
                                  </p:childTnLst>
                                </p:cTn>
                              </p:par>
                              <p:par>
                                <p:cTn id="68" presetID="1" presetClass="emph" presetSubtype="2" fill="hold" nodeType="withEffect">
                                  <p:stCondLst>
                                    <p:cond delay="0"/>
                                  </p:stCondLst>
                                  <p:childTnLst>
                                    <p:animClr clrSpc="rgb">
                                      <p:cBhvr>
                                        <p:cTn id="69" dur="500" fill="hold"/>
                                        <p:tgtEl>
                                          <p:spTgt spid="52"/>
                                        </p:tgtEl>
                                        <p:attrNameLst>
                                          <p:attrName>fillcolor</p:attrName>
                                        </p:attrNameLst>
                                      </p:cBhvr>
                                      <p:to>
                                        <a:srgbClr val="3366FF"/>
                                      </p:to>
                                    </p:animClr>
                                    <p:set>
                                      <p:cBhvr>
                                        <p:cTn id="70" dur="500" fill="hold"/>
                                        <p:tgtEl>
                                          <p:spTgt spid="52"/>
                                        </p:tgtEl>
                                        <p:attrNameLst>
                                          <p:attrName>fill.type</p:attrName>
                                        </p:attrNameLst>
                                      </p:cBhvr>
                                      <p:to>
                                        <p:strVal val="solid"/>
                                      </p:to>
                                    </p:set>
                                    <p:set>
                                      <p:cBhvr>
                                        <p:cTn id="71" dur="500" fill="hold"/>
                                        <p:tgtEl>
                                          <p:spTgt spid="52"/>
                                        </p:tgtEl>
                                        <p:attrNameLst>
                                          <p:attrName>fill.on</p:attrName>
                                        </p:attrNameLst>
                                      </p:cBhvr>
                                      <p:to>
                                        <p:strVal val="true"/>
                                      </p:to>
                                    </p:set>
                                  </p:childTnLst>
                                </p:cTn>
                              </p:par>
                            </p:childTnLst>
                          </p:cTn>
                        </p:par>
                      </p:childTnLst>
                    </p:cTn>
                  </p:par>
                  <p:par>
                    <p:cTn id="72" fill="hold">
                      <p:stCondLst>
                        <p:cond delay="indefinite"/>
                      </p:stCondLst>
                      <p:childTnLst>
                        <p:par>
                          <p:cTn id="73" fill="hold">
                            <p:stCondLst>
                              <p:cond delay="0"/>
                            </p:stCondLst>
                            <p:childTnLst>
                              <p:par>
                                <p:cTn id="74" presetID="1" presetClass="emph" presetSubtype="2" fill="hold" nodeType="clickEffect">
                                  <p:stCondLst>
                                    <p:cond delay="0"/>
                                  </p:stCondLst>
                                  <p:childTnLst>
                                    <p:animClr clrSpc="rgb">
                                      <p:cBhvr>
                                        <p:cTn id="75" dur="500" fill="hold"/>
                                        <p:tgtEl>
                                          <p:spTgt spid="48"/>
                                        </p:tgtEl>
                                        <p:attrNameLst>
                                          <p:attrName>fillcolor</p:attrName>
                                        </p:attrNameLst>
                                      </p:cBhvr>
                                      <p:to>
                                        <a:srgbClr val="3366FF"/>
                                      </p:to>
                                    </p:animClr>
                                    <p:set>
                                      <p:cBhvr>
                                        <p:cTn id="76" dur="500" fill="hold"/>
                                        <p:tgtEl>
                                          <p:spTgt spid="48"/>
                                        </p:tgtEl>
                                        <p:attrNameLst>
                                          <p:attrName>fill.type</p:attrName>
                                        </p:attrNameLst>
                                      </p:cBhvr>
                                      <p:to>
                                        <p:strVal val="solid"/>
                                      </p:to>
                                    </p:set>
                                    <p:set>
                                      <p:cBhvr>
                                        <p:cTn id="77" dur="500" fill="hold"/>
                                        <p:tgtEl>
                                          <p:spTgt spid="48"/>
                                        </p:tgtEl>
                                        <p:attrNameLst>
                                          <p:attrName>fill.on</p:attrName>
                                        </p:attrNameLst>
                                      </p:cBhvr>
                                      <p:to>
                                        <p:strVal val="true"/>
                                      </p:to>
                                    </p:set>
                                  </p:childTnLst>
                                </p:cTn>
                              </p:par>
                              <p:par>
                                <p:cTn id="78" presetID="9" presetClass="emph" presetSubtype="0" grpId="1" nodeType="withEffect">
                                  <p:stCondLst>
                                    <p:cond delay="0"/>
                                  </p:stCondLst>
                                  <p:childTnLst>
                                    <p:set>
                                      <p:cBhvr rctx="PPT">
                                        <p:cTn id="79" dur="indefinite"/>
                                        <p:tgtEl>
                                          <p:spTgt spid="93"/>
                                        </p:tgtEl>
                                        <p:attrNameLst>
                                          <p:attrName>style.opacity</p:attrName>
                                        </p:attrNameLst>
                                      </p:cBhvr>
                                      <p:to>
                                        <p:strVal val="1"/>
                                      </p:to>
                                    </p:set>
                                    <p:animEffect filter="image" prLst="opacity: 1">
                                      <p:cBhvr rctx="IE">
                                        <p:cTn id="80" dur="indefinite"/>
                                        <p:tgtEl>
                                          <p:spTgt spid="93"/>
                                        </p:tgtEl>
                                      </p:cBhvr>
                                    </p:animEffect>
                                  </p:childTnLst>
                                </p:cTn>
                              </p:par>
                            </p:childTnLst>
                          </p:cTn>
                        </p:par>
                      </p:childTnLst>
                    </p:cTn>
                  </p:par>
                  <p:par>
                    <p:cTn id="81" fill="hold">
                      <p:stCondLst>
                        <p:cond delay="indefinite"/>
                      </p:stCondLst>
                      <p:childTnLst>
                        <p:par>
                          <p:cTn id="82" fill="hold">
                            <p:stCondLst>
                              <p:cond delay="0"/>
                            </p:stCondLst>
                            <p:childTnLst>
                              <p:par>
                                <p:cTn id="83" presetID="10" presetClass="entr" presetSubtype="0" fill="hold" nodeType="clickEffect">
                                  <p:stCondLst>
                                    <p:cond delay="0"/>
                                  </p:stCondLst>
                                  <p:childTnLst>
                                    <p:set>
                                      <p:cBhvr>
                                        <p:cTn id="84" dur="1" fill="hold">
                                          <p:stCondLst>
                                            <p:cond delay="0"/>
                                          </p:stCondLst>
                                        </p:cTn>
                                        <p:tgtEl>
                                          <p:spTgt spid="97"/>
                                        </p:tgtEl>
                                        <p:attrNameLst>
                                          <p:attrName>style.visibility</p:attrName>
                                        </p:attrNameLst>
                                      </p:cBhvr>
                                      <p:to>
                                        <p:strVal val="visible"/>
                                      </p:to>
                                    </p:set>
                                    <p:animEffect transition="in" filter="fade">
                                      <p:cBhvr>
                                        <p:cTn id="85" dur="500"/>
                                        <p:tgtEl>
                                          <p:spTgt spid="97"/>
                                        </p:tgtEl>
                                      </p:cBhvr>
                                    </p:animEffect>
                                  </p:childTnLst>
                                </p:cTn>
                              </p:par>
                              <p:par>
                                <p:cTn id="86" presetID="10" presetClass="entr" presetSubtype="0" fill="hold" nodeType="withEffect">
                                  <p:stCondLst>
                                    <p:cond delay="0"/>
                                  </p:stCondLst>
                                  <p:childTnLst>
                                    <p:set>
                                      <p:cBhvr>
                                        <p:cTn id="87" dur="1" fill="hold">
                                          <p:stCondLst>
                                            <p:cond delay="0"/>
                                          </p:stCondLst>
                                        </p:cTn>
                                        <p:tgtEl>
                                          <p:spTgt spid="99"/>
                                        </p:tgtEl>
                                        <p:attrNameLst>
                                          <p:attrName>style.visibility</p:attrName>
                                        </p:attrNameLst>
                                      </p:cBhvr>
                                      <p:to>
                                        <p:strVal val="visible"/>
                                      </p:to>
                                    </p:set>
                                    <p:animEffect transition="in" filter="fade">
                                      <p:cBhvr>
                                        <p:cTn id="88" dur="500"/>
                                        <p:tgtEl>
                                          <p:spTgt spid="99"/>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140"/>
                                        </p:tgtEl>
                                        <p:attrNameLst>
                                          <p:attrName>style.visibility</p:attrName>
                                        </p:attrNameLst>
                                      </p:cBhvr>
                                      <p:to>
                                        <p:strVal val="visible"/>
                                      </p:to>
                                    </p:set>
                                    <p:animEffect transition="in" filter="fade">
                                      <p:cBhvr>
                                        <p:cTn id="91" dur="500"/>
                                        <p:tgtEl>
                                          <p:spTgt spid="140"/>
                                        </p:tgtEl>
                                      </p:cBhvr>
                                    </p:animEffect>
                                  </p:childTnLst>
                                </p:cTn>
                              </p:par>
                              <p:par>
                                <p:cTn id="92" presetID="10" presetClass="entr" presetSubtype="0" fill="hold" grpId="0" nodeType="withEffect">
                                  <p:stCondLst>
                                    <p:cond delay="0"/>
                                  </p:stCondLst>
                                  <p:childTnLst>
                                    <p:set>
                                      <p:cBhvr>
                                        <p:cTn id="93" dur="1" fill="hold">
                                          <p:stCondLst>
                                            <p:cond delay="0"/>
                                          </p:stCondLst>
                                        </p:cTn>
                                        <p:tgtEl>
                                          <p:spTgt spid="141"/>
                                        </p:tgtEl>
                                        <p:attrNameLst>
                                          <p:attrName>style.visibility</p:attrName>
                                        </p:attrNameLst>
                                      </p:cBhvr>
                                      <p:to>
                                        <p:strVal val="visible"/>
                                      </p:to>
                                    </p:set>
                                    <p:animEffect transition="in" filter="fade">
                                      <p:cBhvr>
                                        <p:cTn id="94" dur="500"/>
                                        <p:tgtEl>
                                          <p:spTgt spid="141"/>
                                        </p:tgtEl>
                                      </p:cBhvr>
                                    </p:animEffect>
                                  </p:childTnLst>
                                </p:cTn>
                              </p:par>
                              <p:par>
                                <p:cTn id="95" presetID="10" presetClass="exit" presetSubtype="0" fill="hold" nodeType="withEffect">
                                  <p:stCondLst>
                                    <p:cond delay="0"/>
                                  </p:stCondLst>
                                  <p:childTnLst>
                                    <p:animEffect transition="out" filter="fade">
                                      <p:cBhvr>
                                        <p:cTn id="96" dur="500"/>
                                        <p:tgtEl>
                                          <p:spTgt spid="145"/>
                                        </p:tgtEl>
                                      </p:cBhvr>
                                    </p:animEffect>
                                    <p:set>
                                      <p:cBhvr>
                                        <p:cTn id="97" dur="1" fill="hold">
                                          <p:stCondLst>
                                            <p:cond delay="499"/>
                                          </p:stCondLst>
                                        </p:cTn>
                                        <p:tgtEl>
                                          <p:spTgt spid="145"/>
                                        </p:tgtEl>
                                        <p:attrNameLst>
                                          <p:attrName>style.visibility</p:attrName>
                                        </p:attrNameLst>
                                      </p:cBhvr>
                                      <p:to>
                                        <p:strVal val="hidden"/>
                                      </p:to>
                                    </p:set>
                                  </p:childTnLst>
                                </p:cTn>
                              </p:par>
                            </p:childTnLst>
                          </p:cTn>
                        </p:par>
                      </p:childTnLst>
                    </p:cTn>
                  </p:par>
                  <p:par>
                    <p:cTn id="98" fill="hold">
                      <p:stCondLst>
                        <p:cond delay="indefinite"/>
                      </p:stCondLst>
                      <p:childTnLst>
                        <p:par>
                          <p:cTn id="99" fill="hold">
                            <p:stCondLst>
                              <p:cond delay="0"/>
                            </p:stCondLst>
                            <p:childTnLst>
                              <p:par>
                                <p:cTn id="100" presetID="10" presetClass="entr" presetSubtype="0" fill="hold" nodeType="clickEffect">
                                  <p:stCondLst>
                                    <p:cond delay="0"/>
                                  </p:stCondLst>
                                  <p:childTnLst>
                                    <p:set>
                                      <p:cBhvr>
                                        <p:cTn id="101" dur="1" fill="hold">
                                          <p:stCondLst>
                                            <p:cond delay="0"/>
                                          </p:stCondLst>
                                        </p:cTn>
                                        <p:tgtEl>
                                          <p:spTgt spid="96"/>
                                        </p:tgtEl>
                                        <p:attrNameLst>
                                          <p:attrName>style.visibility</p:attrName>
                                        </p:attrNameLst>
                                      </p:cBhvr>
                                      <p:to>
                                        <p:strVal val="visible"/>
                                      </p:to>
                                    </p:set>
                                    <p:animEffect transition="in" filter="fade">
                                      <p:cBhvr>
                                        <p:cTn id="102" dur="500"/>
                                        <p:tgtEl>
                                          <p:spTgt spid="96"/>
                                        </p:tgtEl>
                                      </p:cBhvr>
                                    </p:animEffect>
                                  </p:childTnLst>
                                </p:cTn>
                              </p:par>
                              <p:par>
                                <p:cTn id="103" presetID="10" presetClass="entr" presetSubtype="0" fill="hold" grpId="1" nodeType="withEffect">
                                  <p:stCondLst>
                                    <p:cond delay="0"/>
                                  </p:stCondLst>
                                  <p:childTnLst>
                                    <p:set>
                                      <p:cBhvr>
                                        <p:cTn id="104" dur="1" fill="hold">
                                          <p:stCondLst>
                                            <p:cond delay="0"/>
                                          </p:stCondLst>
                                        </p:cTn>
                                        <p:tgtEl>
                                          <p:spTgt spid="142"/>
                                        </p:tgtEl>
                                        <p:attrNameLst>
                                          <p:attrName>style.visibility</p:attrName>
                                        </p:attrNameLst>
                                      </p:cBhvr>
                                      <p:to>
                                        <p:strVal val="visible"/>
                                      </p:to>
                                    </p:set>
                                    <p:animEffect transition="in" filter="fade">
                                      <p:cBhvr>
                                        <p:cTn id="105" dur="500"/>
                                        <p:tgtEl>
                                          <p:spTgt spid="1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p:bldP spid="61" grpId="0"/>
      <p:bldP spid="64" grpId="0"/>
      <p:bldP spid="73" grpId="0"/>
      <p:bldP spid="93" grpId="0" animBg="1"/>
      <p:bldP spid="93" grpId="1" animBg="1"/>
      <p:bldP spid="95" grpId="0" animBg="1"/>
      <p:bldP spid="95" grpId="1" animBg="1"/>
      <p:bldP spid="98" grpId="0" animBg="1"/>
      <p:bldP spid="98" grpId="1" animBg="1"/>
      <p:bldP spid="102" grpId="0" animBg="1"/>
      <p:bldP spid="102" grpId="1" animBg="1"/>
      <p:bldP spid="89" grpId="0" animBg="1"/>
      <p:bldP spid="90" grpId="0" animBg="1"/>
      <p:bldP spid="91" grpId="0" animBg="1"/>
      <p:bldP spid="92" grpId="0" animBg="1"/>
      <p:bldP spid="92" grpId="1" animBg="1"/>
      <p:bldP spid="94" grpId="0" animBg="1"/>
      <p:bldP spid="140" grpId="0"/>
      <p:bldP spid="141" grpId="0"/>
      <p:bldP spid="142" grpId="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Oval 46"/>
          <p:cNvSpPr/>
          <p:nvPr/>
        </p:nvSpPr>
        <p:spPr>
          <a:xfrm>
            <a:off x="4533900" y="200025"/>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p:cNvSpPr/>
          <p:nvPr/>
        </p:nvSpPr>
        <p:spPr>
          <a:xfrm>
            <a:off x="4529138" y="1257300"/>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p:cNvSpPr/>
          <p:nvPr/>
        </p:nvSpPr>
        <p:spPr>
          <a:xfrm>
            <a:off x="3690938" y="1943100"/>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a:off x="4529138" y="4686300"/>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p:nvPr/>
        </p:nvSpPr>
        <p:spPr>
          <a:xfrm>
            <a:off x="4529138" y="2781300"/>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p:cNvSpPr/>
          <p:nvPr/>
        </p:nvSpPr>
        <p:spPr>
          <a:xfrm>
            <a:off x="5367338" y="3771900"/>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p:cNvSpPr/>
          <p:nvPr/>
        </p:nvSpPr>
        <p:spPr>
          <a:xfrm>
            <a:off x="3690938" y="3771900"/>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p:cNvSpPr/>
          <p:nvPr/>
        </p:nvSpPr>
        <p:spPr>
          <a:xfrm>
            <a:off x="2776538" y="4686300"/>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p:cNvSpPr/>
          <p:nvPr/>
        </p:nvSpPr>
        <p:spPr>
          <a:xfrm>
            <a:off x="2776538" y="6134100"/>
            <a:ext cx="609600" cy="609600"/>
          </a:xfrm>
          <a:prstGeom prst="ellipse">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5" name="Straight Arrow Connector 74"/>
          <p:cNvCxnSpPr>
            <a:stCxn id="48" idx="3"/>
            <a:endCxn id="49" idx="7"/>
          </p:cNvCxnSpPr>
          <p:nvPr/>
        </p:nvCxnSpPr>
        <p:spPr>
          <a:xfrm rot="5400000">
            <a:off x="4287464" y="1701426"/>
            <a:ext cx="254748" cy="40714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a:stCxn id="49" idx="5"/>
            <a:endCxn id="52" idx="1"/>
          </p:cNvCxnSpPr>
          <p:nvPr/>
        </p:nvCxnSpPr>
        <p:spPr>
          <a:xfrm rot="16200000" flipH="1">
            <a:off x="4211264" y="2463426"/>
            <a:ext cx="407148" cy="40714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a:stCxn id="48" idx="4"/>
            <a:endCxn id="52" idx="0"/>
          </p:cNvCxnSpPr>
          <p:nvPr/>
        </p:nvCxnSpPr>
        <p:spPr>
          <a:xfrm rot="5400000">
            <a:off x="4376738" y="2324100"/>
            <a:ext cx="9144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a:stCxn id="52" idx="5"/>
            <a:endCxn id="53" idx="1"/>
          </p:cNvCxnSpPr>
          <p:nvPr/>
        </p:nvCxnSpPr>
        <p:spPr>
          <a:xfrm rot="16200000" flipH="1">
            <a:off x="4973264" y="3377826"/>
            <a:ext cx="559548" cy="40714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9" name="Straight Arrow Connector 78"/>
          <p:cNvCxnSpPr>
            <a:stCxn id="52" idx="3"/>
            <a:endCxn id="54" idx="7"/>
          </p:cNvCxnSpPr>
          <p:nvPr/>
        </p:nvCxnSpPr>
        <p:spPr>
          <a:xfrm rot="5400000">
            <a:off x="4135064" y="3377826"/>
            <a:ext cx="559548" cy="40714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0" name="Straight Arrow Connector 79"/>
          <p:cNvCxnSpPr>
            <a:stCxn id="54" idx="5"/>
            <a:endCxn id="50" idx="1"/>
          </p:cNvCxnSpPr>
          <p:nvPr/>
        </p:nvCxnSpPr>
        <p:spPr>
          <a:xfrm rot="16200000" flipH="1">
            <a:off x="4173164" y="4330326"/>
            <a:ext cx="483348" cy="40714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1" name="Straight Arrow Connector 80"/>
          <p:cNvCxnSpPr>
            <a:stCxn id="53" idx="3"/>
            <a:endCxn id="50" idx="7"/>
          </p:cNvCxnSpPr>
          <p:nvPr/>
        </p:nvCxnSpPr>
        <p:spPr>
          <a:xfrm rot="5400000">
            <a:off x="5011364" y="4330326"/>
            <a:ext cx="483348" cy="40714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6" name="Straight Arrow Connector 85"/>
          <p:cNvCxnSpPr>
            <a:stCxn id="50" idx="2"/>
            <a:endCxn id="57" idx="6"/>
          </p:cNvCxnSpPr>
          <p:nvPr/>
        </p:nvCxnSpPr>
        <p:spPr>
          <a:xfrm rot="10800000">
            <a:off x="3386138" y="4991100"/>
            <a:ext cx="11430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a:stCxn id="57" idx="4"/>
            <a:endCxn id="58" idx="0"/>
          </p:cNvCxnSpPr>
          <p:nvPr/>
        </p:nvCxnSpPr>
        <p:spPr>
          <a:xfrm rot="5400000">
            <a:off x="2662238" y="5715000"/>
            <a:ext cx="8382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8" name="Shape 87"/>
          <p:cNvCxnSpPr>
            <a:stCxn id="50" idx="4"/>
            <a:endCxn id="50" idx="6"/>
          </p:cNvCxnSpPr>
          <p:nvPr/>
        </p:nvCxnSpPr>
        <p:spPr>
          <a:xfrm rot="5400000" flipH="1" flipV="1">
            <a:off x="4833938" y="4991100"/>
            <a:ext cx="304800" cy="304800"/>
          </a:xfrm>
          <a:prstGeom prst="curvedConnector4">
            <a:avLst>
              <a:gd name="adj1" fmla="val -346875"/>
              <a:gd name="adj2" fmla="val 395312"/>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0" name="Slide Number Placeholder 99"/>
          <p:cNvSpPr>
            <a:spLocks noGrp="1"/>
          </p:cNvSpPr>
          <p:nvPr>
            <p:ph type="sldNum" sz="quarter" idx="12"/>
          </p:nvPr>
        </p:nvSpPr>
        <p:spPr>
          <a:xfrm>
            <a:off x="6672263" y="6346825"/>
            <a:ext cx="2133600" cy="365125"/>
          </a:xfrm>
        </p:spPr>
        <p:txBody>
          <a:bodyPr/>
          <a:lstStyle/>
          <a:p>
            <a:fld id="{4A96F167-5951-4AF2-A12D-410BE70F5D80}" type="slidenum">
              <a:rPr lang="en-US" smtClean="0"/>
              <a:pPr/>
              <a:t>23</a:t>
            </a:fld>
            <a:endParaRPr lang="en-US"/>
          </a:p>
        </p:txBody>
      </p:sp>
      <p:sp>
        <p:nvSpPr>
          <p:cNvPr id="139" name="TextBox 138"/>
          <p:cNvSpPr txBox="1"/>
          <p:nvPr/>
        </p:nvSpPr>
        <p:spPr>
          <a:xfrm>
            <a:off x="457200" y="304800"/>
            <a:ext cx="2819400" cy="1077218"/>
          </a:xfrm>
          <a:prstGeom prst="rect">
            <a:avLst/>
          </a:prstGeom>
          <a:noFill/>
        </p:spPr>
        <p:txBody>
          <a:bodyPr wrap="square" rtlCol="0">
            <a:spAutoFit/>
          </a:bodyPr>
          <a:lstStyle/>
          <a:p>
            <a:r>
              <a:rPr lang="en-US" sz="3200" dirty="0" smtClean="0"/>
              <a:t>Prop. Encoding:</a:t>
            </a:r>
          </a:p>
          <a:p>
            <a:r>
              <a:rPr lang="en-US" sz="3200" dirty="0" smtClean="0"/>
              <a:t>Local Repair</a:t>
            </a:r>
            <a:endParaRPr lang="en-US" sz="3200" dirty="0"/>
          </a:p>
        </p:txBody>
      </p:sp>
      <p:cxnSp>
        <p:nvCxnSpPr>
          <p:cNvPr id="145" name="Straight Arrow Connector 144"/>
          <p:cNvCxnSpPr>
            <a:stCxn id="47" idx="4"/>
            <a:endCxn id="48" idx="0"/>
          </p:cNvCxnSpPr>
          <p:nvPr/>
        </p:nvCxnSpPr>
        <p:spPr>
          <a:xfrm rot="5400000">
            <a:off x="4612482" y="1031081"/>
            <a:ext cx="447675" cy="4762"/>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5029200" y="838200"/>
            <a:ext cx="609600" cy="461665"/>
          </a:xfrm>
          <a:prstGeom prst="rect">
            <a:avLst/>
          </a:prstGeom>
          <a:noFill/>
        </p:spPr>
        <p:txBody>
          <a:bodyPr wrap="square" rtlCol="0">
            <a:spAutoFit/>
          </a:bodyPr>
          <a:lstStyle/>
          <a:p>
            <a:r>
              <a:rPr lang="en-US" sz="2400" dirty="0" smtClean="0">
                <a:solidFill>
                  <a:srgbClr val="00B050"/>
                </a:solidFill>
                <a:latin typeface="Calibri"/>
              </a:rPr>
              <a:t>q</a:t>
            </a:r>
            <a:r>
              <a:rPr lang="en-US" sz="2400" b="1" baseline="-25000" dirty="0" smtClean="0">
                <a:solidFill>
                  <a:srgbClr val="00B050"/>
                </a:solidFill>
                <a:latin typeface="Calibri"/>
              </a:rPr>
              <a:t>0</a:t>
            </a:r>
            <a:endParaRPr lang="en-US" sz="2400" b="1" baseline="-25000" dirty="0">
              <a:solidFill>
                <a:srgbClr val="00B050"/>
              </a:solidFill>
              <a:latin typeface="Calibri"/>
            </a:endParaRPr>
          </a:p>
        </p:txBody>
      </p:sp>
      <p:sp>
        <p:nvSpPr>
          <p:cNvPr id="66" name="TextBox 65"/>
          <p:cNvSpPr txBox="1"/>
          <p:nvPr/>
        </p:nvSpPr>
        <p:spPr>
          <a:xfrm>
            <a:off x="4114800" y="1524000"/>
            <a:ext cx="457200" cy="369332"/>
          </a:xfrm>
          <a:prstGeom prst="rect">
            <a:avLst/>
          </a:prstGeom>
          <a:noFill/>
        </p:spPr>
        <p:txBody>
          <a:bodyPr wrap="square" rtlCol="0">
            <a:spAutoFit/>
          </a:bodyPr>
          <a:lstStyle/>
          <a:p>
            <a:r>
              <a:rPr lang="en-US" dirty="0" smtClean="0">
                <a:latin typeface="Calibri"/>
              </a:rPr>
              <a:t>q</a:t>
            </a:r>
            <a:r>
              <a:rPr lang="en-US" baseline="-25000" dirty="0" smtClean="0">
                <a:latin typeface="Calibri"/>
              </a:rPr>
              <a:t>1</a:t>
            </a:r>
            <a:endParaRPr lang="en-US" baseline="-25000" dirty="0">
              <a:latin typeface="Calibri"/>
            </a:endParaRPr>
          </a:p>
        </p:txBody>
      </p:sp>
      <p:sp>
        <p:nvSpPr>
          <p:cNvPr id="67" name="TextBox 66"/>
          <p:cNvSpPr txBox="1"/>
          <p:nvPr/>
        </p:nvSpPr>
        <p:spPr>
          <a:xfrm>
            <a:off x="4876800" y="2057400"/>
            <a:ext cx="457200" cy="369332"/>
          </a:xfrm>
          <a:prstGeom prst="rect">
            <a:avLst/>
          </a:prstGeom>
          <a:noFill/>
        </p:spPr>
        <p:txBody>
          <a:bodyPr wrap="square" rtlCol="0">
            <a:spAutoFit/>
          </a:bodyPr>
          <a:lstStyle/>
          <a:p>
            <a:r>
              <a:rPr lang="en-US" dirty="0" smtClean="0">
                <a:latin typeface="Calibri"/>
              </a:rPr>
              <a:t>q</a:t>
            </a:r>
            <a:r>
              <a:rPr lang="en-US" baseline="-25000" dirty="0" smtClean="0">
                <a:latin typeface="Calibri"/>
              </a:rPr>
              <a:t>2</a:t>
            </a:r>
            <a:endParaRPr lang="en-US" baseline="-25000" dirty="0">
              <a:latin typeface="Calibri"/>
            </a:endParaRPr>
          </a:p>
        </p:txBody>
      </p:sp>
      <p:sp>
        <p:nvSpPr>
          <p:cNvPr id="68" name="TextBox 67"/>
          <p:cNvSpPr txBox="1"/>
          <p:nvPr/>
        </p:nvSpPr>
        <p:spPr>
          <a:xfrm>
            <a:off x="3962400" y="2590800"/>
            <a:ext cx="457200" cy="461665"/>
          </a:xfrm>
          <a:prstGeom prst="rect">
            <a:avLst/>
          </a:prstGeom>
          <a:noFill/>
        </p:spPr>
        <p:txBody>
          <a:bodyPr wrap="square" rtlCol="0">
            <a:spAutoFit/>
          </a:bodyPr>
          <a:lstStyle/>
          <a:p>
            <a:r>
              <a:rPr lang="en-US" sz="2400" dirty="0" smtClean="0">
                <a:solidFill>
                  <a:schemeClr val="accent6">
                    <a:lumMod val="75000"/>
                  </a:schemeClr>
                </a:solidFill>
                <a:latin typeface="Calibri"/>
              </a:rPr>
              <a:t>q</a:t>
            </a:r>
            <a:r>
              <a:rPr lang="en-US" sz="2400" b="1" baseline="-25000" dirty="0" smtClean="0">
                <a:solidFill>
                  <a:schemeClr val="accent6">
                    <a:lumMod val="75000"/>
                  </a:schemeClr>
                </a:solidFill>
                <a:latin typeface="Calibri"/>
              </a:rPr>
              <a:t>3</a:t>
            </a:r>
            <a:endParaRPr lang="en-US" sz="2400" b="1" baseline="-25000" dirty="0">
              <a:solidFill>
                <a:schemeClr val="accent6">
                  <a:lumMod val="75000"/>
                </a:schemeClr>
              </a:solidFill>
              <a:latin typeface="Calibri"/>
            </a:endParaRPr>
          </a:p>
        </p:txBody>
      </p:sp>
      <p:sp>
        <p:nvSpPr>
          <p:cNvPr id="69" name="TextBox 68"/>
          <p:cNvSpPr txBox="1"/>
          <p:nvPr/>
        </p:nvSpPr>
        <p:spPr>
          <a:xfrm>
            <a:off x="4114800" y="3200400"/>
            <a:ext cx="457200" cy="369332"/>
          </a:xfrm>
          <a:prstGeom prst="rect">
            <a:avLst/>
          </a:prstGeom>
          <a:noFill/>
        </p:spPr>
        <p:txBody>
          <a:bodyPr wrap="square" rtlCol="0">
            <a:spAutoFit/>
          </a:bodyPr>
          <a:lstStyle/>
          <a:p>
            <a:r>
              <a:rPr lang="en-US" dirty="0" smtClean="0">
                <a:latin typeface="Calibri"/>
              </a:rPr>
              <a:t>q</a:t>
            </a:r>
            <a:r>
              <a:rPr lang="en-US" baseline="-25000" dirty="0" smtClean="0">
                <a:latin typeface="Calibri"/>
              </a:rPr>
              <a:t>4</a:t>
            </a:r>
            <a:endParaRPr lang="en-US" baseline="-25000" dirty="0">
              <a:latin typeface="Calibri"/>
            </a:endParaRPr>
          </a:p>
        </p:txBody>
      </p:sp>
      <p:sp>
        <p:nvSpPr>
          <p:cNvPr id="70" name="TextBox 69"/>
          <p:cNvSpPr txBox="1"/>
          <p:nvPr/>
        </p:nvSpPr>
        <p:spPr>
          <a:xfrm>
            <a:off x="5257800" y="3200400"/>
            <a:ext cx="457200" cy="369332"/>
          </a:xfrm>
          <a:prstGeom prst="rect">
            <a:avLst/>
          </a:prstGeom>
          <a:noFill/>
        </p:spPr>
        <p:txBody>
          <a:bodyPr wrap="square" rtlCol="0">
            <a:spAutoFit/>
          </a:bodyPr>
          <a:lstStyle/>
          <a:p>
            <a:r>
              <a:rPr lang="en-US" dirty="0" smtClean="0">
                <a:latin typeface="Calibri"/>
              </a:rPr>
              <a:t>q</a:t>
            </a:r>
            <a:r>
              <a:rPr lang="en-US" baseline="-25000" dirty="0" smtClean="0">
                <a:latin typeface="Calibri"/>
              </a:rPr>
              <a:t>5</a:t>
            </a:r>
            <a:endParaRPr lang="en-US" baseline="-25000" dirty="0">
              <a:latin typeface="Calibri"/>
            </a:endParaRPr>
          </a:p>
        </p:txBody>
      </p:sp>
      <p:sp>
        <p:nvSpPr>
          <p:cNvPr id="74" name="TextBox 73"/>
          <p:cNvSpPr txBox="1"/>
          <p:nvPr/>
        </p:nvSpPr>
        <p:spPr>
          <a:xfrm>
            <a:off x="4343400" y="4114800"/>
            <a:ext cx="457200" cy="369332"/>
          </a:xfrm>
          <a:prstGeom prst="rect">
            <a:avLst/>
          </a:prstGeom>
          <a:noFill/>
        </p:spPr>
        <p:txBody>
          <a:bodyPr wrap="square" rtlCol="0">
            <a:spAutoFit/>
          </a:bodyPr>
          <a:lstStyle/>
          <a:p>
            <a:r>
              <a:rPr lang="en-US" dirty="0" smtClean="0">
                <a:latin typeface="Calibri"/>
              </a:rPr>
              <a:t>q</a:t>
            </a:r>
            <a:r>
              <a:rPr lang="en-US" baseline="-25000" dirty="0" smtClean="0">
                <a:latin typeface="Calibri"/>
              </a:rPr>
              <a:t>6</a:t>
            </a:r>
            <a:endParaRPr lang="en-US" baseline="-25000" dirty="0">
              <a:latin typeface="Calibri"/>
            </a:endParaRPr>
          </a:p>
        </p:txBody>
      </p:sp>
      <p:sp>
        <p:nvSpPr>
          <p:cNvPr id="82" name="TextBox 81"/>
          <p:cNvSpPr txBox="1"/>
          <p:nvPr/>
        </p:nvSpPr>
        <p:spPr>
          <a:xfrm>
            <a:off x="4953000" y="4114800"/>
            <a:ext cx="457200" cy="369332"/>
          </a:xfrm>
          <a:prstGeom prst="rect">
            <a:avLst/>
          </a:prstGeom>
          <a:noFill/>
        </p:spPr>
        <p:txBody>
          <a:bodyPr wrap="square" rtlCol="0">
            <a:spAutoFit/>
          </a:bodyPr>
          <a:lstStyle/>
          <a:p>
            <a:r>
              <a:rPr lang="en-US" dirty="0" smtClean="0">
                <a:latin typeface="Calibri"/>
              </a:rPr>
              <a:t>q</a:t>
            </a:r>
            <a:r>
              <a:rPr lang="en-US" baseline="-25000" dirty="0" smtClean="0">
                <a:latin typeface="Calibri"/>
              </a:rPr>
              <a:t>7</a:t>
            </a:r>
            <a:endParaRPr lang="en-US" baseline="-25000" dirty="0">
              <a:latin typeface="Calibri"/>
            </a:endParaRPr>
          </a:p>
        </p:txBody>
      </p:sp>
      <p:sp>
        <p:nvSpPr>
          <p:cNvPr id="83" name="TextBox 82"/>
          <p:cNvSpPr txBox="1"/>
          <p:nvPr/>
        </p:nvSpPr>
        <p:spPr>
          <a:xfrm>
            <a:off x="3733800" y="5029200"/>
            <a:ext cx="457200" cy="369332"/>
          </a:xfrm>
          <a:prstGeom prst="rect">
            <a:avLst/>
          </a:prstGeom>
          <a:noFill/>
        </p:spPr>
        <p:txBody>
          <a:bodyPr wrap="square" rtlCol="0">
            <a:spAutoFit/>
          </a:bodyPr>
          <a:lstStyle/>
          <a:p>
            <a:r>
              <a:rPr lang="en-US" dirty="0" smtClean="0">
                <a:latin typeface="Calibri"/>
              </a:rPr>
              <a:t>q</a:t>
            </a:r>
            <a:r>
              <a:rPr lang="en-US" baseline="-25000" dirty="0" smtClean="0">
                <a:latin typeface="Calibri"/>
              </a:rPr>
              <a:t>8</a:t>
            </a:r>
            <a:endParaRPr lang="en-US" baseline="-25000" dirty="0">
              <a:latin typeface="Calibri"/>
            </a:endParaRPr>
          </a:p>
        </p:txBody>
      </p:sp>
      <p:sp>
        <p:nvSpPr>
          <p:cNvPr id="84" name="TextBox 83"/>
          <p:cNvSpPr txBox="1"/>
          <p:nvPr/>
        </p:nvSpPr>
        <p:spPr>
          <a:xfrm>
            <a:off x="2590800" y="5486400"/>
            <a:ext cx="457200" cy="461665"/>
          </a:xfrm>
          <a:prstGeom prst="rect">
            <a:avLst/>
          </a:prstGeom>
          <a:noFill/>
        </p:spPr>
        <p:txBody>
          <a:bodyPr wrap="square" rtlCol="0">
            <a:spAutoFit/>
          </a:bodyPr>
          <a:lstStyle/>
          <a:p>
            <a:r>
              <a:rPr lang="en-US" sz="2400" dirty="0" smtClean="0">
                <a:solidFill>
                  <a:srgbClr val="00B050"/>
                </a:solidFill>
                <a:latin typeface="Calibri"/>
              </a:rPr>
              <a:t>q</a:t>
            </a:r>
            <a:r>
              <a:rPr lang="en-US" sz="2400" b="1" baseline="-25000" dirty="0" smtClean="0">
                <a:solidFill>
                  <a:srgbClr val="00B050"/>
                </a:solidFill>
                <a:latin typeface="Calibri"/>
              </a:rPr>
              <a:t>9</a:t>
            </a:r>
            <a:endParaRPr lang="en-US" sz="2400" b="1" baseline="-25000" dirty="0">
              <a:solidFill>
                <a:srgbClr val="00B050"/>
              </a:solidFill>
              <a:latin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mph" presetSubtype="0" grpId="0" nodeType="withEffect">
                                  <p:stCondLst>
                                    <p:cond delay="0"/>
                                  </p:stCondLst>
                                  <p:childTnLst>
                                    <p:set>
                                      <p:cBhvr rctx="PPT">
                                        <p:cTn id="6" dur="indefinite"/>
                                        <p:tgtEl>
                                          <p:spTgt spid="66"/>
                                        </p:tgtEl>
                                        <p:attrNameLst>
                                          <p:attrName>style.opacity</p:attrName>
                                        </p:attrNameLst>
                                      </p:cBhvr>
                                      <p:to>
                                        <p:strVal val="0.5"/>
                                      </p:to>
                                    </p:set>
                                    <p:animEffect filter="image" prLst="opacity: 0.5">
                                      <p:cBhvr rctx="IE">
                                        <p:cTn id="7" dur="indefinite"/>
                                        <p:tgtEl>
                                          <p:spTgt spid="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3810000" cy="1143000"/>
          </a:xfrm>
        </p:spPr>
        <p:txBody>
          <a:bodyPr>
            <a:normAutofit/>
          </a:bodyPr>
          <a:lstStyle/>
          <a:p>
            <a:pPr algn="l"/>
            <a:r>
              <a:rPr lang="en-US" dirty="0" smtClean="0"/>
              <a:t>Blocking Clause</a:t>
            </a:r>
            <a:endParaRPr lang="en-US" dirty="0"/>
          </a:p>
        </p:txBody>
      </p:sp>
      <p:sp>
        <p:nvSpPr>
          <p:cNvPr id="3" name="Content Placeholder 2"/>
          <p:cNvSpPr>
            <a:spLocks noGrp="1"/>
          </p:cNvSpPr>
          <p:nvPr>
            <p:ph idx="1"/>
          </p:nvPr>
        </p:nvSpPr>
        <p:spPr>
          <a:xfrm>
            <a:off x="2667000" y="3124200"/>
            <a:ext cx="3048000" cy="609600"/>
          </a:xfrm>
        </p:spPr>
        <p:txBody>
          <a:bodyPr>
            <a:normAutofit/>
          </a:bodyPr>
          <a:lstStyle/>
          <a:p>
            <a:pPr>
              <a:buNone/>
            </a:pPr>
            <a:r>
              <a:rPr lang="en-US" dirty="0" smtClean="0"/>
              <a:t>(</a:t>
            </a:r>
            <a:r>
              <a:rPr lang="en-US" dirty="0" smtClean="0">
                <a:latin typeface="cmsy10"/>
              </a:rPr>
              <a:t>:</a:t>
            </a:r>
            <a:r>
              <a:rPr lang="en-US" dirty="0" smtClean="0"/>
              <a:t> </a:t>
            </a:r>
            <a:r>
              <a:rPr lang="en-US" dirty="0" smtClean="0">
                <a:solidFill>
                  <a:srgbClr val="00B050"/>
                </a:solidFill>
              </a:rPr>
              <a:t>(</a:t>
            </a:r>
            <a:r>
              <a:rPr lang="en-US" dirty="0" smtClean="0">
                <a:solidFill>
                  <a:srgbClr val="00B050"/>
                </a:solidFill>
                <a:latin typeface="Calibri"/>
              </a:rPr>
              <a:t>q</a:t>
            </a:r>
            <a:r>
              <a:rPr lang="en-US" baseline="-25000" dirty="0" smtClean="0">
                <a:solidFill>
                  <a:srgbClr val="00B050"/>
                </a:solidFill>
                <a:latin typeface="Calibri"/>
              </a:rPr>
              <a:t>0</a:t>
            </a:r>
            <a:r>
              <a:rPr lang="en-US" dirty="0" smtClean="0">
                <a:solidFill>
                  <a:srgbClr val="00B050"/>
                </a:solidFill>
              </a:rPr>
              <a:t> </a:t>
            </a:r>
            <a:r>
              <a:rPr lang="en-US" dirty="0" smtClean="0">
                <a:solidFill>
                  <a:srgbClr val="00B050"/>
                </a:solidFill>
                <a:latin typeface="cmsy10"/>
              </a:rPr>
              <a:t>Æ</a:t>
            </a:r>
            <a:r>
              <a:rPr lang="en-US" dirty="0" smtClean="0">
                <a:solidFill>
                  <a:srgbClr val="00B050"/>
                </a:solidFill>
              </a:rPr>
              <a:t> </a:t>
            </a:r>
            <a:r>
              <a:rPr lang="en-US" dirty="0" smtClean="0">
                <a:solidFill>
                  <a:srgbClr val="00B050"/>
                </a:solidFill>
                <a:latin typeface="Calibri"/>
              </a:rPr>
              <a:t>q</a:t>
            </a:r>
            <a:r>
              <a:rPr lang="en-US" baseline="-25000" dirty="0" smtClean="0">
                <a:solidFill>
                  <a:srgbClr val="00B050"/>
                </a:solidFill>
                <a:latin typeface="Calibri"/>
              </a:rPr>
              <a:t>9</a:t>
            </a:r>
            <a:r>
              <a:rPr lang="en-US" dirty="0" smtClean="0">
                <a:solidFill>
                  <a:srgbClr val="00B050"/>
                </a:solidFill>
              </a:rPr>
              <a:t>) </a:t>
            </a:r>
            <a:r>
              <a:rPr lang="en-US" dirty="0" smtClean="0">
                <a:latin typeface="cmsy10"/>
              </a:rPr>
              <a:t>Ç</a:t>
            </a:r>
            <a:r>
              <a:rPr lang="en-US" dirty="0" smtClean="0"/>
              <a:t> </a:t>
            </a:r>
            <a:r>
              <a:rPr lang="en-US" dirty="0" smtClean="0">
                <a:solidFill>
                  <a:schemeClr val="accent6">
                    <a:lumMod val="75000"/>
                  </a:schemeClr>
                </a:solidFill>
                <a:latin typeface="Calibri"/>
              </a:rPr>
              <a:t>q</a:t>
            </a:r>
            <a:r>
              <a:rPr lang="en-US" baseline="-25000" dirty="0" smtClean="0">
                <a:solidFill>
                  <a:schemeClr val="accent6">
                    <a:lumMod val="75000"/>
                  </a:schemeClr>
                </a:solidFill>
                <a:latin typeface="Calibri"/>
              </a:rPr>
              <a:t>3</a:t>
            </a:r>
            <a:r>
              <a:rPr lang="en-US" dirty="0" smtClean="0"/>
              <a:t>)</a:t>
            </a:r>
            <a:endParaRPr lang="en-US" dirty="0"/>
          </a:p>
        </p:txBody>
      </p:sp>
      <p:sp>
        <p:nvSpPr>
          <p:cNvPr id="4" name="TextBox 3"/>
          <p:cNvSpPr txBox="1"/>
          <p:nvPr/>
        </p:nvSpPr>
        <p:spPr>
          <a:xfrm>
            <a:off x="2667000" y="3124200"/>
            <a:ext cx="5257800" cy="584775"/>
          </a:xfrm>
          <a:prstGeom prst="rect">
            <a:avLst/>
          </a:prstGeom>
          <a:noFill/>
        </p:spPr>
        <p:txBody>
          <a:bodyPr wrap="square" rtlCol="0">
            <a:spAutoFit/>
          </a:bodyPr>
          <a:lstStyle/>
          <a:p>
            <a:r>
              <a:rPr lang="en-US" sz="3200" dirty="0" smtClean="0">
                <a:latin typeface="cmsy10"/>
              </a:rPr>
              <a:t>:</a:t>
            </a:r>
            <a:r>
              <a:rPr lang="en-US" sz="3200" dirty="0" smtClean="0"/>
              <a:t> (</a:t>
            </a:r>
            <a:r>
              <a:rPr lang="en-US" sz="3200" dirty="0" smtClean="0">
                <a:latin typeface="Calibri"/>
              </a:rPr>
              <a:t>q</a:t>
            </a:r>
            <a:r>
              <a:rPr lang="en-US" sz="3200" baseline="-25000" dirty="0" smtClean="0">
                <a:latin typeface="Calibri"/>
              </a:rPr>
              <a:t>0</a:t>
            </a:r>
            <a:r>
              <a:rPr lang="en-US" sz="3200" dirty="0" smtClean="0"/>
              <a:t> </a:t>
            </a:r>
            <a:r>
              <a:rPr lang="en-US" sz="3200" dirty="0" smtClean="0">
                <a:latin typeface="cmsy10"/>
              </a:rPr>
              <a:t>Æ</a:t>
            </a:r>
            <a:r>
              <a:rPr lang="en-US" sz="3200" dirty="0" smtClean="0"/>
              <a:t> </a:t>
            </a:r>
            <a:r>
              <a:rPr lang="en-US" sz="3200" dirty="0" smtClean="0">
                <a:latin typeface="Calibri"/>
              </a:rPr>
              <a:t>q</a:t>
            </a:r>
            <a:r>
              <a:rPr lang="en-US" sz="3200" baseline="-25000" dirty="0" smtClean="0">
                <a:latin typeface="Calibri"/>
              </a:rPr>
              <a:t>2</a:t>
            </a:r>
            <a:r>
              <a:rPr lang="en-US" sz="3200" dirty="0" smtClean="0"/>
              <a:t> </a:t>
            </a:r>
            <a:r>
              <a:rPr lang="en-US" sz="3200" dirty="0" smtClean="0">
                <a:latin typeface="cmsy10"/>
              </a:rPr>
              <a:t>Æ</a:t>
            </a:r>
            <a:r>
              <a:rPr lang="en-US" sz="3200" dirty="0" smtClean="0"/>
              <a:t> </a:t>
            </a:r>
            <a:r>
              <a:rPr lang="en-US" sz="3200" dirty="0" smtClean="0">
                <a:latin typeface="Calibri"/>
              </a:rPr>
              <a:t>q</a:t>
            </a:r>
            <a:r>
              <a:rPr lang="en-US" sz="3200" baseline="-25000" dirty="0" smtClean="0">
                <a:latin typeface="Calibri"/>
              </a:rPr>
              <a:t>5</a:t>
            </a:r>
            <a:r>
              <a:rPr lang="en-US" sz="3200" dirty="0" smtClean="0"/>
              <a:t> </a:t>
            </a:r>
            <a:r>
              <a:rPr lang="en-US" sz="3200" dirty="0" smtClean="0">
                <a:latin typeface="cmsy10"/>
              </a:rPr>
              <a:t>Æ</a:t>
            </a:r>
            <a:r>
              <a:rPr lang="en-US" sz="3200" dirty="0" smtClean="0"/>
              <a:t> </a:t>
            </a:r>
            <a:r>
              <a:rPr lang="en-US" sz="3200" dirty="0" smtClean="0">
                <a:latin typeface="Calibri"/>
              </a:rPr>
              <a:t>q</a:t>
            </a:r>
            <a:r>
              <a:rPr lang="en-US" sz="3200" baseline="-25000" dirty="0" smtClean="0">
                <a:latin typeface="Calibri"/>
              </a:rPr>
              <a:t>7</a:t>
            </a:r>
            <a:r>
              <a:rPr lang="en-US" sz="3200" dirty="0" smtClean="0"/>
              <a:t> </a:t>
            </a:r>
            <a:r>
              <a:rPr lang="en-US" sz="3200" dirty="0" smtClean="0">
                <a:latin typeface="cmsy10"/>
              </a:rPr>
              <a:t>Æ</a:t>
            </a:r>
            <a:r>
              <a:rPr lang="en-US" sz="3200" dirty="0" smtClean="0"/>
              <a:t> </a:t>
            </a:r>
            <a:r>
              <a:rPr lang="en-US" sz="3200" dirty="0" smtClean="0">
                <a:latin typeface="Calibri"/>
              </a:rPr>
              <a:t>q</a:t>
            </a:r>
            <a:r>
              <a:rPr lang="en-US" sz="3200" baseline="-25000" dirty="0" smtClean="0">
                <a:latin typeface="Calibri"/>
              </a:rPr>
              <a:t>8</a:t>
            </a:r>
            <a:r>
              <a:rPr lang="en-US" sz="3200" dirty="0" smtClean="0"/>
              <a:t> </a:t>
            </a:r>
            <a:r>
              <a:rPr lang="en-US" sz="3200" dirty="0" smtClean="0">
                <a:latin typeface="cmsy10"/>
              </a:rPr>
              <a:t>Æ</a:t>
            </a:r>
            <a:r>
              <a:rPr lang="en-US" sz="3200" dirty="0" smtClean="0"/>
              <a:t> </a:t>
            </a:r>
            <a:r>
              <a:rPr lang="en-US" sz="3200" dirty="0" smtClean="0">
                <a:latin typeface="Calibri"/>
              </a:rPr>
              <a:t>q</a:t>
            </a:r>
            <a:r>
              <a:rPr lang="en-US" sz="3200" baseline="-25000" dirty="0" smtClean="0">
                <a:latin typeface="Calibri"/>
              </a:rPr>
              <a:t>9</a:t>
            </a:r>
            <a:r>
              <a:rPr lang="en-US" sz="3200" dirty="0" smtClean="0"/>
              <a:t>) </a:t>
            </a:r>
            <a:endParaRPr lang="en-US" sz="3200" dirty="0"/>
          </a:p>
        </p:txBody>
      </p:sp>
      <p:sp>
        <p:nvSpPr>
          <p:cNvPr id="5" name="Slide Number Placeholder 4"/>
          <p:cNvSpPr>
            <a:spLocks noGrp="1"/>
          </p:cNvSpPr>
          <p:nvPr>
            <p:ph type="sldNum" sz="quarter" idx="12"/>
          </p:nvPr>
        </p:nvSpPr>
        <p:spPr/>
        <p:txBody>
          <a:bodyPr/>
          <a:lstStyle/>
          <a:p>
            <a:fld id="{4A96F167-5951-4AF2-A12D-410BE70F5D80}" type="slidenum">
              <a:rPr lang="en-US" smtClean="0"/>
              <a:pPr/>
              <a:t>24</a:t>
            </a:fld>
            <a:endParaRPr lang="en-US"/>
          </a:p>
        </p:txBody>
      </p:sp>
      <p:sp>
        <p:nvSpPr>
          <p:cNvPr id="6" name="TextBox 5"/>
          <p:cNvSpPr txBox="1"/>
          <p:nvPr/>
        </p:nvSpPr>
        <p:spPr>
          <a:xfrm>
            <a:off x="1295400" y="3200400"/>
            <a:ext cx="1524000" cy="523220"/>
          </a:xfrm>
          <a:prstGeom prst="rect">
            <a:avLst/>
          </a:prstGeom>
          <a:noFill/>
        </p:spPr>
        <p:txBody>
          <a:bodyPr wrap="square" rtlCol="0">
            <a:spAutoFit/>
          </a:bodyPr>
          <a:lstStyle/>
          <a:p>
            <a:r>
              <a:rPr lang="en-US" sz="2800" dirty="0" smtClean="0">
                <a:latin typeface="cmmi10"/>
              </a:rPr>
              <a:t>¤</a:t>
            </a:r>
            <a:r>
              <a:rPr lang="en-US" sz="2800" dirty="0" smtClean="0"/>
              <a:t> := </a:t>
            </a:r>
            <a:r>
              <a:rPr lang="en-US" sz="2800" dirty="0" smtClean="0">
                <a:latin typeface="cmmi10"/>
              </a:rPr>
              <a:t>¤</a:t>
            </a:r>
            <a:r>
              <a:rPr lang="en-US" sz="2800" dirty="0" smtClean="0"/>
              <a:t> </a:t>
            </a:r>
            <a:r>
              <a:rPr lang="en-US" sz="2800" dirty="0" smtClean="0">
                <a:latin typeface="cmsy10"/>
              </a:rPr>
              <a:t>Æ</a:t>
            </a:r>
            <a:endParaRPr lang="en-US" sz="2800" dirty="0">
              <a:latin typeface="cmsy10"/>
            </a:endParaRPr>
          </a:p>
        </p:txBody>
      </p:sp>
      <p:sp>
        <p:nvSpPr>
          <p:cNvPr id="7" name="Title 1"/>
          <p:cNvSpPr txBox="1">
            <a:spLocks/>
          </p:cNvSpPr>
          <p:nvPr/>
        </p:nvSpPr>
        <p:spPr>
          <a:xfrm>
            <a:off x="4267200" y="381000"/>
            <a:ext cx="4114800" cy="1143000"/>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4400" dirty="0" smtClean="0">
                <a:latin typeface="+mj-lt"/>
                <a:ea typeface="+mj-ea"/>
                <a:cs typeface="+mj-cs"/>
              </a:rPr>
              <a:t>with Local Repair</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2000"/>
                                        <p:tgtEl>
                                          <p:spTgt spid="3">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Oval 46"/>
          <p:cNvSpPr/>
          <p:nvPr/>
        </p:nvSpPr>
        <p:spPr>
          <a:xfrm>
            <a:off x="5067300" y="133350"/>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p:cNvSpPr/>
          <p:nvPr/>
        </p:nvSpPr>
        <p:spPr>
          <a:xfrm>
            <a:off x="5067300" y="1200150"/>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p:cNvSpPr/>
          <p:nvPr/>
        </p:nvSpPr>
        <p:spPr>
          <a:xfrm>
            <a:off x="4305300" y="1809750"/>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a:off x="5067300" y="4095750"/>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p:nvPr/>
        </p:nvSpPr>
        <p:spPr>
          <a:xfrm>
            <a:off x="5067300" y="2495550"/>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p:cNvSpPr/>
          <p:nvPr/>
        </p:nvSpPr>
        <p:spPr>
          <a:xfrm>
            <a:off x="5905500" y="3181350"/>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p:cNvSpPr/>
          <p:nvPr/>
        </p:nvSpPr>
        <p:spPr>
          <a:xfrm>
            <a:off x="4229100" y="3257550"/>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p:cNvSpPr/>
          <p:nvPr/>
        </p:nvSpPr>
        <p:spPr>
          <a:xfrm>
            <a:off x="3314700" y="4095750"/>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p:cNvSpPr/>
          <p:nvPr/>
        </p:nvSpPr>
        <p:spPr>
          <a:xfrm>
            <a:off x="3314700" y="6076950"/>
            <a:ext cx="609600" cy="609600"/>
          </a:xfrm>
          <a:prstGeom prst="ellipse">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Box 58"/>
          <p:cNvSpPr txBox="1"/>
          <p:nvPr/>
        </p:nvSpPr>
        <p:spPr>
          <a:xfrm>
            <a:off x="5676900" y="438150"/>
            <a:ext cx="1219200" cy="923330"/>
          </a:xfrm>
          <a:prstGeom prst="rect">
            <a:avLst/>
          </a:prstGeom>
          <a:noFill/>
        </p:spPr>
        <p:txBody>
          <a:bodyPr wrap="square" rtlCol="0">
            <a:spAutoFit/>
          </a:bodyPr>
          <a:lstStyle/>
          <a:p>
            <a:r>
              <a:rPr lang="en-US" dirty="0" smtClean="0"/>
              <a:t>L := 1</a:t>
            </a:r>
          </a:p>
          <a:p>
            <a:r>
              <a:rPr lang="en-US" dirty="0" err="1" smtClean="0"/>
              <a:t>bLen</a:t>
            </a:r>
            <a:r>
              <a:rPr lang="en-US" dirty="0" smtClean="0"/>
              <a:t> := 0</a:t>
            </a:r>
          </a:p>
          <a:p>
            <a:r>
              <a:rPr lang="en-US" dirty="0" err="1" smtClean="0"/>
              <a:t>pLen</a:t>
            </a:r>
            <a:r>
              <a:rPr lang="en-US" dirty="0" smtClean="0"/>
              <a:t> &gt;= 1</a:t>
            </a:r>
            <a:endParaRPr lang="en-US" dirty="0"/>
          </a:p>
        </p:txBody>
      </p:sp>
      <p:sp>
        <p:nvSpPr>
          <p:cNvPr id="60" name="TextBox 59"/>
          <p:cNvSpPr txBox="1"/>
          <p:nvPr/>
        </p:nvSpPr>
        <p:spPr>
          <a:xfrm>
            <a:off x="4381500" y="1352550"/>
            <a:ext cx="685800" cy="369332"/>
          </a:xfrm>
          <a:prstGeom prst="rect">
            <a:avLst/>
          </a:prstGeom>
          <a:noFill/>
        </p:spPr>
        <p:txBody>
          <a:bodyPr wrap="square" rtlCol="0">
            <a:spAutoFit/>
          </a:bodyPr>
          <a:lstStyle/>
          <a:p>
            <a:r>
              <a:rPr lang="en-US" dirty="0" smtClean="0"/>
              <a:t>p = 0</a:t>
            </a:r>
            <a:endParaRPr lang="en-US" dirty="0"/>
          </a:p>
        </p:txBody>
      </p:sp>
      <p:sp>
        <p:nvSpPr>
          <p:cNvPr id="61" name="TextBox 60"/>
          <p:cNvSpPr txBox="1"/>
          <p:nvPr/>
        </p:nvSpPr>
        <p:spPr>
          <a:xfrm>
            <a:off x="3771900" y="2419350"/>
            <a:ext cx="1219200" cy="369332"/>
          </a:xfrm>
          <a:prstGeom prst="rect">
            <a:avLst/>
          </a:prstGeom>
          <a:noFill/>
        </p:spPr>
        <p:txBody>
          <a:bodyPr wrap="square" rtlCol="0">
            <a:spAutoFit/>
          </a:bodyPr>
          <a:lstStyle/>
          <a:p>
            <a:r>
              <a:rPr lang="en-US" dirty="0" err="1" smtClean="0"/>
              <a:t>pLen</a:t>
            </a:r>
            <a:r>
              <a:rPr lang="en-US" dirty="0" smtClean="0"/>
              <a:t> := -1</a:t>
            </a:r>
            <a:endParaRPr lang="en-US" dirty="0"/>
          </a:p>
        </p:txBody>
      </p:sp>
      <p:sp>
        <p:nvSpPr>
          <p:cNvPr id="62" name="TextBox 61"/>
          <p:cNvSpPr txBox="1"/>
          <p:nvPr/>
        </p:nvSpPr>
        <p:spPr>
          <a:xfrm>
            <a:off x="5448300" y="1962150"/>
            <a:ext cx="762000" cy="369332"/>
          </a:xfrm>
          <a:prstGeom prst="rect">
            <a:avLst/>
          </a:prstGeom>
          <a:noFill/>
        </p:spPr>
        <p:txBody>
          <a:bodyPr wrap="square" rtlCol="0">
            <a:spAutoFit/>
          </a:bodyPr>
          <a:lstStyle/>
          <a:p>
            <a:r>
              <a:rPr lang="en-US" dirty="0" smtClean="0"/>
              <a:t>p != 0</a:t>
            </a:r>
            <a:endParaRPr lang="en-US" dirty="0"/>
          </a:p>
        </p:txBody>
      </p:sp>
      <p:sp>
        <p:nvSpPr>
          <p:cNvPr id="63" name="TextBox 62"/>
          <p:cNvSpPr txBox="1"/>
          <p:nvPr/>
        </p:nvSpPr>
        <p:spPr>
          <a:xfrm>
            <a:off x="5829300" y="2800350"/>
            <a:ext cx="1219200" cy="369332"/>
          </a:xfrm>
          <a:prstGeom prst="rect">
            <a:avLst/>
          </a:prstGeom>
          <a:noFill/>
        </p:spPr>
        <p:txBody>
          <a:bodyPr wrap="square" rtlCol="0">
            <a:spAutoFit/>
          </a:bodyPr>
          <a:lstStyle/>
          <a:p>
            <a:r>
              <a:rPr lang="en-US" dirty="0" smtClean="0"/>
              <a:t>mode != 0</a:t>
            </a:r>
            <a:endParaRPr lang="en-US" dirty="0"/>
          </a:p>
        </p:txBody>
      </p:sp>
      <p:sp>
        <p:nvSpPr>
          <p:cNvPr id="64" name="TextBox 63"/>
          <p:cNvSpPr txBox="1"/>
          <p:nvPr/>
        </p:nvSpPr>
        <p:spPr>
          <a:xfrm>
            <a:off x="4076700" y="3790950"/>
            <a:ext cx="914400" cy="369332"/>
          </a:xfrm>
          <a:prstGeom prst="rect">
            <a:avLst/>
          </a:prstGeom>
          <a:noFill/>
        </p:spPr>
        <p:txBody>
          <a:bodyPr wrap="square" rtlCol="0">
            <a:spAutoFit/>
          </a:bodyPr>
          <a:lstStyle/>
          <a:p>
            <a:r>
              <a:rPr lang="en-US" dirty="0" smtClean="0"/>
              <a:t>off := 0</a:t>
            </a:r>
            <a:endParaRPr lang="en-US" dirty="0"/>
          </a:p>
        </p:txBody>
      </p:sp>
      <p:sp>
        <p:nvSpPr>
          <p:cNvPr id="65" name="TextBox 64"/>
          <p:cNvSpPr txBox="1"/>
          <p:nvPr/>
        </p:nvSpPr>
        <p:spPr>
          <a:xfrm>
            <a:off x="5829300" y="3790950"/>
            <a:ext cx="1066800" cy="369332"/>
          </a:xfrm>
          <a:prstGeom prst="rect">
            <a:avLst/>
          </a:prstGeom>
          <a:noFill/>
        </p:spPr>
        <p:txBody>
          <a:bodyPr wrap="square" rtlCol="0">
            <a:spAutoFit/>
          </a:bodyPr>
          <a:lstStyle/>
          <a:p>
            <a:r>
              <a:rPr lang="en-US" dirty="0" smtClean="0"/>
              <a:t>off := 1</a:t>
            </a:r>
            <a:endParaRPr lang="en-US" dirty="0"/>
          </a:p>
        </p:txBody>
      </p:sp>
      <p:sp>
        <p:nvSpPr>
          <p:cNvPr id="71" name="TextBox 70"/>
          <p:cNvSpPr txBox="1"/>
          <p:nvPr/>
        </p:nvSpPr>
        <p:spPr>
          <a:xfrm>
            <a:off x="3924300" y="4476750"/>
            <a:ext cx="990600" cy="369332"/>
          </a:xfrm>
          <a:prstGeom prst="rect">
            <a:avLst/>
          </a:prstGeom>
          <a:noFill/>
        </p:spPr>
        <p:txBody>
          <a:bodyPr wrap="square" rtlCol="0">
            <a:spAutoFit/>
          </a:bodyPr>
          <a:lstStyle/>
          <a:p>
            <a:r>
              <a:rPr lang="en-US" dirty="0" smtClean="0"/>
              <a:t>L &gt; </a:t>
            </a:r>
            <a:r>
              <a:rPr lang="en-US" dirty="0" err="1" smtClean="0"/>
              <a:t>pLen</a:t>
            </a:r>
            <a:endParaRPr lang="en-US" dirty="0" smtClean="0"/>
          </a:p>
        </p:txBody>
      </p:sp>
      <p:sp>
        <p:nvSpPr>
          <p:cNvPr id="72" name="TextBox 71"/>
          <p:cNvSpPr txBox="1"/>
          <p:nvPr/>
        </p:nvSpPr>
        <p:spPr>
          <a:xfrm>
            <a:off x="1866900" y="5238750"/>
            <a:ext cx="1676400" cy="646331"/>
          </a:xfrm>
          <a:prstGeom prst="rect">
            <a:avLst/>
          </a:prstGeom>
          <a:noFill/>
        </p:spPr>
        <p:txBody>
          <a:bodyPr wrap="square" rtlCol="0">
            <a:spAutoFit/>
          </a:bodyPr>
          <a:lstStyle/>
          <a:p>
            <a:r>
              <a:rPr lang="en-US" dirty="0" smtClean="0"/>
              <a:t>p != 0</a:t>
            </a:r>
          </a:p>
          <a:p>
            <a:r>
              <a:rPr lang="en-US" dirty="0" smtClean="0"/>
              <a:t>&amp;&amp; </a:t>
            </a:r>
            <a:r>
              <a:rPr lang="en-US" dirty="0" err="1" smtClean="0"/>
              <a:t>bLen</a:t>
            </a:r>
            <a:r>
              <a:rPr lang="en-US" dirty="0" smtClean="0"/>
              <a:t> &gt; </a:t>
            </a:r>
            <a:r>
              <a:rPr lang="en-US" dirty="0" err="1" smtClean="0"/>
              <a:t>pLen</a:t>
            </a:r>
            <a:endParaRPr lang="en-US" dirty="0"/>
          </a:p>
        </p:txBody>
      </p:sp>
      <p:sp>
        <p:nvSpPr>
          <p:cNvPr id="73" name="TextBox 72"/>
          <p:cNvSpPr txBox="1"/>
          <p:nvPr/>
        </p:nvSpPr>
        <p:spPr>
          <a:xfrm>
            <a:off x="3924300" y="2800350"/>
            <a:ext cx="1143000" cy="369332"/>
          </a:xfrm>
          <a:prstGeom prst="rect">
            <a:avLst/>
          </a:prstGeom>
          <a:noFill/>
        </p:spPr>
        <p:txBody>
          <a:bodyPr wrap="square" rtlCol="0">
            <a:spAutoFit/>
          </a:bodyPr>
          <a:lstStyle/>
          <a:p>
            <a:r>
              <a:rPr lang="en-US" dirty="0" smtClean="0"/>
              <a:t>mode = 0</a:t>
            </a:r>
            <a:endParaRPr lang="en-US" dirty="0"/>
          </a:p>
        </p:txBody>
      </p:sp>
      <p:cxnSp>
        <p:nvCxnSpPr>
          <p:cNvPr id="74" name="Elbow Connector 73"/>
          <p:cNvCxnSpPr>
            <a:stCxn id="47" idx="4"/>
            <a:endCxn id="48" idx="0"/>
          </p:cNvCxnSpPr>
          <p:nvPr/>
        </p:nvCxnSpPr>
        <p:spPr>
          <a:xfrm rot="5400000">
            <a:off x="5143500" y="971550"/>
            <a:ext cx="457200" cy="1588"/>
          </a:xfrm>
          <a:prstGeom prst="bentConnector3">
            <a:avLst>
              <a:gd name="adj1" fmla="val 50000"/>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a:stCxn id="48" idx="3"/>
            <a:endCxn id="49" idx="7"/>
          </p:cNvCxnSpPr>
          <p:nvPr/>
        </p:nvCxnSpPr>
        <p:spPr>
          <a:xfrm rot="5400000">
            <a:off x="4901826" y="1644276"/>
            <a:ext cx="178548" cy="33094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a:stCxn id="49" idx="5"/>
            <a:endCxn id="52" idx="1"/>
          </p:cNvCxnSpPr>
          <p:nvPr/>
        </p:nvCxnSpPr>
        <p:spPr>
          <a:xfrm rot="16200000" flipH="1">
            <a:off x="4863726" y="2291976"/>
            <a:ext cx="254748" cy="33094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a:stCxn id="48" idx="4"/>
            <a:endCxn id="52" idx="0"/>
          </p:cNvCxnSpPr>
          <p:nvPr/>
        </p:nvCxnSpPr>
        <p:spPr>
          <a:xfrm rot="5400000">
            <a:off x="5029200" y="2152650"/>
            <a:ext cx="6858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a:stCxn id="52" idx="5"/>
            <a:endCxn id="53" idx="1"/>
          </p:cNvCxnSpPr>
          <p:nvPr/>
        </p:nvCxnSpPr>
        <p:spPr>
          <a:xfrm rot="16200000" flipH="1">
            <a:off x="5663826" y="2939676"/>
            <a:ext cx="254748" cy="40714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9" name="Straight Arrow Connector 78"/>
          <p:cNvCxnSpPr>
            <a:stCxn id="52" idx="3"/>
            <a:endCxn id="54" idx="7"/>
          </p:cNvCxnSpPr>
          <p:nvPr/>
        </p:nvCxnSpPr>
        <p:spPr>
          <a:xfrm rot="5400000">
            <a:off x="4787526" y="2977776"/>
            <a:ext cx="330948" cy="40714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0" name="Straight Arrow Connector 79"/>
          <p:cNvCxnSpPr>
            <a:stCxn id="54" idx="5"/>
            <a:endCxn id="50" idx="1"/>
          </p:cNvCxnSpPr>
          <p:nvPr/>
        </p:nvCxnSpPr>
        <p:spPr>
          <a:xfrm rot="16200000" flipH="1">
            <a:off x="4749426" y="3777876"/>
            <a:ext cx="407148" cy="40714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1" name="Straight Arrow Connector 80"/>
          <p:cNvCxnSpPr>
            <a:stCxn id="53" idx="3"/>
            <a:endCxn id="50" idx="7"/>
          </p:cNvCxnSpPr>
          <p:nvPr/>
        </p:nvCxnSpPr>
        <p:spPr>
          <a:xfrm rot="5400000">
            <a:off x="5549526" y="3739776"/>
            <a:ext cx="483348" cy="40714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6" name="Straight Arrow Connector 85"/>
          <p:cNvCxnSpPr>
            <a:stCxn id="50" idx="2"/>
            <a:endCxn id="57" idx="6"/>
          </p:cNvCxnSpPr>
          <p:nvPr/>
        </p:nvCxnSpPr>
        <p:spPr>
          <a:xfrm rot="10800000">
            <a:off x="3924300" y="4400550"/>
            <a:ext cx="11430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a:stCxn id="57" idx="4"/>
            <a:endCxn id="58" idx="0"/>
          </p:cNvCxnSpPr>
          <p:nvPr/>
        </p:nvCxnSpPr>
        <p:spPr>
          <a:xfrm rot="5400000">
            <a:off x="2933700" y="5391150"/>
            <a:ext cx="13716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8" name="Shape 87"/>
          <p:cNvCxnSpPr>
            <a:stCxn id="50" idx="4"/>
            <a:endCxn id="50" idx="6"/>
          </p:cNvCxnSpPr>
          <p:nvPr/>
        </p:nvCxnSpPr>
        <p:spPr>
          <a:xfrm rot="5400000" flipH="1" flipV="1">
            <a:off x="5372100" y="4400550"/>
            <a:ext cx="304800" cy="304800"/>
          </a:xfrm>
          <a:prstGeom prst="curvedConnector4">
            <a:avLst>
              <a:gd name="adj1" fmla="val -459375"/>
              <a:gd name="adj2" fmla="val 465625"/>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3" name="TextBox 92"/>
          <p:cNvSpPr txBox="1"/>
          <p:nvPr/>
        </p:nvSpPr>
        <p:spPr>
          <a:xfrm>
            <a:off x="5753100" y="1428750"/>
            <a:ext cx="2781300" cy="369332"/>
          </a:xfrm>
          <a:prstGeom prst="rect">
            <a:avLst/>
          </a:prstGeom>
          <a:noFill/>
          <a:ln>
            <a:solidFill>
              <a:schemeClr val="tx2">
                <a:lumMod val="75000"/>
              </a:schemeClr>
            </a:solidFill>
          </a:ln>
        </p:spPr>
        <p:txBody>
          <a:bodyPr wrap="square" rtlCol="0">
            <a:spAutoFit/>
          </a:bodyPr>
          <a:lstStyle/>
          <a:p>
            <a:r>
              <a:rPr lang="en-US" dirty="0" smtClean="0">
                <a:solidFill>
                  <a:schemeClr val="tx2">
                    <a:lumMod val="60000"/>
                    <a:lumOff val="40000"/>
                  </a:schemeClr>
                </a:solidFill>
              </a:rPr>
              <a:t>L = 1 </a:t>
            </a:r>
            <a:r>
              <a:rPr lang="en-US" dirty="0" smtClean="0">
                <a:solidFill>
                  <a:schemeClr val="tx2">
                    <a:lumMod val="60000"/>
                    <a:lumOff val="40000"/>
                  </a:schemeClr>
                </a:solidFill>
                <a:latin typeface="cmsy10"/>
              </a:rPr>
              <a:t>Æ</a:t>
            </a:r>
            <a:r>
              <a:rPr lang="en-US" dirty="0" smtClean="0">
                <a:solidFill>
                  <a:schemeClr val="tx2">
                    <a:lumMod val="60000"/>
                    <a:lumOff val="40000"/>
                  </a:schemeClr>
                </a:solidFill>
              </a:rPr>
              <a:t> </a:t>
            </a:r>
            <a:r>
              <a:rPr lang="en-US" dirty="0" err="1" smtClean="0">
                <a:solidFill>
                  <a:schemeClr val="tx2">
                    <a:lumMod val="60000"/>
                    <a:lumOff val="40000"/>
                  </a:schemeClr>
                </a:solidFill>
              </a:rPr>
              <a:t>bLen</a:t>
            </a:r>
            <a:r>
              <a:rPr lang="en-US" dirty="0" smtClean="0">
                <a:solidFill>
                  <a:schemeClr val="tx2">
                    <a:lumMod val="60000"/>
                    <a:lumOff val="40000"/>
                  </a:schemeClr>
                </a:solidFill>
              </a:rPr>
              <a:t> = 0 </a:t>
            </a:r>
            <a:r>
              <a:rPr lang="en-US" dirty="0" smtClean="0">
                <a:solidFill>
                  <a:schemeClr val="tx2">
                    <a:lumMod val="60000"/>
                    <a:lumOff val="40000"/>
                  </a:schemeClr>
                </a:solidFill>
                <a:latin typeface="cmsy10"/>
              </a:rPr>
              <a:t>Æ</a:t>
            </a:r>
            <a:r>
              <a:rPr lang="en-US" dirty="0" smtClean="0">
                <a:solidFill>
                  <a:schemeClr val="tx2">
                    <a:lumMod val="60000"/>
                    <a:lumOff val="40000"/>
                  </a:schemeClr>
                </a:solidFill>
              </a:rPr>
              <a:t> </a:t>
            </a:r>
            <a:r>
              <a:rPr lang="en-US" dirty="0" err="1" smtClean="0">
                <a:solidFill>
                  <a:schemeClr val="tx2">
                    <a:lumMod val="60000"/>
                    <a:lumOff val="40000"/>
                  </a:schemeClr>
                </a:solidFill>
              </a:rPr>
              <a:t>pLen</a:t>
            </a:r>
            <a:r>
              <a:rPr lang="en-US" dirty="0" smtClean="0">
                <a:solidFill>
                  <a:schemeClr val="tx2">
                    <a:lumMod val="60000"/>
                    <a:lumOff val="40000"/>
                  </a:schemeClr>
                </a:solidFill>
              </a:rPr>
              <a:t> </a:t>
            </a:r>
            <a:r>
              <a:rPr lang="en-US" dirty="0" smtClean="0">
                <a:solidFill>
                  <a:schemeClr val="tx2">
                    <a:lumMod val="60000"/>
                    <a:lumOff val="40000"/>
                  </a:schemeClr>
                </a:solidFill>
                <a:latin typeface="cmsy10"/>
              </a:rPr>
              <a:t>¸</a:t>
            </a:r>
            <a:r>
              <a:rPr lang="en-US" dirty="0" smtClean="0">
                <a:solidFill>
                  <a:schemeClr val="tx2">
                    <a:lumMod val="60000"/>
                    <a:lumOff val="40000"/>
                  </a:schemeClr>
                </a:solidFill>
              </a:rPr>
              <a:t> 1</a:t>
            </a:r>
            <a:endParaRPr lang="en-US" dirty="0">
              <a:solidFill>
                <a:schemeClr val="tx2">
                  <a:lumMod val="60000"/>
                  <a:lumOff val="40000"/>
                </a:schemeClr>
              </a:solidFill>
            </a:endParaRPr>
          </a:p>
        </p:txBody>
      </p:sp>
      <p:sp>
        <p:nvSpPr>
          <p:cNvPr id="95" name="TextBox 94"/>
          <p:cNvSpPr txBox="1"/>
          <p:nvPr/>
        </p:nvSpPr>
        <p:spPr>
          <a:xfrm>
            <a:off x="5791200" y="2438400"/>
            <a:ext cx="2286000" cy="369332"/>
          </a:xfrm>
          <a:prstGeom prst="rect">
            <a:avLst/>
          </a:prstGeom>
          <a:noFill/>
          <a:ln>
            <a:solidFill>
              <a:schemeClr val="tx2">
                <a:lumMod val="75000"/>
              </a:schemeClr>
            </a:solidFill>
          </a:ln>
        </p:spPr>
        <p:txBody>
          <a:bodyPr wrap="square" rtlCol="0">
            <a:spAutoFit/>
          </a:bodyPr>
          <a:lstStyle/>
          <a:p>
            <a:r>
              <a:rPr lang="en-US" dirty="0" smtClean="0">
                <a:solidFill>
                  <a:schemeClr val="tx2">
                    <a:lumMod val="60000"/>
                    <a:lumOff val="40000"/>
                  </a:schemeClr>
                </a:solidFill>
              </a:rPr>
              <a:t>… </a:t>
            </a:r>
            <a:r>
              <a:rPr lang="en-US" dirty="0" smtClean="0">
                <a:solidFill>
                  <a:schemeClr val="tx2">
                    <a:lumMod val="60000"/>
                    <a:lumOff val="40000"/>
                  </a:schemeClr>
                </a:solidFill>
                <a:latin typeface="cmsy10"/>
              </a:rPr>
              <a:t>Æ</a:t>
            </a:r>
            <a:r>
              <a:rPr lang="en-US" dirty="0" smtClean="0">
                <a:solidFill>
                  <a:schemeClr val="tx2">
                    <a:lumMod val="60000"/>
                    <a:lumOff val="40000"/>
                  </a:schemeClr>
                </a:solidFill>
              </a:rPr>
              <a:t> p = 0 </a:t>
            </a:r>
            <a:r>
              <a:rPr lang="en-US" dirty="0" smtClean="0">
                <a:solidFill>
                  <a:schemeClr val="tx2">
                    <a:lumMod val="60000"/>
                    <a:lumOff val="40000"/>
                  </a:schemeClr>
                </a:solidFill>
                <a:latin typeface="cmsy10"/>
              </a:rPr>
              <a:t>Æ</a:t>
            </a:r>
            <a:r>
              <a:rPr lang="en-US" dirty="0" smtClean="0">
                <a:solidFill>
                  <a:schemeClr val="tx2">
                    <a:lumMod val="60000"/>
                    <a:lumOff val="40000"/>
                  </a:schemeClr>
                </a:solidFill>
              </a:rPr>
              <a:t> </a:t>
            </a:r>
            <a:r>
              <a:rPr lang="en-US" dirty="0" err="1" smtClean="0">
                <a:solidFill>
                  <a:schemeClr val="tx2">
                    <a:lumMod val="60000"/>
                    <a:lumOff val="40000"/>
                  </a:schemeClr>
                </a:solidFill>
              </a:rPr>
              <a:t>pLen</a:t>
            </a:r>
            <a:r>
              <a:rPr lang="en-US" dirty="0" smtClean="0">
                <a:solidFill>
                  <a:schemeClr val="tx2">
                    <a:lumMod val="60000"/>
                    <a:lumOff val="40000"/>
                  </a:schemeClr>
                </a:solidFill>
              </a:rPr>
              <a:t> = -1</a:t>
            </a:r>
            <a:endParaRPr lang="en-US" dirty="0">
              <a:solidFill>
                <a:schemeClr val="tx2">
                  <a:lumMod val="60000"/>
                  <a:lumOff val="40000"/>
                </a:schemeClr>
              </a:solidFill>
            </a:endParaRPr>
          </a:p>
        </p:txBody>
      </p:sp>
      <p:sp>
        <p:nvSpPr>
          <p:cNvPr id="96" name="TextBox 95"/>
          <p:cNvSpPr txBox="1"/>
          <p:nvPr/>
        </p:nvSpPr>
        <p:spPr>
          <a:xfrm>
            <a:off x="1905000" y="3429000"/>
            <a:ext cx="2209800" cy="369332"/>
          </a:xfrm>
          <a:prstGeom prst="rect">
            <a:avLst/>
          </a:prstGeom>
          <a:noFill/>
          <a:ln>
            <a:solidFill>
              <a:schemeClr val="tx2">
                <a:lumMod val="75000"/>
              </a:schemeClr>
            </a:solidFill>
          </a:ln>
        </p:spPr>
        <p:txBody>
          <a:bodyPr wrap="square" rtlCol="0">
            <a:spAutoFit/>
          </a:bodyPr>
          <a:lstStyle/>
          <a:p>
            <a:r>
              <a:rPr lang="en-US" dirty="0" smtClean="0">
                <a:solidFill>
                  <a:schemeClr val="tx2">
                    <a:lumMod val="60000"/>
                    <a:lumOff val="40000"/>
                  </a:schemeClr>
                </a:solidFill>
              </a:rPr>
              <a:t>… </a:t>
            </a:r>
            <a:r>
              <a:rPr lang="en-US" dirty="0" smtClean="0">
                <a:solidFill>
                  <a:schemeClr val="tx2">
                    <a:lumMod val="60000"/>
                    <a:lumOff val="40000"/>
                  </a:schemeClr>
                </a:solidFill>
                <a:latin typeface="cmsy10"/>
              </a:rPr>
              <a:t>Æ</a:t>
            </a:r>
            <a:r>
              <a:rPr lang="en-US" dirty="0" smtClean="0">
                <a:solidFill>
                  <a:schemeClr val="tx2">
                    <a:lumMod val="60000"/>
                    <a:lumOff val="40000"/>
                  </a:schemeClr>
                </a:solidFill>
              </a:rPr>
              <a:t> p = 0 </a:t>
            </a:r>
            <a:r>
              <a:rPr lang="en-US" dirty="0" smtClean="0">
                <a:solidFill>
                  <a:schemeClr val="tx2">
                    <a:lumMod val="60000"/>
                    <a:lumOff val="40000"/>
                  </a:schemeClr>
                </a:solidFill>
                <a:latin typeface="cmsy10"/>
              </a:rPr>
              <a:t>Æ</a:t>
            </a:r>
            <a:r>
              <a:rPr lang="en-US" dirty="0" smtClean="0">
                <a:solidFill>
                  <a:schemeClr val="tx2">
                    <a:lumMod val="60000"/>
                    <a:lumOff val="40000"/>
                  </a:schemeClr>
                </a:solidFill>
              </a:rPr>
              <a:t> mode = 0</a:t>
            </a:r>
            <a:endParaRPr lang="en-US" dirty="0">
              <a:solidFill>
                <a:schemeClr val="tx2">
                  <a:lumMod val="60000"/>
                  <a:lumOff val="40000"/>
                </a:schemeClr>
              </a:solidFill>
            </a:endParaRPr>
          </a:p>
        </p:txBody>
      </p:sp>
      <p:sp>
        <p:nvSpPr>
          <p:cNvPr id="98" name="TextBox 97"/>
          <p:cNvSpPr txBox="1"/>
          <p:nvPr/>
        </p:nvSpPr>
        <p:spPr>
          <a:xfrm>
            <a:off x="6362700" y="4171950"/>
            <a:ext cx="1104900" cy="369332"/>
          </a:xfrm>
          <a:prstGeom prst="rect">
            <a:avLst/>
          </a:prstGeom>
          <a:noFill/>
          <a:ln>
            <a:solidFill>
              <a:schemeClr val="tx2">
                <a:lumMod val="75000"/>
              </a:schemeClr>
            </a:solidFill>
          </a:ln>
        </p:spPr>
        <p:txBody>
          <a:bodyPr wrap="square" rtlCol="0">
            <a:spAutoFit/>
          </a:bodyPr>
          <a:lstStyle/>
          <a:p>
            <a:r>
              <a:rPr lang="en-US" dirty="0" smtClean="0">
                <a:solidFill>
                  <a:schemeClr val="tx2">
                    <a:lumMod val="60000"/>
                    <a:lumOff val="40000"/>
                  </a:schemeClr>
                </a:solidFill>
              </a:rPr>
              <a:t>… </a:t>
            </a:r>
            <a:r>
              <a:rPr lang="en-US" dirty="0" smtClean="0">
                <a:solidFill>
                  <a:schemeClr val="tx2">
                    <a:lumMod val="60000"/>
                    <a:lumOff val="40000"/>
                  </a:schemeClr>
                </a:solidFill>
                <a:latin typeface="cmsy10"/>
              </a:rPr>
              <a:t>Æ</a:t>
            </a:r>
            <a:r>
              <a:rPr lang="en-US" dirty="0" smtClean="0">
                <a:solidFill>
                  <a:schemeClr val="tx2">
                    <a:lumMod val="60000"/>
                    <a:lumOff val="40000"/>
                  </a:schemeClr>
                </a:solidFill>
              </a:rPr>
              <a:t> p = 0</a:t>
            </a:r>
            <a:endParaRPr lang="en-US" dirty="0">
              <a:solidFill>
                <a:schemeClr val="tx2">
                  <a:lumMod val="60000"/>
                  <a:lumOff val="40000"/>
                </a:schemeClr>
              </a:solidFill>
            </a:endParaRPr>
          </a:p>
        </p:txBody>
      </p:sp>
      <p:sp>
        <p:nvSpPr>
          <p:cNvPr id="102" name="TextBox 101"/>
          <p:cNvSpPr txBox="1"/>
          <p:nvPr/>
        </p:nvSpPr>
        <p:spPr>
          <a:xfrm>
            <a:off x="2133600" y="4343400"/>
            <a:ext cx="1104900" cy="369332"/>
          </a:xfrm>
          <a:prstGeom prst="rect">
            <a:avLst/>
          </a:prstGeom>
          <a:noFill/>
          <a:ln>
            <a:solidFill>
              <a:schemeClr val="tx2">
                <a:lumMod val="75000"/>
              </a:schemeClr>
            </a:solidFill>
          </a:ln>
        </p:spPr>
        <p:txBody>
          <a:bodyPr wrap="square" rtlCol="0">
            <a:spAutoFit/>
          </a:bodyPr>
          <a:lstStyle/>
          <a:p>
            <a:r>
              <a:rPr lang="en-US" dirty="0" smtClean="0">
                <a:solidFill>
                  <a:schemeClr val="tx2">
                    <a:lumMod val="60000"/>
                    <a:lumOff val="40000"/>
                  </a:schemeClr>
                </a:solidFill>
              </a:rPr>
              <a:t>… </a:t>
            </a:r>
            <a:r>
              <a:rPr lang="en-US" dirty="0" smtClean="0">
                <a:solidFill>
                  <a:schemeClr val="tx2">
                    <a:lumMod val="60000"/>
                    <a:lumOff val="40000"/>
                  </a:schemeClr>
                </a:solidFill>
                <a:latin typeface="cmsy10"/>
              </a:rPr>
              <a:t>Æ</a:t>
            </a:r>
            <a:r>
              <a:rPr lang="en-US" dirty="0" smtClean="0">
                <a:solidFill>
                  <a:schemeClr val="tx2">
                    <a:lumMod val="60000"/>
                    <a:lumOff val="40000"/>
                  </a:schemeClr>
                </a:solidFill>
              </a:rPr>
              <a:t> p = 0</a:t>
            </a:r>
            <a:endParaRPr lang="en-US" dirty="0">
              <a:solidFill>
                <a:schemeClr val="tx2">
                  <a:lumMod val="60000"/>
                  <a:lumOff val="40000"/>
                </a:schemeClr>
              </a:solidFill>
            </a:endParaRPr>
          </a:p>
        </p:txBody>
      </p:sp>
      <p:sp>
        <p:nvSpPr>
          <p:cNvPr id="103" name="TextBox 102"/>
          <p:cNvSpPr txBox="1"/>
          <p:nvPr/>
        </p:nvSpPr>
        <p:spPr>
          <a:xfrm>
            <a:off x="2476500" y="6153150"/>
            <a:ext cx="762000" cy="369332"/>
          </a:xfrm>
          <a:prstGeom prst="rect">
            <a:avLst/>
          </a:prstGeom>
          <a:noFill/>
          <a:ln>
            <a:solidFill>
              <a:schemeClr val="tx2">
                <a:lumMod val="75000"/>
              </a:schemeClr>
            </a:solidFill>
          </a:ln>
        </p:spPr>
        <p:txBody>
          <a:bodyPr wrap="square" rtlCol="0">
            <a:spAutoFit/>
          </a:bodyPr>
          <a:lstStyle/>
          <a:p>
            <a:r>
              <a:rPr lang="en-US" dirty="0" smtClean="0">
                <a:solidFill>
                  <a:schemeClr val="tx2">
                    <a:lumMod val="60000"/>
                    <a:lumOff val="40000"/>
                  </a:schemeClr>
                </a:solidFill>
              </a:rPr>
              <a:t>False</a:t>
            </a:r>
            <a:endParaRPr lang="en-US" dirty="0">
              <a:solidFill>
                <a:schemeClr val="tx2">
                  <a:lumMod val="60000"/>
                  <a:lumOff val="40000"/>
                </a:schemeClr>
              </a:solidFill>
            </a:endParaRPr>
          </a:p>
        </p:txBody>
      </p:sp>
      <p:sp>
        <p:nvSpPr>
          <p:cNvPr id="89" name="Slide Number Placeholder 88"/>
          <p:cNvSpPr>
            <a:spLocks noGrp="1"/>
          </p:cNvSpPr>
          <p:nvPr>
            <p:ph type="sldNum" sz="quarter" idx="12"/>
          </p:nvPr>
        </p:nvSpPr>
        <p:spPr/>
        <p:txBody>
          <a:bodyPr/>
          <a:lstStyle/>
          <a:p>
            <a:fld id="{4A96F167-5951-4AF2-A12D-410BE70F5D80}" type="slidenum">
              <a:rPr lang="en-US" smtClean="0"/>
              <a:pPr/>
              <a:t>25</a:t>
            </a:fld>
            <a:endParaRPr lang="en-US"/>
          </a:p>
        </p:txBody>
      </p:sp>
      <p:sp>
        <p:nvSpPr>
          <p:cNvPr id="133" name="TextBox 132"/>
          <p:cNvSpPr txBox="1"/>
          <p:nvPr/>
        </p:nvSpPr>
        <p:spPr>
          <a:xfrm>
            <a:off x="0" y="228600"/>
            <a:ext cx="3886200" cy="1077218"/>
          </a:xfrm>
          <a:prstGeom prst="rect">
            <a:avLst/>
          </a:prstGeom>
          <a:noFill/>
        </p:spPr>
        <p:txBody>
          <a:bodyPr wrap="square" rtlCol="0">
            <a:spAutoFit/>
          </a:bodyPr>
          <a:lstStyle/>
          <a:p>
            <a:r>
              <a:rPr lang="en-US" sz="3200" dirty="0" smtClean="0"/>
              <a:t>One More</a:t>
            </a:r>
          </a:p>
          <a:p>
            <a:r>
              <a:rPr lang="en-US" sz="3200" dirty="0" smtClean="0"/>
              <a:t>Path </a:t>
            </a:r>
            <a:r>
              <a:rPr lang="en-US" sz="3200" dirty="0" smtClean="0"/>
              <a:t>Program Suffices</a:t>
            </a:r>
            <a:endParaRPr lang="en-US" sz="3200" dirty="0"/>
          </a:p>
        </p:txBody>
      </p:sp>
      <p:sp>
        <p:nvSpPr>
          <p:cNvPr id="55" name="TextBox 54"/>
          <p:cNvSpPr txBox="1"/>
          <p:nvPr/>
        </p:nvSpPr>
        <p:spPr>
          <a:xfrm>
            <a:off x="2971800" y="1905000"/>
            <a:ext cx="1143000" cy="369332"/>
          </a:xfrm>
          <a:prstGeom prst="rect">
            <a:avLst/>
          </a:prstGeom>
          <a:noFill/>
          <a:ln>
            <a:solidFill>
              <a:schemeClr val="tx2">
                <a:lumMod val="75000"/>
              </a:schemeClr>
            </a:solidFill>
          </a:ln>
        </p:spPr>
        <p:txBody>
          <a:bodyPr wrap="square" rtlCol="0">
            <a:spAutoFit/>
          </a:bodyPr>
          <a:lstStyle/>
          <a:p>
            <a:r>
              <a:rPr lang="en-US" dirty="0" smtClean="0">
                <a:solidFill>
                  <a:schemeClr val="tx2">
                    <a:lumMod val="60000"/>
                    <a:lumOff val="40000"/>
                  </a:schemeClr>
                </a:solidFill>
              </a:rPr>
              <a:t>... </a:t>
            </a:r>
            <a:r>
              <a:rPr lang="en-US" dirty="0" smtClean="0">
                <a:solidFill>
                  <a:schemeClr val="tx2">
                    <a:lumMod val="60000"/>
                    <a:lumOff val="40000"/>
                  </a:schemeClr>
                </a:solidFill>
                <a:latin typeface="cmsy10"/>
              </a:rPr>
              <a:t>Æ</a:t>
            </a:r>
            <a:r>
              <a:rPr lang="en-US" dirty="0" smtClean="0">
                <a:solidFill>
                  <a:schemeClr val="tx2">
                    <a:lumMod val="60000"/>
                    <a:lumOff val="40000"/>
                  </a:schemeClr>
                </a:solidFill>
              </a:rPr>
              <a:t> p = 0</a:t>
            </a:r>
            <a:endParaRPr lang="en-US" dirty="0">
              <a:solidFill>
                <a:schemeClr val="tx2">
                  <a:lumMod val="60000"/>
                  <a:lumOff val="40000"/>
                </a:schemeClr>
              </a:solidFill>
            </a:endParaRPr>
          </a:p>
        </p:txBody>
      </p:sp>
      <p:cxnSp>
        <p:nvCxnSpPr>
          <p:cNvPr id="69" name="Straight Arrow Connector 68"/>
          <p:cNvCxnSpPr>
            <a:stCxn id="48" idx="3"/>
            <a:endCxn id="49" idx="7"/>
          </p:cNvCxnSpPr>
          <p:nvPr/>
        </p:nvCxnSpPr>
        <p:spPr>
          <a:xfrm rot="5400000">
            <a:off x="4901826" y="1644276"/>
            <a:ext cx="178548" cy="330948"/>
          </a:xfrm>
          <a:prstGeom prst="straightConnector1">
            <a:avLst/>
          </a:prstGeom>
          <a:ln w="508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a:stCxn id="57" idx="4"/>
            <a:endCxn id="58" idx="0"/>
          </p:cNvCxnSpPr>
          <p:nvPr/>
        </p:nvCxnSpPr>
        <p:spPr>
          <a:xfrm rot="5400000">
            <a:off x="2933700" y="5391150"/>
            <a:ext cx="1371600" cy="1588"/>
          </a:xfrm>
          <a:prstGeom prst="straightConnector1">
            <a:avLst/>
          </a:prstGeom>
          <a:ln w="508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84" name="TextBox 83"/>
          <p:cNvSpPr txBox="1"/>
          <p:nvPr/>
        </p:nvSpPr>
        <p:spPr>
          <a:xfrm>
            <a:off x="1852613" y="5257800"/>
            <a:ext cx="1676400" cy="646331"/>
          </a:xfrm>
          <a:prstGeom prst="rect">
            <a:avLst/>
          </a:prstGeom>
          <a:noFill/>
        </p:spPr>
        <p:txBody>
          <a:bodyPr wrap="square" rtlCol="0">
            <a:spAutoFit/>
          </a:bodyPr>
          <a:lstStyle/>
          <a:p>
            <a:r>
              <a:rPr lang="en-US" dirty="0" smtClean="0">
                <a:solidFill>
                  <a:srgbClr val="00B050"/>
                </a:solidFill>
              </a:rPr>
              <a:t>p != 0</a:t>
            </a:r>
          </a:p>
          <a:p>
            <a:r>
              <a:rPr lang="en-US" dirty="0" smtClean="0">
                <a:solidFill>
                  <a:srgbClr val="00B050"/>
                </a:solidFill>
              </a:rPr>
              <a:t>&amp;&amp; </a:t>
            </a:r>
            <a:r>
              <a:rPr lang="en-US" dirty="0" err="1" smtClean="0">
                <a:solidFill>
                  <a:srgbClr val="00B050"/>
                </a:solidFill>
              </a:rPr>
              <a:t>bLen</a:t>
            </a:r>
            <a:r>
              <a:rPr lang="en-US" dirty="0" smtClean="0">
                <a:solidFill>
                  <a:srgbClr val="00B050"/>
                </a:solidFill>
              </a:rPr>
              <a:t> &gt; </a:t>
            </a:r>
            <a:r>
              <a:rPr lang="en-US" dirty="0" err="1" smtClean="0">
                <a:solidFill>
                  <a:srgbClr val="00B050"/>
                </a:solidFill>
              </a:rPr>
              <a:t>pLen</a:t>
            </a:r>
            <a:endParaRPr lang="en-US" dirty="0">
              <a:solidFill>
                <a:srgbClr val="00B050"/>
              </a:solidFill>
            </a:endParaRPr>
          </a:p>
        </p:txBody>
      </p:sp>
      <p:sp>
        <p:nvSpPr>
          <p:cNvPr id="85" name="TextBox 84"/>
          <p:cNvSpPr txBox="1"/>
          <p:nvPr/>
        </p:nvSpPr>
        <p:spPr>
          <a:xfrm>
            <a:off x="4400550" y="1357313"/>
            <a:ext cx="685800" cy="369332"/>
          </a:xfrm>
          <a:prstGeom prst="rect">
            <a:avLst/>
          </a:prstGeom>
          <a:noFill/>
        </p:spPr>
        <p:txBody>
          <a:bodyPr wrap="square" rtlCol="0">
            <a:spAutoFit/>
          </a:bodyPr>
          <a:lstStyle/>
          <a:p>
            <a:r>
              <a:rPr lang="en-US" dirty="0" smtClean="0">
                <a:solidFill>
                  <a:srgbClr val="00B050"/>
                </a:solidFill>
              </a:rPr>
              <a:t>p = 0</a:t>
            </a:r>
            <a:endParaRPr lang="en-US" dirty="0">
              <a:solidFill>
                <a:srgbClr val="00B050"/>
              </a:solidFill>
            </a:endParaRPr>
          </a:p>
        </p:txBody>
      </p:sp>
      <p:sp>
        <p:nvSpPr>
          <p:cNvPr id="104" name="TextBox 103"/>
          <p:cNvSpPr txBox="1"/>
          <p:nvPr/>
        </p:nvSpPr>
        <p:spPr>
          <a:xfrm>
            <a:off x="6858000" y="5105400"/>
            <a:ext cx="1524000" cy="923330"/>
          </a:xfrm>
          <a:prstGeom prst="rect">
            <a:avLst/>
          </a:prstGeom>
          <a:noFill/>
        </p:spPr>
        <p:txBody>
          <a:bodyPr wrap="square" rtlCol="0">
            <a:spAutoFit/>
          </a:bodyPr>
          <a:lstStyle/>
          <a:p>
            <a:r>
              <a:rPr lang="en-US" dirty="0" smtClean="0"/>
              <a:t>L &lt;= </a:t>
            </a:r>
            <a:r>
              <a:rPr lang="en-US" dirty="0" err="1" smtClean="0"/>
              <a:t>pLen</a:t>
            </a:r>
            <a:endParaRPr lang="en-US" dirty="0" smtClean="0"/>
          </a:p>
          <a:p>
            <a:r>
              <a:rPr lang="en-US" dirty="0" err="1" smtClean="0"/>
              <a:t>bLen</a:t>
            </a:r>
            <a:r>
              <a:rPr lang="en-US" dirty="0" smtClean="0"/>
              <a:t> := L – off</a:t>
            </a:r>
          </a:p>
          <a:p>
            <a:r>
              <a:rPr lang="en-US" dirty="0" smtClean="0"/>
              <a:t>L := L * 2</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nodeType="clickEffect">
                                  <p:stCondLst>
                                    <p:cond delay="0"/>
                                  </p:stCondLst>
                                  <p:childTnLst>
                                    <p:set>
                                      <p:cBhvr rctx="PPT">
                                        <p:cTn id="6" dur="indefinite"/>
                                        <p:tgtEl>
                                          <p:spTgt spid="77"/>
                                        </p:tgtEl>
                                        <p:attrNameLst>
                                          <p:attrName>style.opacity</p:attrName>
                                        </p:attrNameLst>
                                      </p:cBhvr>
                                      <p:to>
                                        <p:strVal val="0.25"/>
                                      </p:to>
                                    </p:set>
                                    <p:animEffect filter="image" prLst="opacity: 0.25">
                                      <p:cBhvr rctx="IE">
                                        <p:cTn id="7" dur="indefinite"/>
                                        <p:tgtEl>
                                          <p:spTgt spid="77"/>
                                        </p:tgtEl>
                                      </p:cBhvr>
                                    </p:animEffect>
                                  </p:childTnLst>
                                </p:cTn>
                              </p:par>
                              <p:par>
                                <p:cTn id="8" presetID="9" presetClass="emph" presetSubtype="0" grpId="0" nodeType="withEffect">
                                  <p:stCondLst>
                                    <p:cond delay="0"/>
                                  </p:stCondLst>
                                  <p:childTnLst>
                                    <p:set>
                                      <p:cBhvr rctx="PPT">
                                        <p:cTn id="9" dur="indefinite"/>
                                        <p:tgtEl>
                                          <p:spTgt spid="62"/>
                                        </p:tgtEl>
                                        <p:attrNameLst>
                                          <p:attrName>style.opacity</p:attrName>
                                        </p:attrNameLst>
                                      </p:cBhvr>
                                      <p:to>
                                        <p:strVal val="0.25"/>
                                      </p:to>
                                    </p:set>
                                    <p:animEffect filter="image" prLst="opacity: 0.25">
                                      <p:cBhvr rctx="IE">
                                        <p:cTn id="10" dur="indefinite"/>
                                        <p:tgtEl>
                                          <p:spTgt spid="62"/>
                                        </p:tgtEl>
                                      </p:cBhvr>
                                    </p:animEffect>
                                  </p:childTnLst>
                                </p:cTn>
                              </p:par>
                              <p:par>
                                <p:cTn id="11" presetID="9" presetClass="emph" presetSubtype="0" grpId="0" nodeType="withEffect">
                                  <p:stCondLst>
                                    <p:cond delay="0"/>
                                  </p:stCondLst>
                                  <p:childTnLst>
                                    <p:set>
                                      <p:cBhvr rctx="PPT">
                                        <p:cTn id="12" dur="indefinite"/>
                                        <p:tgtEl>
                                          <p:spTgt spid="63"/>
                                        </p:tgtEl>
                                        <p:attrNameLst>
                                          <p:attrName>style.opacity</p:attrName>
                                        </p:attrNameLst>
                                      </p:cBhvr>
                                      <p:to>
                                        <p:strVal val="0.25"/>
                                      </p:to>
                                    </p:set>
                                    <p:animEffect filter="image" prLst="opacity: 0.25">
                                      <p:cBhvr rctx="IE">
                                        <p:cTn id="13" dur="indefinite"/>
                                        <p:tgtEl>
                                          <p:spTgt spid="63"/>
                                        </p:tgtEl>
                                      </p:cBhvr>
                                    </p:animEffect>
                                  </p:childTnLst>
                                </p:cTn>
                              </p:par>
                              <p:par>
                                <p:cTn id="14" presetID="9" presetClass="emph" presetSubtype="0" nodeType="withEffect">
                                  <p:stCondLst>
                                    <p:cond delay="0"/>
                                  </p:stCondLst>
                                  <p:childTnLst>
                                    <p:set>
                                      <p:cBhvr rctx="PPT">
                                        <p:cTn id="15" dur="indefinite"/>
                                        <p:tgtEl>
                                          <p:spTgt spid="78"/>
                                        </p:tgtEl>
                                        <p:attrNameLst>
                                          <p:attrName>style.opacity</p:attrName>
                                        </p:attrNameLst>
                                      </p:cBhvr>
                                      <p:to>
                                        <p:strVal val="0.25"/>
                                      </p:to>
                                    </p:set>
                                    <p:animEffect filter="image" prLst="opacity: 0.25">
                                      <p:cBhvr rctx="IE">
                                        <p:cTn id="16" dur="indefinite"/>
                                        <p:tgtEl>
                                          <p:spTgt spid="78"/>
                                        </p:tgtEl>
                                      </p:cBhvr>
                                    </p:animEffect>
                                  </p:childTnLst>
                                </p:cTn>
                              </p:par>
                              <p:par>
                                <p:cTn id="17" presetID="9" presetClass="emph" presetSubtype="0" grpId="0" nodeType="withEffect">
                                  <p:stCondLst>
                                    <p:cond delay="0"/>
                                  </p:stCondLst>
                                  <p:childTnLst>
                                    <p:set>
                                      <p:cBhvr rctx="PPT">
                                        <p:cTn id="18" dur="indefinite"/>
                                        <p:tgtEl>
                                          <p:spTgt spid="53"/>
                                        </p:tgtEl>
                                        <p:attrNameLst>
                                          <p:attrName>style.opacity</p:attrName>
                                        </p:attrNameLst>
                                      </p:cBhvr>
                                      <p:to>
                                        <p:strVal val="0.25"/>
                                      </p:to>
                                    </p:set>
                                    <p:animEffect filter="image" prLst="opacity: 0.25">
                                      <p:cBhvr rctx="IE">
                                        <p:cTn id="19" dur="indefinite"/>
                                        <p:tgtEl>
                                          <p:spTgt spid="53"/>
                                        </p:tgtEl>
                                      </p:cBhvr>
                                    </p:animEffect>
                                  </p:childTnLst>
                                </p:cTn>
                              </p:par>
                              <p:par>
                                <p:cTn id="20" presetID="9" presetClass="emph" presetSubtype="0" nodeType="withEffect">
                                  <p:stCondLst>
                                    <p:cond delay="0"/>
                                  </p:stCondLst>
                                  <p:childTnLst>
                                    <p:set>
                                      <p:cBhvr rctx="PPT">
                                        <p:cTn id="21" dur="indefinite"/>
                                        <p:tgtEl>
                                          <p:spTgt spid="81"/>
                                        </p:tgtEl>
                                        <p:attrNameLst>
                                          <p:attrName>style.opacity</p:attrName>
                                        </p:attrNameLst>
                                      </p:cBhvr>
                                      <p:to>
                                        <p:strVal val="0.25"/>
                                      </p:to>
                                    </p:set>
                                    <p:animEffect filter="image" prLst="opacity: 0.25">
                                      <p:cBhvr rctx="IE">
                                        <p:cTn id="22" dur="indefinite"/>
                                        <p:tgtEl>
                                          <p:spTgt spid="81"/>
                                        </p:tgtEl>
                                      </p:cBhvr>
                                    </p:animEffect>
                                  </p:childTnLst>
                                </p:cTn>
                              </p:par>
                              <p:par>
                                <p:cTn id="23" presetID="9" presetClass="emph" presetSubtype="0" grpId="0" nodeType="withEffect">
                                  <p:stCondLst>
                                    <p:cond delay="0"/>
                                  </p:stCondLst>
                                  <p:childTnLst>
                                    <p:set>
                                      <p:cBhvr rctx="PPT">
                                        <p:cTn id="24" dur="indefinite"/>
                                        <p:tgtEl>
                                          <p:spTgt spid="65"/>
                                        </p:tgtEl>
                                        <p:attrNameLst>
                                          <p:attrName>style.opacity</p:attrName>
                                        </p:attrNameLst>
                                      </p:cBhvr>
                                      <p:to>
                                        <p:strVal val="0.25"/>
                                      </p:to>
                                    </p:set>
                                    <p:animEffect filter="image" prLst="opacity: 0.25">
                                      <p:cBhvr rctx="IE">
                                        <p:cTn id="25" dur="indefinite"/>
                                        <p:tgtEl>
                                          <p:spTgt spid="65"/>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mph" presetSubtype="2" fill="hold" nodeType="clickEffect">
                                  <p:stCondLst>
                                    <p:cond delay="0"/>
                                  </p:stCondLst>
                                  <p:childTnLst>
                                    <p:animClr clrSpc="rgb">
                                      <p:cBhvr>
                                        <p:cTn id="29" dur="500" fill="hold"/>
                                        <p:tgtEl>
                                          <p:spTgt spid="48"/>
                                        </p:tgtEl>
                                        <p:attrNameLst>
                                          <p:attrName>fillcolor</p:attrName>
                                        </p:attrNameLst>
                                      </p:cBhvr>
                                      <p:to>
                                        <a:srgbClr val="0066FF"/>
                                      </p:to>
                                    </p:animClr>
                                    <p:set>
                                      <p:cBhvr>
                                        <p:cTn id="30" dur="500" fill="hold"/>
                                        <p:tgtEl>
                                          <p:spTgt spid="48"/>
                                        </p:tgtEl>
                                        <p:attrNameLst>
                                          <p:attrName>fill.type</p:attrName>
                                        </p:attrNameLst>
                                      </p:cBhvr>
                                      <p:to>
                                        <p:strVal val="solid"/>
                                      </p:to>
                                    </p:set>
                                    <p:set>
                                      <p:cBhvr>
                                        <p:cTn id="31" dur="500" fill="hold"/>
                                        <p:tgtEl>
                                          <p:spTgt spid="48"/>
                                        </p:tgtEl>
                                        <p:attrNameLst>
                                          <p:attrName>fill.on</p:attrName>
                                        </p:attrNameLst>
                                      </p:cBhvr>
                                      <p:to>
                                        <p:strVal val="true"/>
                                      </p:to>
                                    </p:set>
                                  </p:childTnLst>
                                </p:cTn>
                              </p:par>
                              <p:par>
                                <p:cTn id="32" presetID="10" presetClass="entr" presetSubtype="0" fill="hold" grpId="0" nodeType="withEffect">
                                  <p:stCondLst>
                                    <p:cond delay="0"/>
                                  </p:stCondLst>
                                  <p:childTnLst>
                                    <p:set>
                                      <p:cBhvr>
                                        <p:cTn id="33" dur="1" fill="hold">
                                          <p:stCondLst>
                                            <p:cond delay="0"/>
                                          </p:stCondLst>
                                        </p:cTn>
                                        <p:tgtEl>
                                          <p:spTgt spid="93"/>
                                        </p:tgtEl>
                                        <p:attrNameLst>
                                          <p:attrName>style.visibility</p:attrName>
                                        </p:attrNameLst>
                                      </p:cBhvr>
                                      <p:to>
                                        <p:strVal val="visible"/>
                                      </p:to>
                                    </p:set>
                                    <p:animEffect transition="in" filter="fade">
                                      <p:cBhvr>
                                        <p:cTn id="34" dur="500"/>
                                        <p:tgtEl>
                                          <p:spTgt spid="93"/>
                                        </p:tgtEl>
                                      </p:cBhvr>
                                    </p:animEffect>
                                  </p:childTnLst>
                                </p:cTn>
                              </p:par>
                              <p:par>
                                <p:cTn id="35" presetID="1" presetClass="emph" presetSubtype="2" fill="hold" nodeType="withEffect">
                                  <p:stCondLst>
                                    <p:cond delay="0"/>
                                  </p:stCondLst>
                                  <p:childTnLst>
                                    <p:animClr clrSpc="rgb">
                                      <p:cBhvr>
                                        <p:cTn id="36" dur="500" fill="hold"/>
                                        <p:tgtEl>
                                          <p:spTgt spid="49"/>
                                        </p:tgtEl>
                                        <p:attrNameLst>
                                          <p:attrName>fillcolor</p:attrName>
                                        </p:attrNameLst>
                                      </p:cBhvr>
                                      <p:to>
                                        <a:srgbClr val="0066FF"/>
                                      </p:to>
                                    </p:animClr>
                                    <p:set>
                                      <p:cBhvr>
                                        <p:cTn id="37" dur="500" fill="hold"/>
                                        <p:tgtEl>
                                          <p:spTgt spid="49"/>
                                        </p:tgtEl>
                                        <p:attrNameLst>
                                          <p:attrName>fill.type</p:attrName>
                                        </p:attrNameLst>
                                      </p:cBhvr>
                                      <p:to>
                                        <p:strVal val="solid"/>
                                      </p:to>
                                    </p:set>
                                    <p:set>
                                      <p:cBhvr>
                                        <p:cTn id="38" dur="500" fill="hold"/>
                                        <p:tgtEl>
                                          <p:spTgt spid="49"/>
                                        </p:tgtEl>
                                        <p:attrNameLst>
                                          <p:attrName>fill.on</p:attrName>
                                        </p:attrNameLst>
                                      </p:cBhvr>
                                      <p:to>
                                        <p:strVal val="true"/>
                                      </p:to>
                                    </p:set>
                                  </p:childTnLst>
                                </p:cTn>
                              </p:par>
                              <p:par>
                                <p:cTn id="39" presetID="10" presetClass="entr" presetSubtype="0" fill="hold" grpId="0" nodeType="withEffect">
                                  <p:stCondLst>
                                    <p:cond delay="0"/>
                                  </p:stCondLst>
                                  <p:childTnLst>
                                    <p:set>
                                      <p:cBhvr>
                                        <p:cTn id="40" dur="1" fill="hold">
                                          <p:stCondLst>
                                            <p:cond delay="0"/>
                                          </p:stCondLst>
                                        </p:cTn>
                                        <p:tgtEl>
                                          <p:spTgt spid="55"/>
                                        </p:tgtEl>
                                        <p:attrNameLst>
                                          <p:attrName>style.visibility</p:attrName>
                                        </p:attrNameLst>
                                      </p:cBhvr>
                                      <p:to>
                                        <p:strVal val="visible"/>
                                      </p:to>
                                    </p:set>
                                    <p:animEffect transition="in" filter="fade">
                                      <p:cBhvr>
                                        <p:cTn id="41" dur="500"/>
                                        <p:tgtEl>
                                          <p:spTgt spid="55"/>
                                        </p:tgtEl>
                                      </p:cBhvr>
                                    </p:animEffect>
                                  </p:childTnLst>
                                </p:cTn>
                              </p:par>
                              <p:par>
                                <p:cTn id="42" presetID="1" presetClass="emph" presetSubtype="2" fill="hold" nodeType="withEffect">
                                  <p:stCondLst>
                                    <p:cond delay="0"/>
                                  </p:stCondLst>
                                  <p:childTnLst>
                                    <p:animClr clrSpc="rgb">
                                      <p:cBhvr>
                                        <p:cTn id="43" dur="500" fill="hold"/>
                                        <p:tgtEl>
                                          <p:spTgt spid="52"/>
                                        </p:tgtEl>
                                        <p:attrNameLst>
                                          <p:attrName>fillcolor</p:attrName>
                                        </p:attrNameLst>
                                      </p:cBhvr>
                                      <p:to>
                                        <a:srgbClr val="0066FF"/>
                                      </p:to>
                                    </p:animClr>
                                    <p:set>
                                      <p:cBhvr>
                                        <p:cTn id="44" dur="500" fill="hold"/>
                                        <p:tgtEl>
                                          <p:spTgt spid="52"/>
                                        </p:tgtEl>
                                        <p:attrNameLst>
                                          <p:attrName>fill.type</p:attrName>
                                        </p:attrNameLst>
                                      </p:cBhvr>
                                      <p:to>
                                        <p:strVal val="solid"/>
                                      </p:to>
                                    </p:set>
                                    <p:set>
                                      <p:cBhvr>
                                        <p:cTn id="45" dur="500" fill="hold"/>
                                        <p:tgtEl>
                                          <p:spTgt spid="52"/>
                                        </p:tgtEl>
                                        <p:attrNameLst>
                                          <p:attrName>fill.on</p:attrName>
                                        </p:attrNameLst>
                                      </p:cBhvr>
                                      <p:to>
                                        <p:strVal val="true"/>
                                      </p:to>
                                    </p:set>
                                  </p:childTnLst>
                                </p:cTn>
                              </p:par>
                              <p:par>
                                <p:cTn id="46" presetID="10" presetClass="entr" presetSubtype="0" fill="hold" grpId="0" nodeType="withEffect">
                                  <p:stCondLst>
                                    <p:cond delay="0"/>
                                  </p:stCondLst>
                                  <p:childTnLst>
                                    <p:set>
                                      <p:cBhvr>
                                        <p:cTn id="47" dur="1" fill="hold">
                                          <p:stCondLst>
                                            <p:cond delay="0"/>
                                          </p:stCondLst>
                                        </p:cTn>
                                        <p:tgtEl>
                                          <p:spTgt spid="95"/>
                                        </p:tgtEl>
                                        <p:attrNameLst>
                                          <p:attrName>style.visibility</p:attrName>
                                        </p:attrNameLst>
                                      </p:cBhvr>
                                      <p:to>
                                        <p:strVal val="visible"/>
                                      </p:to>
                                    </p:set>
                                    <p:animEffect transition="in" filter="fade">
                                      <p:cBhvr>
                                        <p:cTn id="48" dur="500"/>
                                        <p:tgtEl>
                                          <p:spTgt spid="95"/>
                                        </p:tgtEl>
                                      </p:cBhvr>
                                    </p:animEffect>
                                  </p:childTnLst>
                                </p:cTn>
                              </p:par>
                              <p:par>
                                <p:cTn id="49" presetID="1" presetClass="emph" presetSubtype="2" fill="hold" nodeType="withEffect">
                                  <p:stCondLst>
                                    <p:cond delay="0"/>
                                  </p:stCondLst>
                                  <p:childTnLst>
                                    <p:animClr clrSpc="rgb">
                                      <p:cBhvr>
                                        <p:cTn id="50" dur="500" fill="hold"/>
                                        <p:tgtEl>
                                          <p:spTgt spid="54"/>
                                        </p:tgtEl>
                                        <p:attrNameLst>
                                          <p:attrName>fillcolor</p:attrName>
                                        </p:attrNameLst>
                                      </p:cBhvr>
                                      <p:to>
                                        <a:srgbClr val="0066FF"/>
                                      </p:to>
                                    </p:animClr>
                                    <p:set>
                                      <p:cBhvr>
                                        <p:cTn id="51" dur="500" fill="hold"/>
                                        <p:tgtEl>
                                          <p:spTgt spid="54"/>
                                        </p:tgtEl>
                                        <p:attrNameLst>
                                          <p:attrName>fill.type</p:attrName>
                                        </p:attrNameLst>
                                      </p:cBhvr>
                                      <p:to>
                                        <p:strVal val="solid"/>
                                      </p:to>
                                    </p:set>
                                    <p:set>
                                      <p:cBhvr>
                                        <p:cTn id="52" dur="500" fill="hold"/>
                                        <p:tgtEl>
                                          <p:spTgt spid="54"/>
                                        </p:tgtEl>
                                        <p:attrNameLst>
                                          <p:attrName>fill.on</p:attrName>
                                        </p:attrNameLst>
                                      </p:cBhvr>
                                      <p:to>
                                        <p:strVal val="true"/>
                                      </p:to>
                                    </p:set>
                                  </p:childTnLst>
                                </p:cTn>
                              </p:par>
                              <p:par>
                                <p:cTn id="53" presetID="10" presetClass="entr" presetSubtype="0" fill="hold" grpId="0" nodeType="withEffect">
                                  <p:stCondLst>
                                    <p:cond delay="0"/>
                                  </p:stCondLst>
                                  <p:childTnLst>
                                    <p:set>
                                      <p:cBhvr>
                                        <p:cTn id="54" dur="1" fill="hold">
                                          <p:stCondLst>
                                            <p:cond delay="0"/>
                                          </p:stCondLst>
                                        </p:cTn>
                                        <p:tgtEl>
                                          <p:spTgt spid="96"/>
                                        </p:tgtEl>
                                        <p:attrNameLst>
                                          <p:attrName>style.visibility</p:attrName>
                                        </p:attrNameLst>
                                      </p:cBhvr>
                                      <p:to>
                                        <p:strVal val="visible"/>
                                      </p:to>
                                    </p:set>
                                    <p:animEffect transition="in" filter="fade">
                                      <p:cBhvr>
                                        <p:cTn id="55" dur="500"/>
                                        <p:tgtEl>
                                          <p:spTgt spid="96"/>
                                        </p:tgtEl>
                                      </p:cBhvr>
                                    </p:animEffect>
                                  </p:childTnLst>
                                </p:cTn>
                              </p:par>
                              <p:par>
                                <p:cTn id="56" presetID="1" presetClass="emph" presetSubtype="2" fill="hold" nodeType="withEffect">
                                  <p:stCondLst>
                                    <p:cond delay="0"/>
                                  </p:stCondLst>
                                  <p:childTnLst>
                                    <p:animClr clrSpc="rgb">
                                      <p:cBhvr>
                                        <p:cTn id="57" dur="500" fill="hold"/>
                                        <p:tgtEl>
                                          <p:spTgt spid="50"/>
                                        </p:tgtEl>
                                        <p:attrNameLst>
                                          <p:attrName>fillcolor</p:attrName>
                                        </p:attrNameLst>
                                      </p:cBhvr>
                                      <p:to>
                                        <a:srgbClr val="0066FF"/>
                                      </p:to>
                                    </p:animClr>
                                    <p:set>
                                      <p:cBhvr>
                                        <p:cTn id="58" dur="500" fill="hold"/>
                                        <p:tgtEl>
                                          <p:spTgt spid="50"/>
                                        </p:tgtEl>
                                        <p:attrNameLst>
                                          <p:attrName>fill.type</p:attrName>
                                        </p:attrNameLst>
                                      </p:cBhvr>
                                      <p:to>
                                        <p:strVal val="solid"/>
                                      </p:to>
                                    </p:set>
                                    <p:set>
                                      <p:cBhvr>
                                        <p:cTn id="59" dur="500" fill="hold"/>
                                        <p:tgtEl>
                                          <p:spTgt spid="50"/>
                                        </p:tgtEl>
                                        <p:attrNameLst>
                                          <p:attrName>fill.on</p:attrName>
                                        </p:attrNameLst>
                                      </p:cBhvr>
                                      <p:to>
                                        <p:strVal val="true"/>
                                      </p:to>
                                    </p:set>
                                  </p:childTnLst>
                                </p:cTn>
                              </p:par>
                              <p:par>
                                <p:cTn id="60" presetID="10" presetClass="entr" presetSubtype="0" fill="hold" grpId="0" nodeType="withEffect">
                                  <p:stCondLst>
                                    <p:cond delay="0"/>
                                  </p:stCondLst>
                                  <p:childTnLst>
                                    <p:set>
                                      <p:cBhvr>
                                        <p:cTn id="61" dur="1" fill="hold">
                                          <p:stCondLst>
                                            <p:cond delay="0"/>
                                          </p:stCondLst>
                                        </p:cTn>
                                        <p:tgtEl>
                                          <p:spTgt spid="98"/>
                                        </p:tgtEl>
                                        <p:attrNameLst>
                                          <p:attrName>style.visibility</p:attrName>
                                        </p:attrNameLst>
                                      </p:cBhvr>
                                      <p:to>
                                        <p:strVal val="visible"/>
                                      </p:to>
                                    </p:set>
                                    <p:animEffect transition="in" filter="fade">
                                      <p:cBhvr>
                                        <p:cTn id="62" dur="500"/>
                                        <p:tgtEl>
                                          <p:spTgt spid="98"/>
                                        </p:tgtEl>
                                      </p:cBhvr>
                                    </p:animEffect>
                                  </p:childTnLst>
                                </p:cTn>
                              </p:par>
                              <p:par>
                                <p:cTn id="63" presetID="1" presetClass="emph" presetSubtype="2" fill="hold" nodeType="withEffect">
                                  <p:stCondLst>
                                    <p:cond delay="0"/>
                                  </p:stCondLst>
                                  <p:childTnLst>
                                    <p:animClr clrSpc="rgb">
                                      <p:cBhvr>
                                        <p:cTn id="64" dur="500" fill="hold"/>
                                        <p:tgtEl>
                                          <p:spTgt spid="57"/>
                                        </p:tgtEl>
                                        <p:attrNameLst>
                                          <p:attrName>fillcolor</p:attrName>
                                        </p:attrNameLst>
                                      </p:cBhvr>
                                      <p:to>
                                        <a:srgbClr val="0066FF"/>
                                      </p:to>
                                    </p:animClr>
                                    <p:set>
                                      <p:cBhvr>
                                        <p:cTn id="65" dur="500" fill="hold"/>
                                        <p:tgtEl>
                                          <p:spTgt spid="57"/>
                                        </p:tgtEl>
                                        <p:attrNameLst>
                                          <p:attrName>fill.type</p:attrName>
                                        </p:attrNameLst>
                                      </p:cBhvr>
                                      <p:to>
                                        <p:strVal val="solid"/>
                                      </p:to>
                                    </p:set>
                                    <p:set>
                                      <p:cBhvr>
                                        <p:cTn id="66" dur="500" fill="hold"/>
                                        <p:tgtEl>
                                          <p:spTgt spid="57"/>
                                        </p:tgtEl>
                                        <p:attrNameLst>
                                          <p:attrName>fill.on</p:attrName>
                                        </p:attrNameLst>
                                      </p:cBhvr>
                                      <p:to>
                                        <p:strVal val="true"/>
                                      </p:to>
                                    </p:set>
                                  </p:childTnLst>
                                </p:cTn>
                              </p:par>
                              <p:par>
                                <p:cTn id="67" presetID="10" presetClass="entr" presetSubtype="0" fill="hold" grpId="0" nodeType="withEffect">
                                  <p:stCondLst>
                                    <p:cond delay="0"/>
                                  </p:stCondLst>
                                  <p:childTnLst>
                                    <p:set>
                                      <p:cBhvr>
                                        <p:cTn id="68" dur="1" fill="hold">
                                          <p:stCondLst>
                                            <p:cond delay="0"/>
                                          </p:stCondLst>
                                        </p:cTn>
                                        <p:tgtEl>
                                          <p:spTgt spid="102"/>
                                        </p:tgtEl>
                                        <p:attrNameLst>
                                          <p:attrName>style.visibility</p:attrName>
                                        </p:attrNameLst>
                                      </p:cBhvr>
                                      <p:to>
                                        <p:strVal val="visible"/>
                                      </p:to>
                                    </p:set>
                                    <p:animEffect transition="in" filter="fade">
                                      <p:cBhvr>
                                        <p:cTn id="69" dur="500"/>
                                        <p:tgtEl>
                                          <p:spTgt spid="102"/>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103"/>
                                        </p:tgtEl>
                                        <p:attrNameLst>
                                          <p:attrName>style.visibility</p:attrName>
                                        </p:attrNameLst>
                                      </p:cBhvr>
                                      <p:to>
                                        <p:strVal val="visible"/>
                                      </p:to>
                                    </p:set>
                                    <p:animEffect transition="in" filter="fade">
                                      <p:cBhvr>
                                        <p:cTn id="72" dur="500"/>
                                        <p:tgtEl>
                                          <p:spTgt spid="103"/>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nodeType="clickEffect">
                                  <p:stCondLst>
                                    <p:cond delay="0"/>
                                  </p:stCondLst>
                                  <p:childTnLst>
                                    <p:set>
                                      <p:cBhvr>
                                        <p:cTn id="76" dur="1" fill="hold">
                                          <p:stCondLst>
                                            <p:cond delay="0"/>
                                          </p:stCondLst>
                                        </p:cTn>
                                        <p:tgtEl>
                                          <p:spTgt spid="69"/>
                                        </p:tgtEl>
                                        <p:attrNameLst>
                                          <p:attrName>style.visibility</p:attrName>
                                        </p:attrNameLst>
                                      </p:cBhvr>
                                      <p:to>
                                        <p:strVal val="visible"/>
                                      </p:to>
                                    </p:set>
                                    <p:animEffect transition="in" filter="fade">
                                      <p:cBhvr>
                                        <p:cTn id="77" dur="500"/>
                                        <p:tgtEl>
                                          <p:spTgt spid="69"/>
                                        </p:tgtEl>
                                      </p:cBhvr>
                                    </p:animEffect>
                                  </p:childTnLst>
                                </p:cTn>
                              </p:par>
                              <p:par>
                                <p:cTn id="78" presetID="10" presetClass="entr" presetSubtype="0" fill="hold" nodeType="withEffect">
                                  <p:stCondLst>
                                    <p:cond delay="0"/>
                                  </p:stCondLst>
                                  <p:childTnLst>
                                    <p:set>
                                      <p:cBhvr>
                                        <p:cTn id="79" dur="1" fill="hold">
                                          <p:stCondLst>
                                            <p:cond delay="0"/>
                                          </p:stCondLst>
                                        </p:cTn>
                                        <p:tgtEl>
                                          <p:spTgt spid="70"/>
                                        </p:tgtEl>
                                        <p:attrNameLst>
                                          <p:attrName>style.visibility</p:attrName>
                                        </p:attrNameLst>
                                      </p:cBhvr>
                                      <p:to>
                                        <p:strVal val="visible"/>
                                      </p:to>
                                    </p:set>
                                    <p:animEffect transition="in" filter="fade">
                                      <p:cBhvr>
                                        <p:cTn id="80" dur="500"/>
                                        <p:tgtEl>
                                          <p:spTgt spid="70"/>
                                        </p:tgtEl>
                                      </p:cBhvr>
                                    </p:animEffect>
                                  </p:childTnLst>
                                </p:cTn>
                              </p:par>
                              <p:par>
                                <p:cTn id="81" presetID="10" presetClass="entr" presetSubtype="0" fill="hold" grpId="0" nodeType="withEffect">
                                  <p:stCondLst>
                                    <p:cond delay="0"/>
                                  </p:stCondLst>
                                  <p:childTnLst>
                                    <p:set>
                                      <p:cBhvr>
                                        <p:cTn id="82" dur="1" fill="hold">
                                          <p:stCondLst>
                                            <p:cond delay="0"/>
                                          </p:stCondLst>
                                        </p:cTn>
                                        <p:tgtEl>
                                          <p:spTgt spid="84"/>
                                        </p:tgtEl>
                                        <p:attrNameLst>
                                          <p:attrName>style.visibility</p:attrName>
                                        </p:attrNameLst>
                                      </p:cBhvr>
                                      <p:to>
                                        <p:strVal val="visible"/>
                                      </p:to>
                                    </p:set>
                                    <p:animEffect transition="in" filter="fade">
                                      <p:cBhvr>
                                        <p:cTn id="83" dur="500"/>
                                        <p:tgtEl>
                                          <p:spTgt spid="84"/>
                                        </p:tgtEl>
                                      </p:cBhvr>
                                    </p:animEffect>
                                  </p:childTnLst>
                                </p:cTn>
                              </p:par>
                              <p:par>
                                <p:cTn id="84" presetID="10" presetClass="entr" presetSubtype="0" fill="hold" grpId="0" nodeType="withEffect">
                                  <p:stCondLst>
                                    <p:cond delay="0"/>
                                  </p:stCondLst>
                                  <p:childTnLst>
                                    <p:set>
                                      <p:cBhvr>
                                        <p:cTn id="85" dur="1" fill="hold">
                                          <p:stCondLst>
                                            <p:cond delay="0"/>
                                          </p:stCondLst>
                                        </p:cTn>
                                        <p:tgtEl>
                                          <p:spTgt spid="85"/>
                                        </p:tgtEl>
                                        <p:attrNameLst>
                                          <p:attrName>style.visibility</p:attrName>
                                        </p:attrNameLst>
                                      </p:cBhvr>
                                      <p:to>
                                        <p:strVal val="visible"/>
                                      </p:to>
                                    </p:set>
                                    <p:animEffect transition="in" filter="fade">
                                      <p:cBhvr>
                                        <p:cTn id="86" dur="500"/>
                                        <p:tgtEl>
                                          <p:spTgt spid="85"/>
                                        </p:tgtEl>
                                      </p:cBhvr>
                                    </p:animEffect>
                                  </p:childTnLst>
                                </p:cTn>
                              </p:par>
                              <p:par>
                                <p:cTn id="87" presetID="10" presetClass="exit" presetSubtype="0" fill="hold" grpId="0" nodeType="withEffect">
                                  <p:stCondLst>
                                    <p:cond delay="0"/>
                                  </p:stCondLst>
                                  <p:childTnLst>
                                    <p:animEffect transition="out" filter="fade">
                                      <p:cBhvr>
                                        <p:cTn id="88" dur="500"/>
                                        <p:tgtEl>
                                          <p:spTgt spid="72"/>
                                        </p:tgtEl>
                                      </p:cBhvr>
                                    </p:animEffect>
                                    <p:set>
                                      <p:cBhvr>
                                        <p:cTn id="89" dur="1" fill="hold">
                                          <p:stCondLst>
                                            <p:cond delay="499"/>
                                          </p:stCondLst>
                                        </p:cTn>
                                        <p:tgtEl>
                                          <p:spTgt spid="72"/>
                                        </p:tgtEl>
                                        <p:attrNameLst>
                                          <p:attrName>style.visibility</p:attrName>
                                        </p:attrNameLst>
                                      </p:cBhvr>
                                      <p:to>
                                        <p:strVal val="hidden"/>
                                      </p:to>
                                    </p:set>
                                  </p:childTnLst>
                                </p:cTn>
                              </p:par>
                              <p:par>
                                <p:cTn id="90" presetID="10" presetClass="exit" presetSubtype="0" fill="hold" grpId="0" nodeType="withEffect">
                                  <p:stCondLst>
                                    <p:cond delay="0"/>
                                  </p:stCondLst>
                                  <p:childTnLst>
                                    <p:animEffect transition="out" filter="fade">
                                      <p:cBhvr>
                                        <p:cTn id="91" dur="500"/>
                                        <p:tgtEl>
                                          <p:spTgt spid="60"/>
                                        </p:tgtEl>
                                      </p:cBhvr>
                                    </p:animEffect>
                                    <p:set>
                                      <p:cBhvr>
                                        <p:cTn id="92" dur="1" fill="hold">
                                          <p:stCondLst>
                                            <p:cond delay="499"/>
                                          </p:stCondLst>
                                        </p:cTn>
                                        <p:tgtEl>
                                          <p:spTgt spid="6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P spid="60" grpId="0"/>
      <p:bldP spid="62" grpId="0"/>
      <p:bldP spid="63" grpId="0"/>
      <p:bldP spid="65" grpId="0"/>
      <p:bldP spid="72" grpId="0"/>
      <p:bldP spid="93" grpId="0" animBg="1"/>
      <p:bldP spid="95" grpId="0" animBg="1"/>
      <p:bldP spid="96" grpId="0" animBg="1"/>
      <p:bldP spid="98" grpId="0" animBg="1"/>
      <p:bldP spid="102" grpId="0" animBg="1"/>
      <p:bldP spid="103" grpId="0" animBg="1"/>
      <p:bldP spid="55" grpId="0" animBg="1"/>
      <p:bldP spid="84" grpId="0"/>
      <p:bldP spid="8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667000"/>
            <a:ext cx="8229600" cy="1143000"/>
          </a:xfrm>
        </p:spPr>
        <p:txBody>
          <a:bodyPr/>
          <a:lstStyle/>
          <a:p>
            <a:r>
              <a:rPr lang="en-US" dirty="0" smtClean="0"/>
              <a:t>Experiments</a:t>
            </a:r>
            <a:endParaRPr lang="en-US" dirty="0"/>
          </a:p>
        </p:txBody>
      </p:sp>
      <p:sp>
        <p:nvSpPr>
          <p:cNvPr id="3" name="Slide Number Placeholder 2"/>
          <p:cNvSpPr>
            <a:spLocks noGrp="1"/>
          </p:cNvSpPr>
          <p:nvPr>
            <p:ph type="sldNum" sz="quarter" idx="12"/>
          </p:nvPr>
        </p:nvSpPr>
        <p:spPr/>
        <p:txBody>
          <a:bodyPr/>
          <a:lstStyle/>
          <a:p>
            <a:fld id="{4A96F167-5951-4AF2-A12D-410BE70F5D80}" type="slidenum">
              <a:rPr lang="en-US" smtClean="0"/>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Zitser</a:t>
            </a:r>
            <a:r>
              <a:rPr lang="en-US" dirty="0" smtClean="0"/>
              <a:t> Benchmarks</a:t>
            </a:r>
            <a:endParaRPr lang="en-US" dirty="0"/>
          </a:p>
        </p:txBody>
      </p:sp>
      <p:sp>
        <p:nvSpPr>
          <p:cNvPr id="3" name="Content Placeholder 2"/>
          <p:cNvSpPr>
            <a:spLocks noGrp="1"/>
          </p:cNvSpPr>
          <p:nvPr>
            <p:ph idx="1"/>
          </p:nvPr>
        </p:nvSpPr>
        <p:spPr>
          <a:xfrm>
            <a:off x="457200" y="1600201"/>
            <a:ext cx="8229600" cy="4267200"/>
          </a:xfrm>
        </p:spPr>
        <p:txBody>
          <a:bodyPr>
            <a:normAutofit/>
          </a:bodyPr>
          <a:lstStyle/>
          <a:p>
            <a:r>
              <a:rPr lang="en-US" dirty="0" smtClean="0"/>
              <a:t>Real world programs:</a:t>
            </a:r>
          </a:p>
          <a:p>
            <a:pPr lvl="1"/>
            <a:r>
              <a:rPr lang="en-US" dirty="0" err="1" smtClean="0">
                <a:latin typeface="Miriam Fixed" pitchFamily="49" charset="-79"/>
                <a:cs typeface="Miriam Fixed" pitchFamily="49" charset="-79"/>
              </a:rPr>
              <a:t>wu-ftpd</a:t>
            </a:r>
            <a:endParaRPr lang="en-US" dirty="0" smtClean="0">
              <a:latin typeface="Miriam Fixed" pitchFamily="49" charset="-79"/>
              <a:cs typeface="Miriam Fixed" pitchFamily="49" charset="-79"/>
            </a:endParaRPr>
          </a:p>
          <a:p>
            <a:pPr lvl="1"/>
            <a:r>
              <a:rPr lang="en-US" dirty="0" smtClean="0">
                <a:latin typeface="Miriam Fixed" pitchFamily="49" charset="-79"/>
                <a:cs typeface="Miriam Fixed" pitchFamily="49" charset="-79"/>
              </a:rPr>
              <a:t>bind</a:t>
            </a:r>
          </a:p>
          <a:p>
            <a:pPr lvl="1"/>
            <a:r>
              <a:rPr lang="en-US" dirty="0" err="1" smtClean="0">
                <a:latin typeface="Miriam Fixed" pitchFamily="49" charset="-79"/>
                <a:cs typeface="Miriam Fixed" pitchFamily="49" charset="-79"/>
              </a:rPr>
              <a:t>sendmail</a:t>
            </a:r>
            <a:endParaRPr lang="en-US" dirty="0" smtClean="0">
              <a:latin typeface="Miriam Fixed" pitchFamily="49" charset="-79"/>
              <a:cs typeface="Miriam Fixed" pitchFamily="49" charset="-79"/>
            </a:endParaRPr>
          </a:p>
          <a:p>
            <a:r>
              <a:rPr lang="en-US" dirty="0" smtClean="0"/>
              <a:t>Checked for buffer overflow bugs</a:t>
            </a:r>
          </a:p>
          <a:p>
            <a:r>
              <a:rPr lang="en-US" dirty="0" smtClean="0"/>
              <a:t>BLAST proves more </a:t>
            </a:r>
            <a:r>
              <a:rPr lang="en-US" dirty="0" smtClean="0"/>
              <a:t>properties on average</a:t>
            </a:r>
            <a:endParaRPr lang="en-US" dirty="0" smtClean="0"/>
          </a:p>
          <a:p>
            <a:r>
              <a:rPr lang="en-US" dirty="0" smtClean="0"/>
              <a:t>SMPP completes faster </a:t>
            </a:r>
            <a:r>
              <a:rPr lang="en-US" dirty="0" smtClean="0"/>
              <a:t>(&gt;100x)</a:t>
            </a:r>
            <a:endParaRPr lang="en-US" dirty="0" smtClean="0"/>
          </a:p>
        </p:txBody>
      </p:sp>
      <p:sp>
        <p:nvSpPr>
          <p:cNvPr id="4" name="Slide Number Placeholder 3"/>
          <p:cNvSpPr>
            <a:spLocks noGrp="1"/>
          </p:cNvSpPr>
          <p:nvPr>
            <p:ph type="sldNum" sz="quarter" idx="12"/>
          </p:nvPr>
        </p:nvSpPr>
        <p:spPr/>
        <p:txBody>
          <a:bodyPr/>
          <a:lstStyle/>
          <a:p>
            <a:fld id="{4A96F167-5951-4AF2-A12D-410BE70F5D80}" type="slidenum">
              <a:rPr lang="en-US" smtClean="0"/>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Larger Benchmarks</a:t>
            </a:r>
            <a:endParaRPr lang="en-US" dirty="0"/>
          </a:p>
        </p:txBody>
      </p:sp>
      <p:sp>
        <p:nvSpPr>
          <p:cNvPr id="3" name="Content Placeholder 2"/>
          <p:cNvSpPr>
            <a:spLocks noGrp="1"/>
          </p:cNvSpPr>
          <p:nvPr>
            <p:ph idx="1"/>
          </p:nvPr>
        </p:nvSpPr>
        <p:spPr/>
        <p:txBody>
          <a:bodyPr/>
          <a:lstStyle/>
          <a:p>
            <a:r>
              <a:rPr lang="en-US" dirty="0" smtClean="0"/>
              <a:t>Real-world programs:</a:t>
            </a:r>
          </a:p>
          <a:p>
            <a:pPr lvl="1"/>
            <a:r>
              <a:rPr lang="en-US" dirty="0" err="1" smtClean="0">
                <a:latin typeface="Miriam Fixed" pitchFamily="49" charset="-79"/>
                <a:cs typeface="Miriam Fixed" pitchFamily="49" charset="-79"/>
              </a:rPr>
              <a:t>thttpd</a:t>
            </a:r>
            <a:endParaRPr lang="en-US" dirty="0" smtClean="0">
              <a:latin typeface="Miriam Fixed" pitchFamily="49" charset="-79"/>
              <a:cs typeface="Miriam Fixed" pitchFamily="49" charset="-79"/>
            </a:endParaRPr>
          </a:p>
          <a:p>
            <a:pPr lvl="1"/>
            <a:r>
              <a:rPr lang="en-US" dirty="0" err="1" smtClean="0">
                <a:latin typeface="Miriam Fixed" pitchFamily="49" charset="-79"/>
                <a:cs typeface="Miriam Fixed" pitchFamily="49" charset="-79"/>
              </a:rPr>
              <a:t>ssh</a:t>
            </a:r>
            <a:r>
              <a:rPr lang="en-US" dirty="0" smtClean="0">
                <a:latin typeface="Miriam Fixed" pitchFamily="49" charset="-79"/>
                <a:cs typeface="Miriam Fixed" pitchFamily="49" charset="-79"/>
              </a:rPr>
              <a:t>-server</a:t>
            </a:r>
          </a:p>
          <a:p>
            <a:pPr lvl="1"/>
            <a:r>
              <a:rPr lang="en-US" dirty="0" err="1" smtClean="0">
                <a:latin typeface="Miriam Fixed" pitchFamily="49" charset="-79"/>
                <a:cs typeface="Miriam Fixed" pitchFamily="49" charset="-79"/>
              </a:rPr>
              <a:t>xvidcore</a:t>
            </a:r>
            <a:endParaRPr lang="en-US" dirty="0" smtClean="0">
              <a:latin typeface="Miriam Fixed" pitchFamily="49" charset="-79"/>
              <a:cs typeface="Miriam Fixed" pitchFamily="49" charset="-79"/>
            </a:endParaRPr>
          </a:p>
          <a:p>
            <a:r>
              <a:rPr lang="en-US" dirty="0" smtClean="0"/>
              <a:t>Checked function pre, post conditions for buffer accesses</a:t>
            </a:r>
          </a:p>
          <a:p>
            <a:r>
              <a:rPr lang="en-US" dirty="0" smtClean="0"/>
              <a:t>SMPP proved ~35% of thousands of properties</a:t>
            </a:r>
          </a:p>
        </p:txBody>
      </p:sp>
      <p:sp>
        <p:nvSpPr>
          <p:cNvPr id="4" name="Slide Number Placeholder 3"/>
          <p:cNvSpPr>
            <a:spLocks noGrp="1"/>
          </p:cNvSpPr>
          <p:nvPr>
            <p:ph type="sldNum" sz="quarter" idx="12"/>
          </p:nvPr>
        </p:nvSpPr>
        <p:spPr/>
        <p:txBody>
          <a:bodyPr/>
          <a:lstStyle/>
          <a:p>
            <a:fld id="{4A96F167-5951-4AF2-A12D-410BE70F5D80}" type="slidenum">
              <a:rPr lang="en-US" smtClean="0"/>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457200" y="1752600"/>
            <a:ext cx="8229600" cy="3200400"/>
          </a:xfrm>
        </p:spPr>
        <p:txBody>
          <a:bodyPr>
            <a:normAutofit lnSpcReduction="10000"/>
          </a:bodyPr>
          <a:lstStyle/>
          <a:p>
            <a:pPr>
              <a:buNone/>
            </a:pPr>
            <a:endParaRPr lang="en-US" dirty="0" smtClean="0"/>
          </a:p>
          <a:p>
            <a:r>
              <a:rPr lang="en-US" dirty="0" smtClean="0"/>
              <a:t>SMPP</a:t>
            </a:r>
            <a:r>
              <a:rPr lang="en-US" dirty="0" smtClean="0"/>
              <a:t> uses a symbolic abstraction refinement scheme for</a:t>
            </a:r>
            <a:r>
              <a:rPr lang="en-US" dirty="0" smtClean="0"/>
              <a:t> </a:t>
            </a:r>
            <a:r>
              <a:rPr lang="en-US" b="1" dirty="0" smtClean="0"/>
              <a:t>control-flow</a:t>
            </a:r>
            <a:r>
              <a:rPr lang="en-US" b="1" i="1" dirty="0" smtClean="0"/>
              <a:t>.</a:t>
            </a:r>
            <a:endParaRPr lang="en-US" b="1" i="1" dirty="0" smtClean="0"/>
          </a:p>
          <a:p>
            <a:endParaRPr lang="en-US" dirty="0" smtClean="0"/>
          </a:p>
          <a:p>
            <a:r>
              <a:rPr lang="en-US" dirty="0" smtClean="0"/>
              <a:t>SMPP is </a:t>
            </a:r>
            <a:r>
              <a:rPr lang="en-US" b="1" dirty="0" smtClean="0"/>
              <a:t>slightly coarser </a:t>
            </a:r>
            <a:r>
              <a:rPr lang="en-US" dirty="0" smtClean="0"/>
              <a:t>than predicate abstraction, but </a:t>
            </a:r>
            <a:r>
              <a:rPr lang="en-US" b="1" dirty="0" smtClean="0"/>
              <a:t>converges </a:t>
            </a:r>
            <a:r>
              <a:rPr lang="en-US" b="1" dirty="0" smtClean="0"/>
              <a:t>much faster</a:t>
            </a:r>
            <a:r>
              <a:rPr lang="en-US" dirty="0" smtClean="0"/>
              <a:t>.</a:t>
            </a:r>
            <a:endParaRPr lang="en-US" dirty="0"/>
          </a:p>
        </p:txBody>
      </p:sp>
      <p:sp>
        <p:nvSpPr>
          <p:cNvPr id="4" name="Slide Number Placeholder 3"/>
          <p:cNvSpPr>
            <a:spLocks noGrp="1"/>
          </p:cNvSpPr>
          <p:nvPr>
            <p:ph type="sldNum" sz="quarter" idx="12"/>
          </p:nvPr>
        </p:nvSpPr>
        <p:spPr/>
        <p:txBody>
          <a:bodyPr/>
          <a:lstStyle/>
          <a:p>
            <a:fld id="{4A96F167-5951-4AF2-A12D-410BE70F5D80}" type="slidenum">
              <a:rPr lang="en-US" smtClean="0"/>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0" y="381000"/>
            <a:ext cx="6019800" cy="6172200"/>
          </a:xfrm>
        </p:spPr>
        <p:txBody>
          <a:bodyPr>
            <a:normAutofit fontScale="92500" lnSpcReduction="10000"/>
          </a:bodyPr>
          <a:lstStyle/>
          <a:p>
            <a:pPr>
              <a:buNone/>
            </a:pPr>
            <a:r>
              <a:rPr lang="en-US" dirty="0" smtClean="0"/>
              <a:t>proc. </a:t>
            </a:r>
            <a:r>
              <a:rPr lang="en-US" dirty="0" err="1" smtClean="0"/>
              <a:t>foo</a:t>
            </a:r>
            <a:r>
              <a:rPr lang="en-US" dirty="0" smtClean="0"/>
              <a:t>(</a:t>
            </a:r>
            <a:r>
              <a:rPr lang="en-US" dirty="0" err="1" smtClean="0"/>
              <a:t>int</a:t>
            </a:r>
            <a:r>
              <a:rPr lang="en-US" dirty="0" smtClean="0"/>
              <a:t>* p, </a:t>
            </a:r>
            <a:r>
              <a:rPr lang="en-US" dirty="0" err="1" smtClean="0"/>
              <a:t>int</a:t>
            </a:r>
            <a:r>
              <a:rPr lang="en-US" dirty="0" smtClean="0"/>
              <a:t> </a:t>
            </a:r>
            <a:r>
              <a:rPr lang="en-US" dirty="0" err="1" smtClean="0"/>
              <a:t>pLen</a:t>
            </a:r>
            <a:r>
              <a:rPr lang="en-US" dirty="0" smtClean="0"/>
              <a:t>, </a:t>
            </a:r>
            <a:r>
              <a:rPr lang="en-US" dirty="0" err="1" smtClean="0"/>
              <a:t>int</a:t>
            </a:r>
            <a:r>
              <a:rPr lang="en-US" dirty="0" smtClean="0"/>
              <a:t> mode)</a:t>
            </a:r>
          </a:p>
          <a:p>
            <a:pPr>
              <a:buNone/>
            </a:pPr>
            <a:r>
              <a:rPr lang="en-US" dirty="0" smtClean="0"/>
              <a:t>	assume (</a:t>
            </a:r>
            <a:r>
              <a:rPr lang="en-US" dirty="0" err="1" smtClean="0"/>
              <a:t>pLen</a:t>
            </a:r>
            <a:r>
              <a:rPr lang="en-US" dirty="0" smtClean="0"/>
              <a:t> &gt; 1);</a:t>
            </a:r>
          </a:p>
          <a:p>
            <a:pPr>
              <a:buNone/>
            </a:pPr>
            <a:r>
              <a:rPr lang="en-US" dirty="0" smtClean="0"/>
              <a:t>	</a:t>
            </a:r>
            <a:r>
              <a:rPr lang="en-US" dirty="0" err="1" smtClean="0"/>
              <a:t>int</a:t>
            </a:r>
            <a:r>
              <a:rPr lang="en-US" dirty="0" smtClean="0"/>
              <a:t> off, L := 1, </a:t>
            </a:r>
            <a:r>
              <a:rPr lang="en-US" dirty="0" err="1" smtClean="0"/>
              <a:t>bLen</a:t>
            </a:r>
            <a:r>
              <a:rPr lang="en-US" dirty="0" smtClean="0"/>
              <a:t> := 0;</a:t>
            </a:r>
          </a:p>
          <a:p>
            <a:pPr>
              <a:buNone/>
            </a:pPr>
            <a:r>
              <a:rPr lang="en-US" dirty="0" smtClean="0"/>
              <a:t>	if (p = NULL) </a:t>
            </a:r>
            <a:r>
              <a:rPr lang="en-US" dirty="0" err="1" smtClean="0"/>
              <a:t>pLen</a:t>
            </a:r>
            <a:r>
              <a:rPr lang="en-US" dirty="0" smtClean="0"/>
              <a:t> := -1;</a:t>
            </a:r>
          </a:p>
          <a:p>
            <a:pPr>
              <a:buNone/>
            </a:pPr>
            <a:r>
              <a:rPr lang="en-US" dirty="0" smtClean="0"/>
              <a:t>	if (mode = 0)</a:t>
            </a:r>
          </a:p>
          <a:p>
            <a:pPr>
              <a:buNone/>
            </a:pPr>
            <a:r>
              <a:rPr lang="en-US" dirty="0" smtClean="0"/>
              <a:t>		</a:t>
            </a:r>
            <a:r>
              <a:rPr lang="en-US" dirty="0" smtClean="0"/>
              <a:t>off := </a:t>
            </a:r>
            <a:r>
              <a:rPr lang="en-US" dirty="0" smtClean="0"/>
              <a:t>1;</a:t>
            </a:r>
          </a:p>
          <a:p>
            <a:pPr>
              <a:buNone/>
            </a:pPr>
            <a:r>
              <a:rPr lang="en-US" dirty="0" smtClean="0"/>
              <a:t>	else</a:t>
            </a:r>
          </a:p>
          <a:p>
            <a:pPr>
              <a:buNone/>
            </a:pPr>
            <a:r>
              <a:rPr lang="en-US" dirty="0" smtClean="0"/>
              <a:t>		off := 0;</a:t>
            </a:r>
          </a:p>
          <a:p>
            <a:pPr>
              <a:buNone/>
            </a:pPr>
            <a:r>
              <a:rPr lang="en-US" dirty="0" smtClean="0"/>
              <a:t>	while (L &lt;= </a:t>
            </a:r>
            <a:r>
              <a:rPr lang="en-US" dirty="0" err="1" smtClean="0"/>
              <a:t>pLen</a:t>
            </a:r>
            <a:r>
              <a:rPr lang="en-US" dirty="0" smtClean="0"/>
              <a:t>)</a:t>
            </a:r>
          </a:p>
          <a:p>
            <a:pPr>
              <a:buNone/>
            </a:pPr>
            <a:r>
              <a:rPr lang="en-US" dirty="0" smtClean="0"/>
              <a:t>		</a:t>
            </a:r>
            <a:r>
              <a:rPr lang="en-US" dirty="0" err="1" smtClean="0"/>
              <a:t>bLen</a:t>
            </a:r>
            <a:r>
              <a:rPr lang="en-US" dirty="0" smtClean="0"/>
              <a:t> := L – off;</a:t>
            </a:r>
          </a:p>
          <a:p>
            <a:pPr>
              <a:buNone/>
            </a:pPr>
            <a:r>
              <a:rPr lang="en-US" dirty="0" smtClean="0"/>
              <a:t>		L := 2 * L;</a:t>
            </a:r>
          </a:p>
          <a:p>
            <a:pPr>
              <a:buNone/>
            </a:pPr>
            <a:r>
              <a:rPr lang="en-US" dirty="0" smtClean="0"/>
              <a:t> 	</a:t>
            </a:r>
            <a:r>
              <a:rPr lang="en-US" dirty="0" smtClean="0">
                <a:solidFill>
                  <a:srgbClr val="C00000"/>
                </a:solidFill>
              </a:rPr>
              <a:t>assert(!p || </a:t>
            </a:r>
            <a:r>
              <a:rPr lang="en-US" dirty="0" err="1" smtClean="0">
                <a:solidFill>
                  <a:srgbClr val="C00000"/>
                </a:solidFill>
              </a:rPr>
              <a:t>bLen</a:t>
            </a:r>
            <a:r>
              <a:rPr lang="en-US" dirty="0" smtClean="0">
                <a:solidFill>
                  <a:srgbClr val="C00000"/>
                </a:solidFill>
              </a:rPr>
              <a:t> &lt;= </a:t>
            </a:r>
            <a:r>
              <a:rPr lang="en-US" dirty="0" err="1" smtClean="0">
                <a:solidFill>
                  <a:srgbClr val="C00000"/>
                </a:solidFill>
              </a:rPr>
              <a:t>pLen</a:t>
            </a:r>
            <a:r>
              <a:rPr lang="en-US" dirty="0" smtClean="0">
                <a:solidFill>
                  <a:srgbClr val="C00000"/>
                </a:solidFill>
              </a:rPr>
              <a:t>);</a:t>
            </a:r>
            <a:r>
              <a:rPr lang="en-US" dirty="0" smtClean="0"/>
              <a:t>	</a:t>
            </a:r>
          </a:p>
        </p:txBody>
      </p:sp>
      <p:sp>
        <p:nvSpPr>
          <p:cNvPr id="5" name="Slide Number Placeholder 4"/>
          <p:cNvSpPr>
            <a:spLocks noGrp="1"/>
          </p:cNvSpPr>
          <p:nvPr>
            <p:ph type="sldNum" sz="quarter" idx="12"/>
          </p:nvPr>
        </p:nvSpPr>
        <p:spPr/>
        <p:txBody>
          <a:bodyPr/>
          <a:lstStyle/>
          <a:p>
            <a:fld id="{4A96F167-5951-4AF2-A12D-410BE70F5D80}" type="slidenum">
              <a:rPr lang="en-US" smtClean="0"/>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819400"/>
            <a:ext cx="8229600" cy="1143000"/>
          </a:xfrm>
        </p:spPr>
        <p:txBody>
          <a:bodyPr/>
          <a:lstStyle/>
          <a:p>
            <a:r>
              <a:rPr lang="en-US" dirty="0" smtClean="0"/>
              <a:t>Questions?</a:t>
            </a:r>
            <a:endParaRPr lang="en-US" dirty="0"/>
          </a:p>
        </p:txBody>
      </p:sp>
      <p:sp>
        <p:nvSpPr>
          <p:cNvPr id="3" name="Slide Number Placeholder 2"/>
          <p:cNvSpPr>
            <a:spLocks noGrp="1"/>
          </p:cNvSpPr>
          <p:nvPr>
            <p:ph type="sldNum" sz="quarter" idx="12"/>
          </p:nvPr>
        </p:nvSpPr>
        <p:spPr/>
        <p:txBody>
          <a:bodyPr/>
          <a:lstStyle/>
          <a:p>
            <a:fld id="{4A96F167-5951-4AF2-A12D-410BE70F5D80}" type="slidenum">
              <a:rPr lang="en-US" smtClean="0"/>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Oval 46"/>
          <p:cNvSpPr/>
          <p:nvPr/>
        </p:nvSpPr>
        <p:spPr>
          <a:xfrm>
            <a:off x="5691188" y="161925"/>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p:cNvSpPr/>
          <p:nvPr/>
        </p:nvSpPr>
        <p:spPr>
          <a:xfrm>
            <a:off x="5685971" y="1157514"/>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a:off x="5691188" y="4200525"/>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p:nvPr/>
        </p:nvSpPr>
        <p:spPr>
          <a:xfrm>
            <a:off x="5691188" y="2143125"/>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p:cNvSpPr/>
          <p:nvPr/>
        </p:nvSpPr>
        <p:spPr>
          <a:xfrm>
            <a:off x="6453188" y="3133725"/>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p:cNvSpPr/>
          <p:nvPr/>
        </p:nvSpPr>
        <p:spPr>
          <a:xfrm>
            <a:off x="3810000" y="4191000"/>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p:cNvSpPr/>
          <p:nvPr/>
        </p:nvSpPr>
        <p:spPr>
          <a:xfrm>
            <a:off x="3810000" y="5867400"/>
            <a:ext cx="609600" cy="609600"/>
          </a:xfrm>
          <a:prstGeom prst="ellipse">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Box 58"/>
          <p:cNvSpPr txBox="1"/>
          <p:nvPr/>
        </p:nvSpPr>
        <p:spPr>
          <a:xfrm>
            <a:off x="6400800" y="381000"/>
            <a:ext cx="1219200" cy="923330"/>
          </a:xfrm>
          <a:prstGeom prst="rect">
            <a:avLst/>
          </a:prstGeom>
          <a:noFill/>
        </p:spPr>
        <p:txBody>
          <a:bodyPr wrap="square" rtlCol="0">
            <a:spAutoFit/>
          </a:bodyPr>
          <a:lstStyle/>
          <a:p>
            <a:r>
              <a:rPr lang="en-US" dirty="0" smtClean="0"/>
              <a:t>L := 1</a:t>
            </a:r>
          </a:p>
          <a:p>
            <a:r>
              <a:rPr lang="en-US" dirty="0" err="1" smtClean="0"/>
              <a:t>bLen</a:t>
            </a:r>
            <a:r>
              <a:rPr lang="en-US" dirty="0" smtClean="0"/>
              <a:t> := 0</a:t>
            </a:r>
          </a:p>
          <a:p>
            <a:r>
              <a:rPr lang="en-US" dirty="0" err="1" smtClean="0"/>
              <a:t>pLen</a:t>
            </a:r>
            <a:r>
              <a:rPr lang="en-US" dirty="0" smtClean="0"/>
              <a:t> &gt;= 1</a:t>
            </a:r>
            <a:endParaRPr lang="en-US" dirty="0"/>
          </a:p>
        </p:txBody>
      </p:sp>
      <p:sp>
        <p:nvSpPr>
          <p:cNvPr id="62" name="TextBox 61"/>
          <p:cNvSpPr txBox="1"/>
          <p:nvPr/>
        </p:nvSpPr>
        <p:spPr>
          <a:xfrm>
            <a:off x="6096000" y="1752600"/>
            <a:ext cx="762000" cy="369332"/>
          </a:xfrm>
          <a:prstGeom prst="rect">
            <a:avLst/>
          </a:prstGeom>
          <a:noFill/>
        </p:spPr>
        <p:txBody>
          <a:bodyPr wrap="square" rtlCol="0">
            <a:spAutoFit/>
          </a:bodyPr>
          <a:lstStyle/>
          <a:p>
            <a:r>
              <a:rPr lang="en-US" dirty="0" smtClean="0"/>
              <a:t>p != 0</a:t>
            </a:r>
            <a:endParaRPr lang="en-US" dirty="0"/>
          </a:p>
        </p:txBody>
      </p:sp>
      <p:sp>
        <p:nvSpPr>
          <p:cNvPr id="63" name="TextBox 62"/>
          <p:cNvSpPr txBox="1"/>
          <p:nvPr/>
        </p:nvSpPr>
        <p:spPr>
          <a:xfrm>
            <a:off x="6681788" y="2676525"/>
            <a:ext cx="1219200" cy="369332"/>
          </a:xfrm>
          <a:prstGeom prst="rect">
            <a:avLst/>
          </a:prstGeom>
          <a:noFill/>
        </p:spPr>
        <p:txBody>
          <a:bodyPr wrap="square" rtlCol="0">
            <a:spAutoFit/>
          </a:bodyPr>
          <a:lstStyle/>
          <a:p>
            <a:r>
              <a:rPr lang="en-US" dirty="0" smtClean="0"/>
              <a:t>mode != 0</a:t>
            </a:r>
            <a:endParaRPr lang="en-US" dirty="0"/>
          </a:p>
        </p:txBody>
      </p:sp>
      <p:sp>
        <p:nvSpPr>
          <p:cNvPr id="64" name="TextBox 63"/>
          <p:cNvSpPr txBox="1"/>
          <p:nvPr/>
        </p:nvSpPr>
        <p:spPr>
          <a:xfrm>
            <a:off x="6376988" y="3819525"/>
            <a:ext cx="914400" cy="369332"/>
          </a:xfrm>
          <a:prstGeom prst="rect">
            <a:avLst/>
          </a:prstGeom>
          <a:noFill/>
        </p:spPr>
        <p:txBody>
          <a:bodyPr wrap="square" rtlCol="0">
            <a:spAutoFit/>
          </a:bodyPr>
          <a:lstStyle/>
          <a:p>
            <a:r>
              <a:rPr lang="en-US" dirty="0" smtClean="0"/>
              <a:t>off := 1</a:t>
            </a:r>
            <a:endParaRPr lang="en-US" dirty="0"/>
          </a:p>
        </p:txBody>
      </p:sp>
      <p:sp>
        <p:nvSpPr>
          <p:cNvPr id="71" name="TextBox 70"/>
          <p:cNvSpPr txBox="1"/>
          <p:nvPr/>
        </p:nvSpPr>
        <p:spPr>
          <a:xfrm>
            <a:off x="4495800" y="4038600"/>
            <a:ext cx="990600" cy="369332"/>
          </a:xfrm>
          <a:prstGeom prst="rect">
            <a:avLst/>
          </a:prstGeom>
          <a:noFill/>
        </p:spPr>
        <p:txBody>
          <a:bodyPr wrap="square" rtlCol="0">
            <a:spAutoFit/>
          </a:bodyPr>
          <a:lstStyle/>
          <a:p>
            <a:r>
              <a:rPr lang="en-US" dirty="0" smtClean="0"/>
              <a:t>L &gt; </a:t>
            </a:r>
            <a:r>
              <a:rPr lang="en-US" dirty="0" err="1" smtClean="0"/>
              <a:t>pLen</a:t>
            </a:r>
            <a:endParaRPr lang="en-US" dirty="0" smtClean="0"/>
          </a:p>
        </p:txBody>
      </p:sp>
      <p:sp>
        <p:nvSpPr>
          <p:cNvPr id="72" name="TextBox 71"/>
          <p:cNvSpPr txBox="1"/>
          <p:nvPr/>
        </p:nvSpPr>
        <p:spPr>
          <a:xfrm>
            <a:off x="4191000" y="5181600"/>
            <a:ext cx="1676400" cy="646331"/>
          </a:xfrm>
          <a:prstGeom prst="rect">
            <a:avLst/>
          </a:prstGeom>
          <a:noFill/>
        </p:spPr>
        <p:txBody>
          <a:bodyPr wrap="square" rtlCol="0">
            <a:spAutoFit/>
          </a:bodyPr>
          <a:lstStyle/>
          <a:p>
            <a:r>
              <a:rPr lang="en-US" dirty="0" smtClean="0"/>
              <a:t>p != 0</a:t>
            </a:r>
          </a:p>
          <a:p>
            <a:r>
              <a:rPr lang="en-US" dirty="0" smtClean="0"/>
              <a:t>&amp;&amp; </a:t>
            </a:r>
            <a:r>
              <a:rPr lang="en-US" dirty="0" err="1" smtClean="0"/>
              <a:t>bLen</a:t>
            </a:r>
            <a:r>
              <a:rPr lang="en-US" dirty="0" smtClean="0"/>
              <a:t> &gt; </a:t>
            </a:r>
            <a:r>
              <a:rPr lang="en-US" dirty="0" err="1" smtClean="0"/>
              <a:t>pLen</a:t>
            </a:r>
            <a:endParaRPr lang="en-US" dirty="0"/>
          </a:p>
        </p:txBody>
      </p:sp>
      <p:cxnSp>
        <p:nvCxnSpPr>
          <p:cNvPr id="77" name="Straight Arrow Connector 76"/>
          <p:cNvCxnSpPr>
            <a:stCxn id="48" idx="4"/>
            <a:endCxn id="52" idx="0"/>
          </p:cNvCxnSpPr>
          <p:nvPr/>
        </p:nvCxnSpPr>
        <p:spPr>
          <a:xfrm rot="16200000" flipH="1">
            <a:off x="5805374" y="1952510"/>
            <a:ext cx="376011" cy="521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9" name="Straight Arrow Connector 78"/>
          <p:cNvCxnSpPr>
            <a:stCxn id="52" idx="5"/>
            <a:endCxn id="54" idx="0"/>
          </p:cNvCxnSpPr>
          <p:nvPr/>
        </p:nvCxnSpPr>
        <p:spPr>
          <a:xfrm rot="16200000" flipH="1">
            <a:off x="6249614" y="2625351"/>
            <a:ext cx="470274" cy="546474"/>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0" name="Straight Arrow Connector 79"/>
          <p:cNvCxnSpPr>
            <a:stCxn id="54" idx="3"/>
            <a:endCxn id="50" idx="0"/>
          </p:cNvCxnSpPr>
          <p:nvPr/>
        </p:nvCxnSpPr>
        <p:spPr>
          <a:xfrm rot="5400000">
            <a:off x="5995988" y="3654051"/>
            <a:ext cx="546474" cy="546474"/>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6" name="Straight Arrow Connector 85"/>
          <p:cNvCxnSpPr>
            <a:stCxn id="50" idx="2"/>
            <a:endCxn id="57" idx="6"/>
          </p:cNvCxnSpPr>
          <p:nvPr/>
        </p:nvCxnSpPr>
        <p:spPr>
          <a:xfrm rot="10800000">
            <a:off x="4419600" y="4495801"/>
            <a:ext cx="1271588" cy="952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a:stCxn id="57" idx="4"/>
            <a:endCxn id="58" idx="0"/>
          </p:cNvCxnSpPr>
          <p:nvPr/>
        </p:nvCxnSpPr>
        <p:spPr>
          <a:xfrm rot="5400000">
            <a:off x="3581400" y="5334000"/>
            <a:ext cx="10668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8" name="Shape 87"/>
          <p:cNvCxnSpPr>
            <a:stCxn id="50" idx="4"/>
            <a:endCxn id="50" idx="6"/>
          </p:cNvCxnSpPr>
          <p:nvPr/>
        </p:nvCxnSpPr>
        <p:spPr>
          <a:xfrm rot="5400000" flipH="1" flipV="1">
            <a:off x="5995988" y="4505325"/>
            <a:ext cx="304800" cy="304800"/>
          </a:xfrm>
          <a:prstGeom prst="curvedConnector4">
            <a:avLst>
              <a:gd name="adj1" fmla="val -384374"/>
              <a:gd name="adj2" fmla="val 45625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8" name="TextBox 97"/>
          <p:cNvSpPr txBox="1"/>
          <p:nvPr/>
        </p:nvSpPr>
        <p:spPr>
          <a:xfrm>
            <a:off x="6400800" y="1295400"/>
            <a:ext cx="1371600" cy="369332"/>
          </a:xfrm>
          <a:prstGeom prst="rect">
            <a:avLst/>
          </a:prstGeom>
          <a:noFill/>
          <a:ln>
            <a:solidFill>
              <a:schemeClr val="tx2">
                <a:lumMod val="75000"/>
              </a:schemeClr>
            </a:solidFill>
          </a:ln>
        </p:spPr>
        <p:txBody>
          <a:bodyPr wrap="square" rtlCol="0">
            <a:spAutoFit/>
          </a:bodyPr>
          <a:lstStyle/>
          <a:p>
            <a:r>
              <a:rPr lang="en-US" dirty="0" err="1" smtClean="0">
                <a:solidFill>
                  <a:schemeClr val="tx2">
                    <a:lumMod val="60000"/>
                    <a:lumOff val="40000"/>
                  </a:schemeClr>
                </a:solidFill>
              </a:rPr>
              <a:t>bLen</a:t>
            </a:r>
            <a:r>
              <a:rPr lang="en-US" dirty="0" smtClean="0">
                <a:solidFill>
                  <a:schemeClr val="tx2">
                    <a:lumMod val="60000"/>
                    <a:lumOff val="40000"/>
                  </a:schemeClr>
                </a:solidFill>
              </a:rPr>
              <a:t> </a:t>
            </a:r>
            <a:r>
              <a:rPr lang="en-US" dirty="0" smtClean="0">
                <a:solidFill>
                  <a:schemeClr val="tx2">
                    <a:lumMod val="60000"/>
                    <a:lumOff val="40000"/>
                  </a:schemeClr>
                </a:solidFill>
                <a:latin typeface="cmsy10"/>
              </a:rPr>
              <a:t>·</a:t>
            </a:r>
            <a:r>
              <a:rPr lang="en-US" dirty="0" smtClean="0">
                <a:solidFill>
                  <a:schemeClr val="tx2">
                    <a:lumMod val="60000"/>
                    <a:lumOff val="40000"/>
                  </a:schemeClr>
                </a:solidFill>
              </a:rPr>
              <a:t> </a:t>
            </a:r>
            <a:r>
              <a:rPr lang="en-US" dirty="0" err="1" smtClean="0">
                <a:solidFill>
                  <a:schemeClr val="tx2">
                    <a:lumMod val="60000"/>
                    <a:lumOff val="40000"/>
                  </a:schemeClr>
                </a:solidFill>
              </a:rPr>
              <a:t>pLen</a:t>
            </a:r>
            <a:endParaRPr lang="en-US" dirty="0">
              <a:solidFill>
                <a:schemeClr val="tx2">
                  <a:lumMod val="60000"/>
                  <a:lumOff val="40000"/>
                </a:schemeClr>
              </a:solidFill>
            </a:endParaRPr>
          </a:p>
        </p:txBody>
      </p:sp>
      <p:sp>
        <p:nvSpPr>
          <p:cNvPr id="90" name="Oval 89"/>
          <p:cNvSpPr/>
          <p:nvPr/>
        </p:nvSpPr>
        <p:spPr>
          <a:xfrm>
            <a:off x="3505200" y="1143000"/>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Oval 90"/>
          <p:cNvSpPr/>
          <p:nvPr/>
        </p:nvSpPr>
        <p:spPr>
          <a:xfrm>
            <a:off x="3505200" y="2133600"/>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Oval 114"/>
          <p:cNvSpPr/>
          <p:nvPr/>
        </p:nvSpPr>
        <p:spPr>
          <a:xfrm>
            <a:off x="4267200" y="3124200"/>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Oval 121"/>
          <p:cNvSpPr/>
          <p:nvPr/>
        </p:nvSpPr>
        <p:spPr>
          <a:xfrm>
            <a:off x="3048000" y="4191000"/>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Oval 122"/>
          <p:cNvSpPr/>
          <p:nvPr/>
        </p:nvSpPr>
        <p:spPr>
          <a:xfrm>
            <a:off x="1447800" y="4191000"/>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9" name="Straight Arrow Connector 158"/>
          <p:cNvCxnSpPr>
            <a:stCxn id="90" idx="4"/>
            <a:endCxn id="91" idx="0"/>
          </p:cNvCxnSpPr>
          <p:nvPr/>
        </p:nvCxnSpPr>
        <p:spPr>
          <a:xfrm rot="5400000">
            <a:off x="3619500" y="1943100"/>
            <a:ext cx="3810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2" name="Straight Arrow Connector 161"/>
          <p:cNvCxnSpPr>
            <a:stCxn id="91" idx="5"/>
            <a:endCxn id="115" idx="0"/>
          </p:cNvCxnSpPr>
          <p:nvPr/>
        </p:nvCxnSpPr>
        <p:spPr>
          <a:xfrm rot="16200000" flipH="1">
            <a:off x="4063626" y="2615826"/>
            <a:ext cx="470274" cy="546474"/>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3" name="Straight Arrow Connector 162"/>
          <p:cNvCxnSpPr>
            <a:stCxn id="115" idx="3"/>
            <a:endCxn id="122" idx="7"/>
          </p:cNvCxnSpPr>
          <p:nvPr/>
        </p:nvCxnSpPr>
        <p:spPr>
          <a:xfrm rot="5400000">
            <a:off x="3644526" y="3568326"/>
            <a:ext cx="635748" cy="78814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4" name="Straight Arrow Connector 163"/>
          <p:cNvCxnSpPr>
            <a:stCxn id="122" idx="2"/>
            <a:endCxn id="123" idx="6"/>
          </p:cNvCxnSpPr>
          <p:nvPr/>
        </p:nvCxnSpPr>
        <p:spPr>
          <a:xfrm rot="10800000">
            <a:off x="2057400" y="4495800"/>
            <a:ext cx="9906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5" name="Straight Arrow Connector 164"/>
          <p:cNvCxnSpPr>
            <a:stCxn id="123" idx="4"/>
            <a:endCxn id="58" idx="1"/>
          </p:cNvCxnSpPr>
          <p:nvPr/>
        </p:nvCxnSpPr>
        <p:spPr>
          <a:xfrm rot="16200000" flipH="1">
            <a:off x="2247900" y="4305300"/>
            <a:ext cx="1156074" cy="2146674"/>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7" name="TextBox 176"/>
          <p:cNvSpPr txBox="1"/>
          <p:nvPr/>
        </p:nvSpPr>
        <p:spPr>
          <a:xfrm>
            <a:off x="3048000" y="6172200"/>
            <a:ext cx="685800" cy="369332"/>
          </a:xfrm>
          <a:prstGeom prst="rect">
            <a:avLst/>
          </a:prstGeom>
          <a:noFill/>
          <a:ln>
            <a:solidFill>
              <a:schemeClr val="tx2">
                <a:lumMod val="75000"/>
              </a:schemeClr>
            </a:solidFill>
          </a:ln>
        </p:spPr>
        <p:txBody>
          <a:bodyPr wrap="square" rtlCol="0">
            <a:spAutoFit/>
          </a:bodyPr>
          <a:lstStyle/>
          <a:p>
            <a:r>
              <a:rPr lang="en-US" dirty="0" smtClean="0">
                <a:solidFill>
                  <a:schemeClr val="tx2">
                    <a:lumMod val="60000"/>
                    <a:lumOff val="40000"/>
                  </a:schemeClr>
                </a:solidFill>
              </a:rPr>
              <a:t>False</a:t>
            </a:r>
            <a:endParaRPr lang="en-US" dirty="0">
              <a:solidFill>
                <a:schemeClr val="tx2">
                  <a:lumMod val="60000"/>
                  <a:lumOff val="40000"/>
                </a:schemeClr>
              </a:solidFill>
            </a:endParaRPr>
          </a:p>
        </p:txBody>
      </p:sp>
      <p:sp>
        <p:nvSpPr>
          <p:cNvPr id="75" name="TextBox 74"/>
          <p:cNvSpPr txBox="1"/>
          <p:nvPr/>
        </p:nvSpPr>
        <p:spPr>
          <a:xfrm>
            <a:off x="6376988" y="2219325"/>
            <a:ext cx="1371600" cy="369332"/>
          </a:xfrm>
          <a:prstGeom prst="rect">
            <a:avLst/>
          </a:prstGeom>
          <a:noFill/>
          <a:ln>
            <a:solidFill>
              <a:schemeClr val="tx2">
                <a:lumMod val="75000"/>
              </a:schemeClr>
            </a:solidFill>
          </a:ln>
        </p:spPr>
        <p:txBody>
          <a:bodyPr wrap="square" rtlCol="0">
            <a:spAutoFit/>
          </a:bodyPr>
          <a:lstStyle/>
          <a:p>
            <a:r>
              <a:rPr lang="en-US" dirty="0" err="1" smtClean="0">
                <a:solidFill>
                  <a:schemeClr val="tx2">
                    <a:lumMod val="60000"/>
                    <a:lumOff val="40000"/>
                  </a:schemeClr>
                </a:solidFill>
              </a:rPr>
              <a:t>bLen</a:t>
            </a:r>
            <a:r>
              <a:rPr lang="en-US" dirty="0" smtClean="0">
                <a:solidFill>
                  <a:schemeClr val="tx2">
                    <a:lumMod val="60000"/>
                    <a:lumOff val="40000"/>
                  </a:schemeClr>
                </a:solidFill>
              </a:rPr>
              <a:t> </a:t>
            </a:r>
            <a:r>
              <a:rPr lang="en-US" dirty="0" smtClean="0">
                <a:solidFill>
                  <a:schemeClr val="tx2">
                    <a:lumMod val="60000"/>
                    <a:lumOff val="40000"/>
                  </a:schemeClr>
                </a:solidFill>
                <a:latin typeface="cmsy10"/>
              </a:rPr>
              <a:t>·</a:t>
            </a:r>
            <a:r>
              <a:rPr lang="en-US" dirty="0" smtClean="0">
                <a:solidFill>
                  <a:schemeClr val="tx2">
                    <a:lumMod val="60000"/>
                    <a:lumOff val="40000"/>
                  </a:schemeClr>
                </a:solidFill>
              </a:rPr>
              <a:t> </a:t>
            </a:r>
            <a:r>
              <a:rPr lang="en-US" dirty="0" err="1" smtClean="0">
                <a:solidFill>
                  <a:schemeClr val="tx2">
                    <a:lumMod val="60000"/>
                    <a:lumOff val="40000"/>
                  </a:schemeClr>
                </a:solidFill>
              </a:rPr>
              <a:t>pLen</a:t>
            </a:r>
            <a:endParaRPr lang="en-US" dirty="0">
              <a:solidFill>
                <a:schemeClr val="tx2">
                  <a:lumMod val="60000"/>
                  <a:lumOff val="40000"/>
                </a:schemeClr>
              </a:solidFill>
            </a:endParaRPr>
          </a:p>
        </p:txBody>
      </p:sp>
      <p:sp>
        <p:nvSpPr>
          <p:cNvPr id="76" name="TextBox 75"/>
          <p:cNvSpPr txBox="1"/>
          <p:nvPr/>
        </p:nvSpPr>
        <p:spPr>
          <a:xfrm>
            <a:off x="7138988" y="3209925"/>
            <a:ext cx="1371600" cy="369332"/>
          </a:xfrm>
          <a:prstGeom prst="rect">
            <a:avLst/>
          </a:prstGeom>
          <a:noFill/>
          <a:ln>
            <a:solidFill>
              <a:schemeClr val="tx2">
                <a:lumMod val="75000"/>
              </a:schemeClr>
            </a:solidFill>
          </a:ln>
        </p:spPr>
        <p:txBody>
          <a:bodyPr wrap="square" rtlCol="0">
            <a:spAutoFit/>
          </a:bodyPr>
          <a:lstStyle/>
          <a:p>
            <a:r>
              <a:rPr lang="en-US" dirty="0" err="1" smtClean="0">
                <a:solidFill>
                  <a:schemeClr val="tx2">
                    <a:lumMod val="60000"/>
                    <a:lumOff val="40000"/>
                  </a:schemeClr>
                </a:solidFill>
              </a:rPr>
              <a:t>bLen</a:t>
            </a:r>
            <a:r>
              <a:rPr lang="en-US" dirty="0" smtClean="0">
                <a:solidFill>
                  <a:schemeClr val="tx2">
                    <a:lumMod val="60000"/>
                    <a:lumOff val="40000"/>
                  </a:schemeClr>
                </a:solidFill>
              </a:rPr>
              <a:t> </a:t>
            </a:r>
            <a:r>
              <a:rPr lang="en-US" dirty="0" smtClean="0">
                <a:solidFill>
                  <a:schemeClr val="tx2">
                    <a:lumMod val="60000"/>
                    <a:lumOff val="40000"/>
                  </a:schemeClr>
                </a:solidFill>
                <a:latin typeface="cmsy10"/>
              </a:rPr>
              <a:t>·</a:t>
            </a:r>
            <a:r>
              <a:rPr lang="en-US" dirty="0" smtClean="0">
                <a:solidFill>
                  <a:schemeClr val="tx2">
                    <a:lumMod val="60000"/>
                    <a:lumOff val="40000"/>
                  </a:schemeClr>
                </a:solidFill>
              </a:rPr>
              <a:t> </a:t>
            </a:r>
            <a:r>
              <a:rPr lang="en-US" dirty="0" err="1" smtClean="0">
                <a:solidFill>
                  <a:schemeClr val="tx2">
                    <a:lumMod val="60000"/>
                    <a:lumOff val="40000"/>
                  </a:schemeClr>
                </a:solidFill>
              </a:rPr>
              <a:t>pLen</a:t>
            </a:r>
            <a:endParaRPr lang="en-US" dirty="0">
              <a:solidFill>
                <a:schemeClr val="tx2">
                  <a:lumMod val="60000"/>
                  <a:lumOff val="40000"/>
                </a:schemeClr>
              </a:solidFill>
            </a:endParaRPr>
          </a:p>
        </p:txBody>
      </p:sp>
      <p:sp>
        <p:nvSpPr>
          <p:cNvPr id="78" name="TextBox 77"/>
          <p:cNvSpPr txBox="1"/>
          <p:nvPr/>
        </p:nvSpPr>
        <p:spPr>
          <a:xfrm>
            <a:off x="6629400" y="4114800"/>
            <a:ext cx="1371600" cy="369332"/>
          </a:xfrm>
          <a:prstGeom prst="rect">
            <a:avLst/>
          </a:prstGeom>
          <a:noFill/>
          <a:ln>
            <a:solidFill>
              <a:schemeClr val="tx2">
                <a:lumMod val="75000"/>
              </a:schemeClr>
            </a:solidFill>
          </a:ln>
        </p:spPr>
        <p:txBody>
          <a:bodyPr wrap="square" rtlCol="0">
            <a:spAutoFit/>
          </a:bodyPr>
          <a:lstStyle/>
          <a:p>
            <a:r>
              <a:rPr lang="en-US" dirty="0" err="1" smtClean="0">
                <a:solidFill>
                  <a:schemeClr val="tx2">
                    <a:lumMod val="60000"/>
                    <a:lumOff val="40000"/>
                  </a:schemeClr>
                </a:solidFill>
              </a:rPr>
              <a:t>bLen</a:t>
            </a:r>
            <a:r>
              <a:rPr lang="en-US" dirty="0" smtClean="0">
                <a:solidFill>
                  <a:schemeClr val="tx2">
                    <a:lumMod val="60000"/>
                    <a:lumOff val="40000"/>
                  </a:schemeClr>
                </a:solidFill>
              </a:rPr>
              <a:t> </a:t>
            </a:r>
            <a:r>
              <a:rPr lang="en-US" dirty="0" smtClean="0">
                <a:solidFill>
                  <a:schemeClr val="tx2">
                    <a:lumMod val="60000"/>
                    <a:lumOff val="40000"/>
                  </a:schemeClr>
                </a:solidFill>
                <a:latin typeface="cmsy10"/>
              </a:rPr>
              <a:t>·</a:t>
            </a:r>
            <a:r>
              <a:rPr lang="en-US" dirty="0" smtClean="0">
                <a:solidFill>
                  <a:schemeClr val="tx2">
                    <a:lumMod val="60000"/>
                    <a:lumOff val="40000"/>
                  </a:schemeClr>
                </a:solidFill>
              </a:rPr>
              <a:t> </a:t>
            </a:r>
            <a:r>
              <a:rPr lang="en-US" dirty="0" err="1" smtClean="0">
                <a:solidFill>
                  <a:schemeClr val="tx2">
                    <a:lumMod val="60000"/>
                    <a:lumOff val="40000"/>
                  </a:schemeClr>
                </a:solidFill>
              </a:rPr>
              <a:t>pLen</a:t>
            </a:r>
            <a:endParaRPr lang="en-US" dirty="0">
              <a:solidFill>
                <a:schemeClr val="tx2">
                  <a:lumMod val="60000"/>
                  <a:lumOff val="40000"/>
                </a:schemeClr>
              </a:solidFill>
            </a:endParaRPr>
          </a:p>
        </p:txBody>
      </p:sp>
      <p:sp>
        <p:nvSpPr>
          <p:cNvPr id="81" name="TextBox 80"/>
          <p:cNvSpPr txBox="1"/>
          <p:nvPr/>
        </p:nvSpPr>
        <p:spPr>
          <a:xfrm>
            <a:off x="4191000" y="4876800"/>
            <a:ext cx="1371600" cy="369332"/>
          </a:xfrm>
          <a:prstGeom prst="rect">
            <a:avLst/>
          </a:prstGeom>
          <a:noFill/>
          <a:ln>
            <a:solidFill>
              <a:schemeClr val="tx2">
                <a:lumMod val="75000"/>
              </a:schemeClr>
            </a:solidFill>
          </a:ln>
        </p:spPr>
        <p:txBody>
          <a:bodyPr wrap="square" rtlCol="0">
            <a:spAutoFit/>
          </a:bodyPr>
          <a:lstStyle/>
          <a:p>
            <a:r>
              <a:rPr lang="en-US" dirty="0" err="1" smtClean="0">
                <a:solidFill>
                  <a:schemeClr val="tx2">
                    <a:lumMod val="60000"/>
                    <a:lumOff val="40000"/>
                  </a:schemeClr>
                </a:solidFill>
              </a:rPr>
              <a:t>bLen</a:t>
            </a:r>
            <a:r>
              <a:rPr lang="en-US" dirty="0" smtClean="0">
                <a:solidFill>
                  <a:schemeClr val="tx2">
                    <a:lumMod val="60000"/>
                    <a:lumOff val="40000"/>
                  </a:schemeClr>
                </a:solidFill>
              </a:rPr>
              <a:t> </a:t>
            </a:r>
            <a:r>
              <a:rPr lang="en-US" dirty="0" smtClean="0">
                <a:solidFill>
                  <a:schemeClr val="tx2">
                    <a:lumMod val="60000"/>
                    <a:lumOff val="40000"/>
                  </a:schemeClr>
                </a:solidFill>
                <a:latin typeface="cmsy10"/>
              </a:rPr>
              <a:t>·</a:t>
            </a:r>
            <a:r>
              <a:rPr lang="en-US" dirty="0" smtClean="0">
                <a:solidFill>
                  <a:schemeClr val="tx2">
                    <a:lumMod val="60000"/>
                    <a:lumOff val="40000"/>
                  </a:schemeClr>
                </a:solidFill>
              </a:rPr>
              <a:t> </a:t>
            </a:r>
            <a:r>
              <a:rPr lang="en-US" dirty="0" err="1" smtClean="0">
                <a:solidFill>
                  <a:schemeClr val="tx2">
                    <a:lumMod val="60000"/>
                    <a:lumOff val="40000"/>
                  </a:schemeClr>
                </a:solidFill>
              </a:rPr>
              <a:t>pLen</a:t>
            </a:r>
            <a:endParaRPr lang="en-US" dirty="0">
              <a:solidFill>
                <a:schemeClr val="tx2">
                  <a:lumMod val="60000"/>
                  <a:lumOff val="40000"/>
                </a:schemeClr>
              </a:solidFill>
            </a:endParaRPr>
          </a:p>
        </p:txBody>
      </p:sp>
      <p:sp>
        <p:nvSpPr>
          <p:cNvPr id="94" name="TextBox 93"/>
          <p:cNvSpPr txBox="1"/>
          <p:nvPr/>
        </p:nvSpPr>
        <p:spPr>
          <a:xfrm>
            <a:off x="2133600" y="3581400"/>
            <a:ext cx="1752600" cy="369332"/>
          </a:xfrm>
          <a:prstGeom prst="rect">
            <a:avLst/>
          </a:prstGeom>
          <a:noFill/>
          <a:ln>
            <a:solidFill>
              <a:schemeClr val="tx2">
                <a:lumMod val="75000"/>
              </a:schemeClr>
            </a:solidFill>
          </a:ln>
        </p:spPr>
        <p:txBody>
          <a:bodyPr wrap="square" rtlCol="0">
            <a:spAutoFit/>
          </a:bodyPr>
          <a:lstStyle/>
          <a:p>
            <a:r>
              <a:rPr lang="en-US" dirty="0" smtClean="0">
                <a:solidFill>
                  <a:schemeClr val="tx2">
                    <a:lumMod val="60000"/>
                    <a:lumOff val="40000"/>
                  </a:schemeClr>
                </a:solidFill>
                <a:latin typeface="cmsy10"/>
              </a:rPr>
              <a:t>:</a:t>
            </a:r>
            <a:r>
              <a:rPr lang="en-US" dirty="0" smtClean="0">
                <a:solidFill>
                  <a:schemeClr val="tx2">
                    <a:lumMod val="60000"/>
                    <a:lumOff val="40000"/>
                  </a:schemeClr>
                </a:solidFill>
              </a:rPr>
              <a:t> (</a:t>
            </a:r>
            <a:r>
              <a:rPr lang="en-US" dirty="0" err="1" smtClean="0">
                <a:solidFill>
                  <a:schemeClr val="tx2">
                    <a:lumMod val="60000"/>
                    <a:lumOff val="40000"/>
                  </a:schemeClr>
                </a:solidFill>
              </a:rPr>
              <a:t>bLen</a:t>
            </a:r>
            <a:r>
              <a:rPr lang="en-US" dirty="0" smtClean="0">
                <a:solidFill>
                  <a:schemeClr val="tx2">
                    <a:lumMod val="60000"/>
                    <a:lumOff val="40000"/>
                  </a:schemeClr>
                </a:solidFill>
              </a:rPr>
              <a:t> </a:t>
            </a:r>
            <a:r>
              <a:rPr lang="en-US" dirty="0" smtClean="0">
                <a:solidFill>
                  <a:schemeClr val="tx2">
                    <a:lumMod val="60000"/>
                    <a:lumOff val="40000"/>
                  </a:schemeClr>
                </a:solidFill>
                <a:latin typeface="cmsy10"/>
              </a:rPr>
              <a:t>·</a:t>
            </a:r>
            <a:r>
              <a:rPr lang="en-US" dirty="0" smtClean="0">
                <a:solidFill>
                  <a:schemeClr val="tx2">
                    <a:lumMod val="60000"/>
                    <a:lumOff val="40000"/>
                  </a:schemeClr>
                </a:solidFill>
              </a:rPr>
              <a:t> </a:t>
            </a:r>
            <a:r>
              <a:rPr lang="en-US" dirty="0" err="1" smtClean="0">
                <a:solidFill>
                  <a:schemeClr val="tx2">
                    <a:lumMod val="60000"/>
                    <a:lumOff val="40000"/>
                  </a:schemeClr>
                </a:solidFill>
              </a:rPr>
              <a:t>pLen</a:t>
            </a:r>
            <a:r>
              <a:rPr lang="en-US" dirty="0" smtClean="0">
                <a:solidFill>
                  <a:schemeClr val="tx2">
                    <a:lumMod val="60000"/>
                    <a:lumOff val="40000"/>
                  </a:schemeClr>
                </a:solidFill>
              </a:rPr>
              <a:t>)</a:t>
            </a:r>
            <a:endParaRPr lang="en-US" dirty="0">
              <a:solidFill>
                <a:schemeClr val="tx2">
                  <a:lumMod val="60000"/>
                  <a:lumOff val="40000"/>
                </a:schemeClr>
              </a:solidFill>
            </a:endParaRPr>
          </a:p>
        </p:txBody>
      </p:sp>
      <p:sp>
        <p:nvSpPr>
          <p:cNvPr id="96" name="TextBox 95"/>
          <p:cNvSpPr txBox="1"/>
          <p:nvPr/>
        </p:nvSpPr>
        <p:spPr>
          <a:xfrm>
            <a:off x="1600200" y="1295400"/>
            <a:ext cx="1828800" cy="369332"/>
          </a:xfrm>
          <a:prstGeom prst="rect">
            <a:avLst/>
          </a:prstGeom>
          <a:noFill/>
          <a:ln>
            <a:solidFill>
              <a:schemeClr val="tx2">
                <a:lumMod val="75000"/>
              </a:schemeClr>
            </a:solidFill>
          </a:ln>
        </p:spPr>
        <p:txBody>
          <a:bodyPr wrap="square" rtlCol="0">
            <a:spAutoFit/>
          </a:bodyPr>
          <a:lstStyle/>
          <a:p>
            <a:r>
              <a:rPr lang="en-US" dirty="0" smtClean="0">
                <a:solidFill>
                  <a:schemeClr val="tx2">
                    <a:lumMod val="60000"/>
                    <a:lumOff val="40000"/>
                  </a:schemeClr>
                </a:solidFill>
                <a:latin typeface="cmsy10"/>
              </a:rPr>
              <a:t>:</a:t>
            </a:r>
            <a:r>
              <a:rPr lang="en-US" dirty="0" smtClean="0">
                <a:solidFill>
                  <a:schemeClr val="tx2">
                    <a:lumMod val="60000"/>
                    <a:lumOff val="40000"/>
                  </a:schemeClr>
                </a:solidFill>
              </a:rPr>
              <a:t> (</a:t>
            </a:r>
            <a:r>
              <a:rPr lang="en-US" dirty="0" err="1" smtClean="0">
                <a:solidFill>
                  <a:schemeClr val="tx2">
                    <a:lumMod val="60000"/>
                    <a:lumOff val="40000"/>
                  </a:schemeClr>
                </a:solidFill>
              </a:rPr>
              <a:t>bLen</a:t>
            </a:r>
            <a:r>
              <a:rPr lang="en-US" dirty="0" smtClean="0">
                <a:solidFill>
                  <a:schemeClr val="tx2">
                    <a:lumMod val="60000"/>
                    <a:lumOff val="40000"/>
                  </a:schemeClr>
                </a:solidFill>
              </a:rPr>
              <a:t> </a:t>
            </a:r>
            <a:r>
              <a:rPr lang="en-US" dirty="0" smtClean="0">
                <a:solidFill>
                  <a:schemeClr val="tx2">
                    <a:lumMod val="60000"/>
                    <a:lumOff val="40000"/>
                  </a:schemeClr>
                </a:solidFill>
                <a:latin typeface="cmsy10"/>
              </a:rPr>
              <a:t>·</a:t>
            </a:r>
            <a:r>
              <a:rPr lang="en-US" dirty="0" smtClean="0">
                <a:solidFill>
                  <a:schemeClr val="tx2">
                    <a:lumMod val="60000"/>
                    <a:lumOff val="40000"/>
                  </a:schemeClr>
                </a:solidFill>
              </a:rPr>
              <a:t> </a:t>
            </a:r>
            <a:r>
              <a:rPr lang="en-US" dirty="0" err="1" smtClean="0">
                <a:solidFill>
                  <a:schemeClr val="tx2">
                    <a:lumMod val="60000"/>
                    <a:lumOff val="40000"/>
                  </a:schemeClr>
                </a:solidFill>
              </a:rPr>
              <a:t>pLen</a:t>
            </a:r>
            <a:r>
              <a:rPr lang="en-US" dirty="0" smtClean="0">
                <a:solidFill>
                  <a:schemeClr val="tx2">
                    <a:lumMod val="60000"/>
                    <a:lumOff val="40000"/>
                  </a:schemeClr>
                </a:solidFill>
              </a:rPr>
              <a:t>)</a:t>
            </a:r>
            <a:endParaRPr lang="en-US" dirty="0">
              <a:solidFill>
                <a:schemeClr val="tx2">
                  <a:lumMod val="60000"/>
                  <a:lumOff val="40000"/>
                </a:schemeClr>
              </a:solidFill>
            </a:endParaRPr>
          </a:p>
        </p:txBody>
      </p:sp>
      <p:sp>
        <p:nvSpPr>
          <p:cNvPr id="97" name="TextBox 96"/>
          <p:cNvSpPr txBox="1"/>
          <p:nvPr/>
        </p:nvSpPr>
        <p:spPr>
          <a:xfrm>
            <a:off x="1547812" y="2276475"/>
            <a:ext cx="1828800" cy="369332"/>
          </a:xfrm>
          <a:prstGeom prst="rect">
            <a:avLst/>
          </a:prstGeom>
          <a:noFill/>
          <a:ln>
            <a:solidFill>
              <a:schemeClr val="tx2">
                <a:lumMod val="75000"/>
              </a:schemeClr>
            </a:solidFill>
          </a:ln>
        </p:spPr>
        <p:txBody>
          <a:bodyPr wrap="square" rtlCol="0">
            <a:spAutoFit/>
          </a:bodyPr>
          <a:lstStyle/>
          <a:p>
            <a:r>
              <a:rPr lang="en-US" dirty="0" smtClean="0">
                <a:solidFill>
                  <a:schemeClr val="tx2">
                    <a:lumMod val="60000"/>
                    <a:lumOff val="40000"/>
                  </a:schemeClr>
                </a:solidFill>
                <a:latin typeface="cmsy10"/>
              </a:rPr>
              <a:t>:</a:t>
            </a:r>
            <a:r>
              <a:rPr lang="en-US" dirty="0" smtClean="0">
                <a:solidFill>
                  <a:schemeClr val="tx2">
                    <a:lumMod val="60000"/>
                    <a:lumOff val="40000"/>
                  </a:schemeClr>
                </a:solidFill>
              </a:rPr>
              <a:t> (</a:t>
            </a:r>
            <a:r>
              <a:rPr lang="en-US" dirty="0" err="1" smtClean="0">
                <a:solidFill>
                  <a:schemeClr val="tx2">
                    <a:lumMod val="60000"/>
                    <a:lumOff val="40000"/>
                  </a:schemeClr>
                </a:solidFill>
              </a:rPr>
              <a:t>bLen</a:t>
            </a:r>
            <a:r>
              <a:rPr lang="en-US" dirty="0" smtClean="0">
                <a:solidFill>
                  <a:schemeClr val="tx2">
                    <a:lumMod val="60000"/>
                    <a:lumOff val="40000"/>
                  </a:schemeClr>
                </a:solidFill>
              </a:rPr>
              <a:t> </a:t>
            </a:r>
            <a:r>
              <a:rPr lang="en-US" dirty="0" smtClean="0">
                <a:solidFill>
                  <a:schemeClr val="tx2">
                    <a:lumMod val="60000"/>
                    <a:lumOff val="40000"/>
                  </a:schemeClr>
                </a:solidFill>
                <a:latin typeface="cmsy10"/>
              </a:rPr>
              <a:t>·</a:t>
            </a:r>
            <a:r>
              <a:rPr lang="en-US" dirty="0" smtClean="0">
                <a:solidFill>
                  <a:schemeClr val="tx2">
                    <a:lumMod val="60000"/>
                    <a:lumOff val="40000"/>
                  </a:schemeClr>
                </a:solidFill>
              </a:rPr>
              <a:t> </a:t>
            </a:r>
            <a:r>
              <a:rPr lang="en-US" dirty="0" err="1" smtClean="0">
                <a:solidFill>
                  <a:schemeClr val="tx2">
                    <a:lumMod val="60000"/>
                    <a:lumOff val="40000"/>
                  </a:schemeClr>
                </a:solidFill>
              </a:rPr>
              <a:t>pLen</a:t>
            </a:r>
            <a:r>
              <a:rPr lang="en-US" dirty="0" smtClean="0">
                <a:solidFill>
                  <a:schemeClr val="tx2">
                    <a:lumMod val="60000"/>
                    <a:lumOff val="40000"/>
                  </a:schemeClr>
                </a:solidFill>
              </a:rPr>
              <a:t>)</a:t>
            </a:r>
            <a:endParaRPr lang="en-US" dirty="0">
              <a:solidFill>
                <a:schemeClr val="tx2">
                  <a:lumMod val="60000"/>
                  <a:lumOff val="40000"/>
                </a:schemeClr>
              </a:solidFill>
            </a:endParaRPr>
          </a:p>
        </p:txBody>
      </p:sp>
      <p:sp>
        <p:nvSpPr>
          <p:cNvPr id="99" name="TextBox 98"/>
          <p:cNvSpPr txBox="1"/>
          <p:nvPr/>
        </p:nvSpPr>
        <p:spPr>
          <a:xfrm>
            <a:off x="2362200" y="2971800"/>
            <a:ext cx="1828800" cy="369332"/>
          </a:xfrm>
          <a:prstGeom prst="rect">
            <a:avLst/>
          </a:prstGeom>
          <a:noFill/>
          <a:ln>
            <a:solidFill>
              <a:schemeClr val="tx2">
                <a:lumMod val="75000"/>
              </a:schemeClr>
            </a:solidFill>
          </a:ln>
        </p:spPr>
        <p:txBody>
          <a:bodyPr wrap="square" rtlCol="0">
            <a:spAutoFit/>
          </a:bodyPr>
          <a:lstStyle/>
          <a:p>
            <a:r>
              <a:rPr lang="en-US" dirty="0" smtClean="0">
                <a:solidFill>
                  <a:schemeClr val="tx2">
                    <a:lumMod val="60000"/>
                    <a:lumOff val="40000"/>
                  </a:schemeClr>
                </a:solidFill>
                <a:latin typeface="cmsy10"/>
              </a:rPr>
              <a:t>:</a:t>
            </a:r>
            <a:r>
              <a:rPr lang="en-US" dirty="0" smtClean="0">
                <a:solidFill>
                  <a:schemeClr val="tx2">
                    <a:lumMod val="60000"/>
                    <a:lumOff val="40000"/>
                  </a:schemeClr>
                </a:solidFill>
              </a:rPr>
              <a:t> (</a:t>
            </a:r>
            <a:r>
              <a:rPr lang="en-US" dirty="0" err="1" smtClean="0">
                <a:solidFill>
                  <a:schemeClr val="tx2">
                    <a:lumMod val="60000"/>
                    <a:lumOff val="40000"/>
                  </a:schemeClr>
                </a:solidFill>
              </a:rPr>
              <a:t>bLen</a:t>
            </a:r>
            <a:r>
              <a:rPr lang="en-US" dirty="0" smtClean="0">
                <a:solidFill>
                  <a:schemeClr val="tx2">
                    <a:lumMod val="60000"/>
                    <a:lumOff val="40000"/>
                  </a:schemeClr>
                </a:solidFill>
              </a:rPr>
              <a:t> </a:t>
            </a:r>
            <a:r>
              <a:rPr lang="en-US" dirty="0" smtClean="0">
                <a:solidFill>
                  <a:schemeClr val="tx2">
                    <a:lumMod val="60000"/>
                    <a:lumOff val="40000"/>
                  </a:schemeClr>
                </a:solidFill>
                <a:latin typeface="cmsy10"/>
              </a:rPr>
              <a:t>·</a:t>
            </a:r>
            <a:r>
              <a:rPr lang="en-US" dirty="0" smtClean="0">
                <a:solidFill>
                  <a:schemeClr val="tx2">
                    <a:lumMod val="60000"/>
                    <a:lumOff val="40000"/>
                  </a:schemeClr>
                </a:solidFill>
              </a:rPr>
              <a:t> </a:t>
            </a:r>
            <a:r>
              <a:rPr lang="en-US" dirty="0" err="1" smtClean="0">
                <a:solidFill>
                  <a:schemeClr val="tx2">
                    <a:lumMod val="60000"/>
                    <a:lumOff val="40000"/>
                  </a:schemeClr>
                </a:solidFill>
              </a:rPr>
              <a:t>pLen</a:t>
            </a:r>
            <a:r>
              <a:rPr lang="en-US" dirty="0" smtClean="0">
                <a:solidFill>
                  <a:schemeClr val="tx2">
                    <a:lumMod val="60000"/>
                    <a:lumOff val="40000"/>
                  </a:schemeClr>
                </a:solidFill>
              </a:rPr>
              <a:t>)</a:t>
            </a:r>
            <a:endParaRPr lang="en-US" dirty="0">
              <a:solidFill>
                <a:schemeClr val="tx2">
                  <a:lumMod val="60000"/>
                  <a:lumOff val="40000"/>
                </a:schemeClr>
              </a:solidFill>
            </a:endParaRPr>
          </a:p>
        </p:txBody>
      </p:sp>
      <p:sp>
        <p:nvSpPr>
          <p:cNvPr id="100" name="TextBox 99"/>
          <p:cNvSpPr txBox="1"/>
          <p:nvPr/>
        </p:nvSpPr>
        <p:spPr>
          <a:xfrm>
            <a:off x="152400" y="4953000"/>
            <a:ext cx="1752600" cy="369332"/>
          </a:xfrm>
          <a:prstGeom prst="rect">
            <a:avLst/>
          </a:prstGeom>
          <a:noFill/>
          <a:ln>
            <a:solidFill>
              <a:schemeClr val="tx2">
                <a:lumMod val="75000"/>
              </a:schemeClr>
            </a:solidFill>
          </a:ln>
        </p:spPr>
        <p:txBody>
          <a:bodyPr wrap="square" rtlCol="0">
            <a:spAutoFit/>
          </a:bodyPr>
          <a:lstStyle/>
          <a:p>
            <a:r>
              <a:rPr lang="en-US" dirty="0" smtClean="0">
                <a:solidFill>
                  <a:schemeClr val="tx2">
                    <a:lumMod val="60000"/>
                    <a:lumOff val="40000"/>
                  </a:schemeClr>
                </a:solidFill>
                <a:latin typeface="cmsy10"/>
              </a:rPr>
              <a:t>:</a:t>
            </a:r>
            <a:r>
              <a:rPr lang="en-US" dirty="0" smtClean="0">
                <a:solidFill>
                  <a:schemeClr val="tx2">
                    <a:lumMod val="60000"/>
                    <a:lumOff val="40000"/>
                  </a:schemeClr>
                </a:solidFill>
              </a:rPr>
              <a:t> (</a:t>
            </a:r>
            <a:r>
              <a:rPr lang="en-US" dirty="0" err="1" smtClean="0">
                <a:solidFill>
                  <a:schemeClr val="tx2">
                    <a:lumMod val="60000"/>
                    <a:lumOff val="40000"/>
                  </a:schemeClr>
                </a:solidFill>
              </a:rPr>
              <a:t>bLen</a:t>
            </a:r>
            <a:r>
              <a:rPr lang="en-US" dirty="0" smtClean="0">
                <a:solidFill>
                  <a:schemeClr val="tx2">
                    <a:lumMod val="60000"/>
                    <a:lumOff val="40000"/>
                  </a:schemeClr>
                </a:solidFill>
              </a:rPr>
              <a:t> </a:t>
            </a:r>
            <a:r>
              <a:rPr lang="en-US" dirty="0" smtClean="0">
                <a:solidFill>
                  <a:schemeClr val="tx2">
                    <a:lumMod val="60000"/>
                    <a:lumOff val="40000"/>
                  </a:schemeClr>
                </a:solidFill>
                <a:latin typeface="cmsy10"/>
              </a:rPr>
              <a:t>·</a:t>
            </a:r>
            <a:r>
              <a:rPr lang="en-US" dirty="0" smtClean="0">
                <a:solidFill>
                  <a:schemeClr val="tx2">
                    <a:lumMod val="60000"/>
                    <a:lumOff val="40000"/>
                  </a:schemeClr>
                </a:solidFill>
              </a:rPr>
              <a:t> </a:t>
            </a:r>
            <a:r>
              <a:rPr lang="en-US" dirty="0" err="1" smtClean="0">
                <a:solidFill>
                  <a:schemeClr val="tx2">
                    <a:lumMod val="60000"/>
                    <a:lumOff val="40000"/>
                  </a:schemeClr>
                </a:solidFill>
              </a:rPr>
              <a:t>pLen</a:t>
            </a:r>
            <a:r>
              <a:rPr lang="en-US" dirty="0" smtClean="0">
                <a:solidFill>
                  <a:schemeClr val="tx2">
                    <a:lumMod val="60000"/>
                    <a:lumOff val="40000"/>
                  </a:schemeClr>
                </a:solidFill>
              </a:rPr>
              <a:t>)</a:t>
            </a:r>
            <a:endParaRPr lang="en-US" dirty="0">
              <a:solidFill>
                <a:schemeClr val="tx2">
                  <a:lumMod val="60000"/>
                  <a:lumOff val="40000"/>
                </a:schemeClr>
              </a:solidFill>
            </a:endParaRPr>
          </a:p>
        </p:txBody>
      </p:sp>
      <p:sp>
        <p:nvSpPr>
          <p:cNvPr id="116" name="TextBox 115"/>
          <p:cNvSpPr txBox="1"/>
          <p:nvPr/>
        </p:nvSpPr>
        <p:spPr>
          <a:xfrm>
            <a:off x="304800" y="304800"/>
            <a:ext cx="3733800" cy="584775"/>
          </a:xfrm>
          <a:prstGeom prst="rect">
            <a:avLst/>
          </a:prstGeom>
          <a:noFill/>
        </p:spPr>
        <p:txBody>
          <a:bodyPr wrap="square" rtlCol="0">
            <a:spAutoFit/>
          </a:bodyPr>
          <a:lstStyle/>
          <a:p>
            <a:r>
              <a:rPr lang="en-US" sz="3200" dirty="0" smtClean="0"/>
              <a:t>Predicate Abstraction</a:t>
            </a:r>
            <a:endParaRPr lang="en-US" sz="3200" dirty="0"/>
          </a:p>
        </p:txBody>
      </p:sp>
      <p:sp>
        <p:nvSpPr>
          <p:cNvPr id="127" name="TextBox 126"/>
          <p:cNvSpPr txBox="1"/>
          <p:nvPr/>
        </p:nvSpPr>
        <p:spPr>
          <a:xfrm>
            <a:off x="7467600" y="5334000"/>
            <a:ext cx="1524000" cy="923330"/>
          </a:xfrm>
          <a:prstGeom prst="rect">
            <a:avLst/>
          </a:prstGeom>
          <a:noFill/>
        </p:spPr>
        <p:txBody>
          <a:bodyPr wrap="square" rtlCol="0">
            <a:spAutoFit/>
          </a:bodyPr>
          <a:lstStyle/>
          <a:p>
            <a:r>
              <a:rPr lang="en-US" dirty="0" smtClean="0"/>
              <a:t>L &lt;= </a:t>
            </a:r>
            <a:r>
              <a:rPr lang="en-US" dirty="0" err="1" smtClean="0"/>
              <a:t>pLen</a:t>
            </a:r>
            <a:endParaRPr lang="en-US" dirty="0" smtClean="0"/>
          </a:p>
          <a:p>
            <a:r>
              <a:rPr lang="en-US" dirty="0" err="1" smtClean="0"/>
              <a:t>bLen</a:t>
            </a:r>
            <a:r>
              <a:rPr lang="en-US" dirty="0" smtClean="0"/>
              <a:t> := L – off</a:t>
            </a:r>
          </a:p>
          <a:p>
            <a:r>
              <a:rPr lang="en-US" dirty="0" smtClean="0"/>
              <a:t>L := L * 2</a:t>
            </a:r>
            <a:endParaRPr lang="en-US" dirty="0"/>
          </a:p>
        </p:txBody>
      </p:sp>
      <p:cxnSp>
        <p:nvCxnSpPr>
          <p:cNvPr id="176" name="Straight Arrow Connector 175"/>
          <p:cNvCxnSpPr>
            <a:stCxn id="47" idx="4"/>
            <a:endCxn id="48" idx="0"/>
          </p:cNvCxnSpPr>
          <p:nvPr/>
        </p:nvCxnSpPr>
        <p:spPr>
          <a:xfrm rot="5400000">
            <a:off x="5800386" y="961911"/>
            <a:ext cx="385989" cy="521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p:cBhvr>
                                        <p:cTn id="6" dur="500" fill="hold"/>
                                        <p:tgtEl>
                                          <p:spTgt spid="48"/>
                                        </p:tgtEl>
                                        <p:attrNameLst>
                                          <p:attrName>fillcolor</p:attrName>
                                        </p:attrNameLst>
                                      </p:cBhvr>
                                      <p:to>
                                        <a:srgbClr val="0066FF"/>
                                      </p:to>
                                    </p:animClr>
                                    <p:set>
                                      <p:cBhvr>
                                        <p:cTn id="7" dur="500" fill="hold"/>
                                        <p:tgtEl>
                                          <p:spTgt spid="48"/>
                                        </p:tgtEl>
                                        <p:attrNameLst>
                                          <p:attrName>fill.type</p:attrName>
                                        </p:attrNameLst>
                                      </p:cBhvr>
                                      <p:to>
                                        <p:strVal val="solid"/>
                                      </p:to>
                                    </p:set>
                                    <p:set>
                                      <p:cBhvr>
                                        <p:cTn id="8" dur="500" fill="hold"/>
                                        <p:tgtEl>
                                          <p:spTgt spid="48"/>
                                        </p:tgtEl>
                                        <p:attrNameLst>
                                          <p:attrName>fill.on</p:attrName>
                                        </p:attrNameLst>
                                      </p:cBhvr>
                                      <p:to>
                                        <p:strVal val="true"/>
                                      </p:to>
                                    </p:set>
                                  </p:childTnLst>
                                </p:cTn>
                              </p:par>
                              <p:par>
                                <p:cTn id="9" presetID="1" presetClass="emph" presetSubtype="2" fill="hold" nodeType="withEffect">
                                  <p:stCondLst>
                                    <p:cond delay="0"/>
                                  </p:stCondLst>
                                  <p:childTnLst>
                                    <p:animClr clrSpc="rgb">
                                      <p:cBhvr>
                                        <p:cTn id="10" dur="500" fill="hold"/>
                                        <p:tgtEl>
                                          <p:spTgt spid="52"/>
                                        </p:tgtEl>
                                        <p:attrNameLst>
                                          <p:attrName>fillcolor</p:attrName>
                                        </p:attrNameLst>
                                      </p:cBhvr>
                                      <p:to>
                                        <a:srgbClr val="0066FF"/>
                                      </p:to>
                                    </p:animClr>
                                    <p:set>
                                      <p:cBhvr>
                                        <p:cTn id="11" dur="500" fill="hold"/>
                                        <p:tgtEl>
                                          <p:spTgt spid="52"/>
                                        </p:tgtEl>
                                        <p:attrNameLst>
                                          <p:attrName>fill.type</p:attrName>
                                        </p:attrNameLst>
                                      </p:cBhvr>
                                      <p:to>
                                        <p:strVal val="solid"/>
                                      </p:to>
                                    </p:set>
                                    <p:set>
                                      <p:cBhvr>
                                        <p:cTn id="12" dur="500" fill="hold"/>
                                        <p:tgtEl>
                                          <p:spTgt spid="52"/>
                                        </p:tgtEl>
                                        <p:attrNameLst>
                                          <p:attrName>fill.on</p:attrName>
                                        </p:attrNameLst>
                                      </p:cBhvr>
                                      <p:to>
                                        <p:strVal val="true"/>
                                      </p:to>
                                    </p:set>
                                  </p:childTnLst>
                                </p:cTn>
                              </p:par>
                              <p:par>
                                <p:cTn id="13" presetID="1" presetClass="emph" presetSubtype="2" fill="hold" nodeType="withEffect">
                                  <p:stCondLst>
                                    <p:cond delay="0"/>
                                  </p:stCondLst>
                                  <p:childTnLst>
                                    <p:animClr clrSpc="rgb">
                                      <p:cBhvr>
                                        <p:cTn id="14" dur="500" fill="hold"/>
                                        <p:tgtEl>
                                          <p:spTgt spid="54"/>
                                        </p:tgtEl>
                                        <p:attrNameLst>
                                          <p:attrName>fillcolor</p:attrName>
                                        </p:attrNameLst>
                                      </p:cBhvr>
                                      <p:to>
                                        <a:srgbClr val="0066FF"/>
                                      </p:to>
                                    </p:animClr>
                                    <p:set>
                                      <p:cBhvr>
                                        <p:cTn id="15" dur="500" fill="hold"/>
                                        <p:tgtEl>
                                          <p:spTgt spid="54"/>
                                        </p:tgtEl>
                                        <p:attrNameLst>
                                          <p:attrName>fill.type</p:attrName>
                                        </p:attrNameLst>
                                      </p:cBhvr>
                                      <p:to>
                                        <p:strVal val="solid"/>
                                      </p:to>
                                    </p:set>
                                    <p:set>
                                      <p:cBhvr>
                                        <p:cTn id="16" dur="500" fill="hold"/>
                                        <p:tgtEl>
                                          <p:spTgt spid="54"/>
                                        </p:tgtEl>
                                        <p:attrNameLst>
                                          <p:attrName>fill.on</p:attrName>
                                        </p:attrNameLst>
                                      </p:cBhvr>
                                      <p:to>
                                        <p:strVal val="true"/>
                                      </p:to>
                                    </p:set>
                                  </p:childTnLst>
                                </p:cTn>
                              </p:par>
                              <p:par>
                                <p:cTn id="17" presetID="1" presetClass="emph" presetSubtype="2" fill="hold" nodeType="withEffect">
                                  <p:stCondLst>
                                    <p:cond delay="0"/>
                                  </p:stCondLst>
                                  <p:childTnLst>
                                    <p:animClr clrSpc="rgb">
                                      <p:cBhvr>
                                        <p:cTn id="18" dur="500" fill="hold"/>
                                        <p:tgtEl>
                                          <p:spTgt spid="50"/>
                                        </p:tgtEl>
                                        <p:attrNameLst>
                                          <p:attrName>fillcolor</p:attrName>
                                        </p:attrNameLst>
                                      </p:cBhvr>
                                      <p:to>
                                        <a:srgbClr val="0066FF"/>
                                      </p:to>
                                    </p:animClr>
                                    <p:set>
                                      <p:cBhvr>
                                        <p:cTn id="19" dur="500" fill="hold"/>
                                        <p:tgtEl>
                                          <p:spTgt spid="50"/>
                                        </p:tgtEl>
                                        <p:attrNameLst>
                                          <p:attrName>fill.type</p:attrName>
                                        </p:attrNameLst>
                                      </p:cBhvr>
                                      <p:to>
                                        <p:strVal val="solid"/>
                                      </p:to>
                                    </p:set>
                                    <p:set>
                                      <p:cBhvr>
                                        <p:cTn id="20" dur="500" fill="hold"/>
                                        <p:tgtEl>
                                          <p:spTgt spid="50"/>
                                        </p:tgtEl>
                                        <p:attrNameLst>
                                          <p:attrName>fill.on</p:attrName>
                                        </p:attrNameLst>
                                      </p:cBhvr>
                                      <p:to>
                                        <p:strVal val="true"/>
                                      </p:to>
                                    </p:set>
                                  </p:childTnLst>
                                </p:cTn>
                              </p:par>
                              <p:par>
                                <p:cTn id="21" presetID="1" presetClass="emph" presetSubtype="2" fill="hold" nodeType="withEffect">
                                  <p:stCondLst>
                                    <p:cond delay="0"/>
                                  </p:stCondLst>
                                  <p:childTnLst>
                                    <p:animClr clrSpc="rgb">
                                      <p:cBhvr>
                                        <p:cTn id="22" dur="500" fill="hold"/>
                                        <p:tgtEl>
                                          <p:spTgt spid="57"/>
                                        </p:tgtEl>
                                        <p:attrNameLst>
                                          <p:attrName>fillcolor</p:attrName>
                                        </p:attrNameLst>
                                      </p:cBhvr>
                                      <p:to>
                                        <a:srgbClr val="0066FF"/>
                                      </p:to>
                                    </p:animClr>
                                    <p:set>
                                      <p:cBhvr>
                                        <p:cTn id="23" dur="500" fill="hold"/>
                                        <p:tgtEl>
                                          <p:spTgt spid="57"/>
                                        </p:tgtEl>
                                        <p:attrNameLst>
                                          <p:attrName>fill.type</p:attrName>
                                        </p:attrNameLst>
                                      </p:cBhvr>
                                      <p:to>
                                        <p:strVal val="solid"/>
                                      </p:to>
                                    </p:set>
                                    <p:set>
                                      <p:cBhvr>
                                        <p:cTn id="24" dur="500" fill="hold"/>
                                        <p:tgtEl>
                                          <p:spTgt spid="57"/>
                                        </p:tgtEl>
                                        <p:attrNameLst>
                                          <p:attrName>fill.on</p:attrName>
                                        </p:attrNameLst>
                                      </p:cBhvr>
                                      <p:to>
                                        <p:strVal val="true"/>
                                      </p:to>
                                    </p:set>
                                  </p:childTnLst>
                                </p:cTn>
                              </p:par>
                              <p:par>
                                <p:cTn id="25" presetID="10" presetClass="entr" presetSubtype="0" fill="hold" grpId="0" nodeType="withEffect">
                                  <p:stCondLst>
                                    <p:cond delay="0"/>
                                  </p:stCondLst>
                                  <p:childTnLst>
                                    <p:set>
                                      <p:cBhvr>
                                        <p:cTn id="26" dur="1" fill="hold">
                                          <p:stCondLst>
                                            <p:cond delay="0"/>
                                          </p:stCondLst>
                                        </p:cTn>
                                        <p:tgtEl>
                                          <p:spTgt spid="98"/>
                                        </p:tgtEl>
                                        <p:attrNameLst>
                                          <p:attrName>style.visibility</p:attrName>
                                        </p:attrNameLst>
                                      </p:cBhvr>
                                      <p:to>
                                        <p:strVal val="visible"/>
                                      </p:to>
                                    </p:set>
                                    <p:animEffect transition="in" filter="fade">
                                      <p:cBhvr>
                                        <p:cTn id="27" dur="500"/>
                                        <p:tgtEl>
                                          <p:spTgt spid="98"/>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75"/>
                                        </p:tgtEl>
                                        <p:attrNameLst>
                                          <p:attrName>style.visibility</p:attrName>
                                        </p:attrNameLst>
                                      </p:cBhvr>
                                      <p:to>
                                        <p:strVal val="visible"/>
                                      </p:to>
                                    </p:set>
                                    <p:animEffect transition="in" filter="fade">
                                      <p:cBhvr>
                                        <p:cTn id="30" dur="500"/>
                                        <p:tgtEl>
                                          <p:spTgt spid="75"/>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76"/>
                                        </p:tgtEl>
                                        <p:attrNameLst>
                                          <p:attrName>style.visibility</p:attrName>
                                        </p:attrNameLst>
                                      </p:cBhvr>
                                      <p:to>
                                        <p:strVal val="visible"/>
                                      </p:to>
                                    </p:set>
                                    <p:animEffect transition="in" filter="fade">
                                      <p:cBhvr>
                                        <p:cTn id="33" dur="500"/>
                                        <p:tgtEl>
                                          <p:spTgt spid="76"/>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78"/>
                                        </p:tgtEl>
                                        <p:attrNameLst>
                                          <p:attrName>style.visibility</p:attrName>
                                        </p:attrNameLst>
                                      </p:cBhvr>
                                      <p:to>
                                        <p:strVal val="visible"/>
                                      </p:to>
                                    </p:set>
                                    <p:animEffect transition="in" filter="fade">
                                      <p:cBhvr>
                                        <p:cTn id="36" dur="500"/>
                                        <p:tgtEl>
                                          <p:spTgt spid="78"/>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81"/>
                                        </p:tgtEl>
                                        <p:attrNameLst>
                                          <p:attrName>style.visibility</p:attrName>
                                        </p:attrNameLst>
                                      </p:cBhvr>
                                      <p:to>
                                        <p:strVal val="visible"/>
                                      </p:to>
                                    </p:set>
                                    <p:animEffect transition="in" filter="fade">
                                      <p:cBhvr>
                                        <p:cTn id="39" dur="500"/>
                                        <p:tgtEl>
                                          <p:spTgt spid="81"/>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77"/>
                                        </p:tgtEl>
                                        <p:attrNameLst>
                                          <p:attrName>style.visibility</p:attrName>
                                        </p:attrNameLst>
                                      </p:cBhvr>
                                      <p:to>
                                        <p:strVal val="visible"/>
                                      </p:to>
                                    </p:set>
                                    <p:animEffect transition="in" filter="fade">
                                      <p:cBhvr>
                                        <p:cTn id="42" dur="500"/>
                                        <p:tgtEl>
                                          <p:spTgt spid="177"/>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90"/>
                                        </p:tgtEl>
                                        <p:attrNameLst>
                                          <p:attrName>style.visibility</p:attrName>
                                        </p:attrNameLst>
                                      </p:cBhvr>
                                      <p:to>
                                        <p:strVal val="visible"/>
                                      </p:to>
                                    </p:set>
                                    <p:animEffect transition="in" filter="fade">
                                      <p:cBhvr>
                                        <p:cTn id="47" dur="2000"/>
                                        <p:tgtEl>
                                          <p:spTgt spid="90"/>
                                        </p:tgtEl>
                                      </p:cBhvr>
                                    </p:animEffect>
                                  </p:childTnLst>
                                </p:cTn>
                              </p:par>
                              <p:par>
                                <p:cTn id="48" presetID="35" presetClass="path" presetSubtype="0" accel="50000" decel="50000" fill="hold" grpId="1" nodeType="withEffect">
                                  <p:stCondLst>
                                    <p:cond delay="0"/>
                                  </p:stCondLst>
                                  <p:childTnLst>
                                    <p:animMotion origin="layout" path="M 0.23333 1.11111E-6 L 3.33333E-6 1.11111E-6 " pathEditMode="relative" rAng="0" ptsTypes="AA">
                                      <p:cBhvr>
                                        <p:cTn id="49" dur="2000" fill="hold"/>
                                        <p:tgtEl>
                                          <p:spTgt spid="90"/>
                                        </p:tgtEl>
                                        <p:attrNameLst>
                                          <p:attrName>ppt_x</p:attrName>
                                          <p:attrName>ppt_y</p:attrName>
                                        </p:attrNameLst>
                                      </p:cBhvr>
                                      <p:rCtr x="-117" y="0"/>
                                    </p:animMotion>
                                  </p:childTnLst>
                                </p:cTn>
                              </p:par>
                              <p:par>
                                <p:cTn id="50" presetID="10" presetClass="entr" presetSubtype="0" fill="hold" grpId="0" nodeType="withEffect">
                                  <p:stCondLst>
                                    <p:cond delay="0"/>
                                  </p:stCondLst>
                                  <p:childTnLst>
                                    <p:set>
                                      <p:cBhvr>
                                        <p:cTn id="51" dur="1" fill="hold">
                                          <p:stCondLst>
                                            <p:cond delay="0"/>
                                          </p:stCondLst>
                                        </p:cTn>
                                        <p:tgtEl>
                                          <p:spTgt spid="91"/>
                                        </p:tgtEl>
                                        <p:attrNameLst>
                                          <p:attrName>style.visibility</p:attrName>
                                        </p:attrNameLst>
                                      </p:cBhvr>
                                      <p:to>
                                        <p:strVal val="visible"/>
                                      </p:to>
                                    </p:set>
                                    <p:animEffect transition="in" filter="fade">
                                      <p:cBhvr>
                                        <p:cTn id="52" dur="2000"/>
                                        <p:tgtEl>
                                          <p:spTgt spid="91"/>
                                        </p:tgtEl>
                                      </p:cBhvr>
                                    </p:animEffect>
                                  </p:childTnLst>
                                </p:cTn>
                              </p:par>
                              <p:par>
                                <p:cTn id="53" presetID="35" presetClass="path" presetSubtype="0" accel="50000" decel="50000" fill="hold" grpId="1" nodeType="withEffect">
                                  <p:stCondLst>
                                    <p:cond delay="0"/>
                                  </p:stCondLst>
                                  <p:childTnLst>
                                    <p:animMotion origin="layout" path="M 0.23333 4.44444E-6 L 3.33333E-6 4.44444E-6 " pathEditMode="relative" rAng="0" ptsTypes="AA">
                                      <p:cBhvr>
                                        <p:cTn id="54" dur="2000" fill="hold"/>
                                        <p:tgtEl>
                                          <p:spTgt spid="91"/>
                                        </p:tgtEl>
                                        <p:attrNameLst>
                                          <p:attrName>ppt_x</p:attrName>
                                          <p:attrName>ppt_y</p:attrName>
                                        </p:attrNameLst>
                                      </p:cBhvr>
                                      <p:rCtr x="-117" y="0"/>
                                    </p:animMotion>
                                  </p:childTnLst>
                                </p:cTn>
                              </p:par>
                              <p:par>
                                <p:cTn id="55" presetID="10" presetClass="entr" presetSubtype="0" fill="hold" grpId="0" nodeType="withEffect">
                                  <p:stCondLst>
                                    <p:cond delay="0"/>
                                  </p:stCondLst>
                                  <p:childTnLst>
                                    <p:set>
                                      <p:cBhvr>
                                        <p:cTn id="56" dur="1" fill="hold">
                                          <p:stCondLst>
                                            <p:cond delay="0"/>
                                          </p:stCondLst>
                                        </p:cTn>
                                        <p:tgtEl>
                                          <p:spTgt spid="115"/>
                                        </p:tgtEl>
                                        <p:attrNameLst>
                                          <p:attrName>style.visibility</p:attrName>
                                        </p:attrNameLst>
                                      </p:cBhvr>
                                      <p:to>
                                        <p:strVal val="visible"/>
                                      </p:to>
                                    </p:set>
                                    <p:animEffect transition="in" filter="fade">
                                      <p:cBhvr>
                                        <p:cTn id="57" dur="2000"/>
                                        <p:tgtEl>
                                          <p:spTgt spid="115"/>
                                        </p:tgtEl>
                                      </p:cBhvr>
                                    </p:animEffect>
                                  </p:childTnLst>
                                </p:cTn>
                              </p:par>
                              <p:par>
                                <p:cTn id="58" presetID="35" presetClass="path" presetSubtype="0" accel="50000" decel="50000" fill="hold" grpId="1" nodeType="withEffect">
                                  <p:stCondLst>
                                    <p:cond delay="0"/>
                                  </p:stCondLst>
                                  <p:childTnLst>
                                    <p:animMotion origin="layout" path="M 0.23333 0 L 0 0 " pathEditMode="relative" rAng="0" ptsTypes="AA">
                                      <p:cBhvr>
                                        <p:cTn id="59" dur="2000" fill="hold"/>
                                        <p:tgtEl>
                                          <p:spTgt spid="115"/>
                                        </p:tgtEl>
                                        <p:attrNameLst>
                                          <p:attrName>ppt_x</p:attrName>
                                          <p:attrName>ppt_y</p:attrName>
                                        </p:attrNameLst>
                                      </p:cBhvr>
                                      <p:rCtr x="-117" y="0"/>
                                    </p:animMotion>
                                  </p:childTnLst>
                                </p:cTn>
                              </p:par>
                              <p:par>
                                <p:cTn id="60" presetID="10" presetClass="entr" presetSubtype="0" fill="hold" grpId="0" nodeType="withEffect">
                                  <p:stCondLst>
                                    <p:cond delay="0"/>
                                  </p:stCondLst>
                                  <p:childTnLst>
                                    <p:set>
                                      <p:cBhvr>
                                        <p:cTn id="61" dur="1" fill="hold">
                                          <p:stCondLst>
                                            <p:cond delay="0"/>
                                          </p:stCondLst>
                                        </p:cTn>
                                        <p:tgtEl>
                                          <p:spTgt spid="122"/>
                                        </p:tgtEl>
                                        <p:attrNameLst>
                                          <p:attrName>style.visibility</p:attrName>
                                        </p:attrNameLst>
                                      </p:cBhvr>
                                      <p:to>
                                        <p:strVal val="visible"/>
                                      </p:to>
                                    </p:set>
                                    <p:animEffect transition="in" filter="fade">
                                      <p:cBhvr>
                                        <p:cTn id="62" dur="2000"/>
                                        <p:tgtEl>
                                          <p:spTgt spid="122"/>
                                        </p:tgtEl>
                                      </p:cBhvr>
                                    </p:animEffect>
                                  </p:childTnLst>
                                </p:cTn>
                              </p:par>
                              <p:par>
                                <p:cTn id="63" presetID="35" presetClass="path" presetSubtype="0" accel="50000" decel="50000" fill="hold" grpId="1" nodeType="withEffect">
                                  <p:stCondLst>
                                    <p:cond delay="0"/>
                                  </p:stCondLst>
                                  <p:childTnLst>
                                    <p:animMotion origin="layout" path="M 0.25 4.44444E-6 L -3.33333E-6 4.44444E-6 " pathEditMode="relative" rAng="0" ptsTypes="AA">
                                      <p:cBhvr>
                                        <p:cTn id="64" dur="2000" fill="hold"/>
                                        <p:tgtEl>
                                          <p:spTgt spid="122"/>
                                        </p:tgtEl>
                                        <p:attrNameLst>
                                          <p:attrName>ppt_x</p:attrName>
                                          <p:attrName>ppt_y</p:attrName>
                                        </p:attrNameLst>
                                      </p:cBhvr>
                                      <p:rCtr x="-125" y="0"/>
                                    </p:animMotion>
                                  </p:childTnLst>
                                </p:cTn>
                              </p:par>
                              <p:par>
                                <p:cTn id="65" presetID="10" presetClass="entr" presetSubtype="0" fill="hold" grpId="0" nodeType="withEffect">
                                  <p:stCondLst>
                                    <p:cond delay="0"/>
                                  </p:stCondLst>
                                  <p:childTnLst>
                                    <p:set>
                                      <p:cBhvr>
                                        <p:cTn id="66" dur="1" fill="hold">
                                          <p:stCondLst>
                                            <p:cond delay="0"/>
                                          </p:stCondLst>
                                        </p:cTn>
                                        <p:tgtEl>
                                          <p:spTgt spid="123"/>
                                        </p:tgtEl>
                                        <p:attrNameLst>
                                          <p:attrName>style.visibility</p:attrName>
                                        </p:attrNameLst>
                                      </p:cBhvr>
                                      <p:to>
                                        <p:strVal val="visible"/>
                                      </p:to>
                                    </p:set>
                                    <p:animEffect transition="in" filter="fade">
                                      <p:cBhvr>
                                        <p:cTn id="67" dur="2000"/>
                                        <p:tgtEl>
                                          <p:spTgt spid="123"/>
                                        </p:tgtEl>
                                      </p:cBhvr>
                                    </p:animEffect>
                                  </p:childTnLst>
                                </p:cTn>
                              </p:par>
                              <p:par>
                                <p:cTn id="68" presetID="35" presetClass="path" presetSubtype="0" accel="50000" decel="50000" fill="hold" grpId="1" nodeType="withEffect">
                                  <p:stCondLst>
                                    <p:cond delay="0"/>
                                  </p:stCondLst>
                                  <p:childTnLst>
                                    <p:animMotion origin="layout" path="M 0.125 3.33333E-6 L 3.33333E-6 3.33333E-6 " pathEditMode="relative" rAng="0" ptsTypes="AA">
                                      <p:cBhvr>
                                        <p:cTn id="69" dur="2000" fill="hold"/>
                                        <p:tgtEl>
                                          <p:spTgt spid="123"/>
                                        </p:tgtEl>
                                        <p:attrNameLst>
                                          <p:attrName>ppt_x</p:attrName>
                                          <p:attrName>ppt_y</p:attrName>
                                        </p:attrNameLst>
                                      </p:cBhvr>
                                      <p:rCtr x="-63" y="0"/>
                                    </p:animMotion>
                                  </p:childTnLst>
                                </p:cTn>
                              </p:par>
                              <p:par>
                                <p:cTn id="70" presetID="10" presetClass="entr" presetSubtype="0" fill="hold" grpId="0" nodeType="withEffect">
                                  <p:stCondLst>
                                    <p:cond delay="0"/>
                                  </p:stCondLst>
                                  <p:childTnLst>
                                    <p:set>
                                      <p:cBhvr>
                                        <p:cTn id="71" dur="1" fill="hold">
                                          <p:stCondLst>
                                            <p:cond delay="0"/>
                                          </p:stCondLst>
                                        </p:cTn>
                                        <p:tgtEl>
                                          <p:spTgt spid="94"/>
                                        </p:tgtEl>
                                        <p:attrNameLst>
                                          <p:attrName>style.visibility</p:attrName>
                                        </p:attrNameLst>
                                      </p:cBhvr>
                                      <p:to>
                                        <p:strVal val="visible"/>
                                      </p:to>
                                    </p:set>
                                    <p:animEffect transition="in" filter="fade">
                                      <p:cBhvr>
                                        <p:cTn id="72" dur="2000"/>
                                        <p:tgtEl>
                                          <p:spTgt spid="94"/>
                                        </p:tgtEl>
                                      </p:cBhvr>
                                    </p:animEffect>
                                  </p:childTnLst>
                                </p:cTn>
                              </p:par>
                              <p:par>
                                <p:cTn id="73" presetID="10" presetClass="entr" presetSubtype="0" fill="hold" grpId="0" nodeType="withEffect">
                                  <p:stCondLst>
                                    <p:cond delay="0"/>
                                  </p:stCondLst>
                                  <p:childTnLst>
                                    <p:set>
                                      <p:cBhvr>
                                        <p:cTn id="74" dur="1" fill="hold">
                                          <p:stCondLst>
                                            <p:cond delay="0"/>
                                          </p:stCondLst>
                                        </p:cTn>
                                        <p:tgtEl>
                                          <p:spTgt spid="96"/>
                                        </p:tgtEl>
                                        <p:attrNameLst>
                                          <p:attrName>style.visibility</p:attrName>
                                        </p:attrNameLst>
                                      </p:cBhvr>
                                      <p:to>
                                        <p:strVal val="visible"/>
                                      </p:to>
                                    </p:set>
                                    <p:animEffect transition="in" filter="fade">
                                      <p:cBhvr>
                                        <p:cTn id="75" dur="2000"/>
                                        <p:tgtEl>
                                          <p:spTgt spid="96"/>
                                        </p:tgtEl>
                                      </p:cBhvr>
                                    </p:animEffect>
                                  </p:childTnLst>
                                </p:cTn>
                              </p:par>
                              <p:par>
                                <p:cTn id="76" presetID="10" presetClass="entr" presetSubtype="0" fill="hold" grpId="0" nodeType="withEffect">
                                  <p:stCondLst>
                                    <p:cond delay="0"/>
                                  </p:stCondLst>
                                  <p:childTnLst>
                                    <p:set>
                                      <p:cBhvr>
                                        <p:cTn id="77" dur="1" fill="hold">
                                          <p:stCondLst>
                                            <p:cond delay="0"/>
                                          </p:stCondLst>
                                        </p:cTn>
                                        <p:tgtEl>
                                          <p:spTgt spid="97"/>
                                        </p:tgtEl>
                                        <p:attrNameLst>
                                          <p:attrName>style.visibility</p:attrName>
                                        </p:attrNameLst>
                                      </p:cBhvr>
                                      <p:to>
                                        <p:strVal val="visible"/>
                                      </p:to>
                                    </p:set>
                                    <p:animEffect transition="in" filter="fade">
                                      <p:cBhvr>
                                        <p:cTn id="78" dur="2000"/>
                                        <p:tgtEl>
                                          <p:spTgt spid="97"/>
                                        </p:tgtEl>
                                      </p:cBhvr>
                                    </p:animEffect>
                                  </p:childTnLst>
                                </p:cTn>
                              </p:par>
                              <p:par>
                                <p:cTn id="79" presetID="10" presetClass="entr" presetSubtype="0" fill="hold" grpId="0" nodeType="withEffect">
                                  <p:stCondLst>
                                    <p:cond delay="0"/>
                                  </p:stCondLst>
                                  <p:childTnLst>
                                    <p:set>
                                      <p:cBhvr>
                                        <p:cTn id="80" dur="1" fill="hold">
                                          <p:stCondLst>
                                            <p:cond delay="0"/>
                                          </p:stCondLst>
                                        </p:cTn>
                                        <p:tgtEl>
                                          <p:spTgt spid="99"/>
                                        </p:tgtEl>
                                        <p:attrNameLst>
                                          <p:attrName>style.visibility</p:attrName>
                                        </p:attrNameLst>
                                      </p:cBhvr>
                                      <p:to>
                                        <p:strVal val="visible"/>
                                      </p:to>
                                    </p:set>
                                    <p:animEffect transition="in" filter="fade">
                                      <p:cBhvr>
                                        <p:cTn id="81" dur="2000"/>
                                        <p:tgtEl>
                                          <p:spTgt spid="99"/>
                                        </p:tgtEl>
                                      </p:cBhvr>
                                    </p:animEffect>
                                  </p:childTnLst>
                                </p:cTn>
                              </p:par>
                              <p:par>
                                <p:cTn id="82" presetID="10" presetClass="entr" presetSubtype="0" fill="hold" grpId="0" nodeType="withEffect">
                                  <p:stCondLst>
                                    <p:cond delay="0"/>
                                  </p:stCondLst>
                                  <p:childTnLst>
                                    <p:set>
                                      <p:cBhvr>
                                        <p:cTn id="83" dur="1" fill="hold">
                                          <p:stCondLst>
                                            <p:cond delay="0"/>
                                          </p:stCondLst>
                                        </p:cTn>
                                        <p:tgtEl>
                                          <p:spTgt spid="100"/>
                                        </p:tgtEl>
                                        <p:attrNameLst>
                                          <p:attrName>style.visibility</p:attrName>
                                        </p:attrNameLst>
                                      </p:cBhvr>
                                      <p:to>
                                        <p:strVal val="visible"/>
                                      </p:to>
                                    </p:set>
                                    <p:animEffect transition="in" filter="fade">
                                      <p:cBhvr>
                                        <p:cTn id="84" dur="2000"/>
                                        <p:tgtEl>
                                          <p:spTgt spid="100"/>
                                        </p:tgtEl>
                                      </p:cBhvr>
                                    </p:animEffect>
                                  </p:childTnLst>
                                </p:cTn>
                              </p:par>
                            </p:childTnLst>
                          </p:cTn>
                        </p:par>
                      </p:childTnLst>
                    </p:cTn>
                  </p:par>
                  <p:par>
                    <p:cTn id="85" fill="hold">
                      <p:stCondLst>
                        <p:cond delay="indefinite"/>
                      </p:stCondLst>
                      <p:childTnLst>
                        <p:par>
                          <p:cTn id="86" fill="hold">
                            <p:stCondLst>
                              <p:cond delay="0"/>
                            </p:stCondLst>
                            <p:childTnLst>
                              <p:par>
                                <p:cTn id="87" presetID="3" presetClass="entr" presetSubtype="10" fill="hold" nodeType="clickEffect">
                                  <p:stCondLst>
                                    <p:cond delay="0"/>
                                  </p:stCondLst>
                                  <p:childTnLst>
                                    <p:set>
                                      <p:cBhvr>
                                        <p:cTn id="88" dur="1" fill="hold">
                                          <p:stCondLst>
                                            <p:cond delay="0"/>
                                          </p:stCondLst>
                                        </p:cTn>
                                        <p:tgtEl>
                                          <p:spTgt spid="165"/>
                                        </p:tgtEl>
                                        <p:attrNameLst>
                                          <p:attrName>style.visibility</p:attrName>
                                        </p:attrNameLst>
                                      </p:cBhvr>
                                      <p:to>
                                        <p:strVal val="visible"/>
                                      </p:to>
                                    </p:set>
                                    <p:animEffect transition="in" filter="blinds(horizontal)">
                                      <p:cBhvr>
                                        <p:cTn id="89" dur="500"/>
                                        <p:tgtEl>
                                          <p:spTgt spid="165"/>
                                        </p:tgtEl>
                                      </p:cBhvr>
                                    </p:animEffect>
                                  </p:childTnLst>
                                </p:cTn>
                              </p:par>
                              <p:par>
                                <p:cTn id="90" presetID="3" presetClass="entr" presetSubtype="10" fill="hold" nodeType="withEffect">
                                  <p:stCondLst>
                                    <p:cond delay="0"/>
                                  </p:stCondLst>
                                  <p:childTnLst>
                                    <p:set>
                                      <p:cBhvr>
                                        <p:cTn id="91" dur="1" fill="hold">
                                          <p:stCondLst>
                                            <p:cond delay="0"/>
                                          </p:stCondLst>
                                        </p:cTn>
                                        <p:tgtEl>
                                          <p:spTgt spid="164"/>
                                        </p:tgtEl>
                                        <p:attrNameLst>
                                          <p:attrName>style.visibility</p:attrName>
                                        </p:attrNameLst>
                                      </p:cBhvr>
                                      <p:to>
                                        <p:strVal val="visible"/>
                                      </p:to>
                                    </p:set>
                                    <p:animEffect transition="in" filter="blinds(horizontal)">
                                      <p:cBhvr>
                                        <p:cTn id="92" dur="500"/>
                                        <p:tgtEl>
                                          <p:spTgt spid="164"/>
                                        </p:tgtEl>
                                      </p:cBhvr>
                                    </p:animEffect>
                                  </p:childTnLst>
                                </p:cTn>
                              </p:par>
                              <p:par>
                                <p:cTn id="93" presetID="3" presetClass="entr" presetSubtype="10" fill="hold" nodeType="withEffect">
                                  <p:stCondLst>
                                    <p:cond delay="0"/>
                                  </p:stCondLst>
                                  <p:childTnLst>
                                    <p:set>
                                      <p:cBhvr>
                                        <p:cTn id="94" dur="1" fill="hold">
                                          <p:stCondLst>
                                            <p:cond delay="0"/>
                                          </p:stCondLst>
                                        </p:cTn>
                                        <p:tgtEl>
                                          <p:spTgt spid="163"/>
                                        </p:tgtEl>
                                        <p:attrNameLst>
                                          <p:attrName>style.visibility</p:attrName>
                                        </p:attrNameLst>
                                      </p:cBhvr>
                                      <p:to>
                                        <p:strVal val="visible"/>
                                      </p:to>
                                    </p:set>
                                    <p:animEffect transition="in" filter="blinds(horizontal)">
                                      <p:cBhvr>
                                        <p:cTn id="95" dur="500"/>
                                        <p:tgtEl>
                                          <p:spTgt spid="163"/>
                                        </p:tgtEl>
                                      </p:cBhvr>
                                    </p:animEffect>
                                  </p:childTnLst>
                                </p:cTn>
                              </p:par>
                              <p:par>
                                <p:cTn id="96" presetID="3" presetClass="entr" presetSubtype="10" fill="hold" nodeType="withEffect">
                                  <p:stCondLst>
                                    <p:cond delay="0"/>
                                  </p:stCondLst>
                                  <p:childTnLst>
                                    <p:set>
                                      <p:cBhvr>
                                        <p:cTn id="97" dur="1" fill="hold">
                                          <p:stCondLst>
                                            <p:cond delay="0"/>
                                          </p:stCondLst>
                                        </p:cTn>
                                        <p:tgtEl>
                                          <p:spTgt spid="162"/>
                                        </p:tgtEl>
                                        <p:attrNameLst>
                                          <p:attrName>style.visibility</p:attrName>
                                        </p:attrNameLst>
                                      </p:cBhvr>
                                      <p:to>
                                        <p:strVal val="visible"/>
                                      </p:to>
                                    </p:set>
                                    <p:animEffect transition="in" filter="blinds(horizontal)">
                                      <p:cBhvr>
                                        <p:cTn id="98" dur="500"/>
                                        <p:tgtEl>
                                          <p:spTgt spid="162"/>
                                        </p:tgtEl>
                                      </p:cBhvr>
                                    </p:animEffect>
                                  </p:childTnLst>
                                </p:cTn>
                              </p:par>
                              <p:par>
                                <p:cTn id="99" presetID="3" presetClass="entr" presetSubtype="10" fill="hold" nodeType="withEffect">
                                  <p:stCondLst>
                                    <p:cond delay="0"/>
                                  </p:stCondLst>
                                  <p:childTnLst>
                                    <p:set>
                                      <p:cBhvr>
                                        <p:cTn id="100" dur="1" fill="hold">
                                          <p:stCondLst>
                                            <p:cond delay="0"/>
                                          </p:stCondLst>
                                        </p:cTn>
                                        <p:tgtEl>
                                          <p:spTgt spid="159"/>
                                        </p:tgtEl>
                                        <p:attrNameLst>
                                          <p:attrName>style.visibility</p:attrName>
                                        </p:attrNameLst>
                                      </p:cBhvr>
                                      <p:to>
                                        <p:strVal val="visible"/>
                                      </p:to>
                                    </p:set>
                                    <p:animEffect transition="in" filter="blinds(horizontal)">
                                      <p:cBhvr>
                                        <p:cTn id="101" dur="500"/>
                                        <p:tgtEl>
                                          <p:spTgt spid="159"/>
                                        </p:tgtEl>
                                      </p:cBhvr>
                                    </p:animEffect>
                                  </p:childTnLst>
                                </p:cTn>
                              </p:par>
                              <p:par>
                                <p:cTn id="102" presetID="3" presetClass="exit" presetSubtype="10" fill="hold" nodeType="withEffect">
                                  <p:stCondLst>
                                    <p:cond delay="0"/>
                                  </p:stCondLst>
                                  <p:childTnLst>
                                    <p:animEffect transition="out" filter="blinds(horizontal)">
                                      <p:cBhvr>
                                        <p:cTn id="103" dur="500"/>
                                        <p:tgtEl>
                                          <p:spTgt spid="87"/>
                                        </p:tgtEl>
                                      </p:cBhvr>
                                    </p:animEffect>
                                    <p:set>
                                      <p:cBhvr>
                                        <p:cTn id="104" dur="1" fill="hold">
                                          <p:stCondLst>
                                            <p:cond delay="499"/>
                                          </p:stCondLst>
                                        </p:cTn>
                                        <p:tgtEl>
                                          <p:spTgt spid="8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 grpId="0" animBg="1"/>
      <p:bldP spid="90" grpId="0" animBg="1"/>
      <p:bldP spid="90" grpId="1" animBg="1"/>
      <p:bldP spid="91" grpId="0" animBg="1"/>
      <p:bldP spid="91" grpId="1" animBg="1"/>
      <p:bldP spid="115" grpId="0" animBg="1"/>
      <p:bldP spid="115" grpId="1" animBg="1"/>
      <p:bldP spid="122" grpId="0" animBg="1"/>
      <p:bldP spid="122" grpId="1" animBg="1"/>
      <p:bldP spid="123" grpId="0" animBg="1"/>
      <p:bldP spid="123" grpId="1" animBg="1"/>
      <p:bldP spid="177" grpId="0" animBg="1"/>
      <p:bldP spid="75" grpId="0" animBg="1"/>
      <p:bldP spid="76" grpId="0" animBg="1"/>
      <p:bldP spid="78" grpId="0" animBg="1"/>
      <p:bldP spid="81" grpId="0" animBg="1"/>
      <p:bldP spid="94" grpId="0" animBg="1"/>
      <p:bldP spid="96" grpId="0" animBg="1"/>
      <p:bldP spid="97" grpId="0" animBg="1"/>
      <p:bldP spid="99" grpId="0" animBg="1"/>
      <p:bldP spid="100"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Oval 46"/>
          <p:cNvSpPr/>
          <p:nvPr/>
        </p:nvSpPr>
        <p:spPr>
          <a:xfrm>
            <a:off x="5067300" y="133350"/>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p:cNvSpPr/>
          <p:nvPr/>
        </p:nvSpPr>
        <p:spPr>
          <a:xfrm>
            <a:off x="5067300" y="1200150"/>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p:cNvSpPr/>
          <p:nvPr/>
        </p:nvSpPr>
        <p:spPr>
          <a:xfrm>
            <a:off x="4305300" y="1809750"/>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a:off x="5067300" y="4095750"/>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p:nvPr/>
        </p:nvSpPr>
        <p:spPr>
          <a:xfrm>
            <a:off x="5067300" y="2495550"/>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p:cNvSpPr/>
          <p:nvPr/>
        </p:nvSpPr>
        <p:spPr>
          <a:xfrm>
            <a:off x="5905500" y="3181350"/>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p:cNvSpPr/>
          <p:nvPr/>
        </p:nvSpPr>
        <p:spPr>
          <a:xfrm>
            <a:off x="4229100" y="3257550"/>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p:cNvSpPr/>
          <p:nvPr/>
        </p:nvSpPr>
        <p:spPr>
          <a:xfrm>
            <a:off x="3314700" y="4095750"/>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p:cNvSpPr/>
          <p:nvPr/>
        </p:nvSpPr>
        <p:spPr>
          <a:xfrm>
            <a:off x="3314700" y="6076950"/>
            <a:ext cx="609600" cy="609600"/>
          </a:xfrm>
          <a:prstGeom prst="ellipse">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Box 58"/>
          <p:cNvSpPr txBox="1"/>
          <p:nvPr/>
        </p:nvSpPr>
        <p:spPr>
          <a:xfrm>
            <a:off x="5676900" y="438150"/>
            <a:ext cx="1219200" cy="923330"/>
          </a:xfrm>
          <a:prstGeom prst="rect">
            <a:avLst/>
          </a:prstGeom>
          <a:noFill/>
        </p:spPr>
        <p:txBody>
          <a:bodyPr wrap="square" rtlCol="0">
            <a:spAutoFit/>
          </a:bodyPr>
          <a:lstStyle/>
          <a:p>
            <a:r>
              <a:rPr lang="en-US" dirty="0" smtClean="0"/>
              <a:t>L := 1</a:t>
            </a:r>
          </a:p>
          <a:p>
            <a:r>
              <a:rPr lang="en-US" dirty="0" err="1" smtClean="0"/>
              <a:t>bLen</a:t>
            </a:r>
            <a:r>
              <a:rPr lang="en-US" dirty="0" smtClean="0"/>
              <a:t> := 0</a:t>
            </a:r>
          </a:p>
          <a:p>
            <a:r>
              <a:rPr lang="en-US" dirty="0" err="1" smtClean="0"/>
              <a:t>pLen</a:t>
            </a:r>
            <a:r>
              <a:rPr lang="en-US" dirty="0" smtClean="0"/>
              <a:t> &gt;= 1</a:t>
            </a:r>
            <a:endParaRPr lang="en-US" dirty="0"/>
          </a:p>
        </p:txBody>
      </p:sp>
      <p:sp>
        <p:nvSpPr>
          <p:cNvPr id="60" name="TextBox 59"/>
          <p:cNvSpPr txBox="1"/>
          <p:nvPr/>
        </p:nvSpPr>
        <p:spPr>
          <a:xfrm>
            <a:off x="4381500" y="1352550"/>
            <a:ext cx="685800" cy="369332"/>
          </a:xfrm>
          <a:prstGeom prst="rect">
            <a:avLst/>
          </a:prstGeom>
          <a:noFill/>
        </p:spPr>
        <p:txBody>
          <a:bodyPr wrap="square" rtlCol="0">
            <a:spAutoFit/>
          </a:bodyPr>
          <a:lstStyle/>
          <a:p>
            <a:r>
              <a:rPr lang="en-US" dirty="0" smtClean="0"/>
              <a:t>p = 0</a:t>
            </a:r>
            <a:endParaRPr lang="en-US" dirty="0"/>
          </a:p>
        </p:txBody>
      </p:sp>
      <p:sp>
        <p:nvSpPr>
          <p:cNvPr id="61" name="TextBox 60"/>
          <p:cNvSpPr txBox="1"/>
          <p:nvPr/>
        </p:nvSpPr>
        <p:spPr>
          <a:xfrm>
            <a:off x="3771900" y="2419350"/>
            <a:ext cx="1219200" cy="369332"/>
          </a:xfrm>
          <a:prstGeom prst="rect">
            <a:avLst/>
          </a:prstGeom>
          <a:noFill/>
        </p:spPr>
        <p:txBody>
          <a:bodyPr wrap="square" rtlCol="0">
            <a:spAutoFit/>
          </a:bodyPr>
          <a:lstStyle/>
          <a:p>
            <a:r>
              <a:rPr lang="en-US" dirty="0" err="1" smtClean="0"/>
              <a:t>pLen</a:t>
            </a:r>
            <a:r>
              <a:rPr lang="en-US" dirty="0" smtClean="0"/>
              <a:t> := -1</a:t>
            </a:r>
            <a:endParaRPr lang="en-US" dirty="0"/>
          </a:p>
        </p:txBody>
      </p:sp>
      <p:sp>
        <p:nvSpPr>
          <p:cNvPr id="62" name="TextBox 61"/>
          <p:cNvSpPr txBox="1"/>
          <p:nvPr/>
        </p:nvSpPr>
        <p:spPr>
          <a:xfrm>
            <a:off x="5448300" y="1962150"/>
            <a:ext cx="762000" cy="369332"/>
          </a:xfrm>
          <a:prstGeom prst="rect">
            <a:avLst/>
          </a:prstGeom>
          <a:noFill/>
        </p:spPr>
        <p:txBody>
          <a:bodyPr wrap="square" rtlCol="0">
            <a:spAutoFit/>
          </a:bodyPr>
          <a:lstStyle/>
          <a:p>
            <a:r>
              <a:rPr lang="en-US" dirty="0" smtClean="0"/>
              <a:t>p != 0</a:t>
            </a:r>
            <a:endParaRPr lang="en-US" dirty="0"/>
          </a:p>
        </p:txBody>
      </p:sp>
      <p:sp>
        <p:nvSpPr>
          <p:cNvPr id="63" name="TextBox 62"/>
          <p:cNvSpPr txBox="1"/>
          <p:nvPr/>
        </p:nvSpPr>
        <p:spPr>
          <a:xfrm>
            <a:off x="5829300" y="2800350"/>
            <a:ext cx="1219200" cy="369332"/>
          </a:xfrm>
          <a:prstGeom prst="rect">
            <a:avLst/>
          </a:prstGeom>
          <a:noFill/>
        </p:spPr>
        <p:txBody>
          <a:bodyPr wrap="square" rtlCol="0">
            <a:spAutoFit/>
          </a:bodyPr>
          <a:lstStyle/>
          <a:p>
            <a:r>
              <a:rPr lang="en-US" dirty="0" smtClean="0"/>
              <a:t>mode != 0</a:t>
            </a:r>
            <a:endParaRPr lang="en-US" dirty="0"/>
          </a:p>
        </p:txBody>
      </p:sp>
      <p:sp>
        <p:nvSpPr>
          <p:cNvPr id="64" name="TextBox 63"/>
          <p:cNvSpPr txBox="1"/>
          <p:nvPr/>
        </p:nvSpPr>
        <p:spPr>
          <a:xfrm>
            <a:off x="4076700" y="3790950"/>
            <a:ext cx="914400" cy="369332"/>
          </a:xfrm>
          <a:prstGeom prst="rect">
            <a:avLst/>
          </a:prstGeom>
          <a:noFill/>
        </p:spPr>
        <p:txBody>
          <a:bodyPr wrap="square" rtlCol="0">
            <a:spAutoFit/>
          </a:bodyPr>
          <a:lstStyle/>
          <a:p>
            <a:r>
              <a:rPr lang="en-US" dirty="0" smtClean="0"/>
              <a:t>off := 0</a:t>
            </a:r>
            <a:endParaRPr lang="en-US" dirty="0"/>
          </a:p>
        </p:txBody>
      </p:sp>
      <p:sp>
        <p:nvSpPr>
          <p:cNvPr id="65" name="TextBox 64"/>
          <p:cNvSpPr txBox="1"/>
          <p:nvPr/>
        </p:nvSpPr>
        <p:spPr>
          <a:xfrm>
            <a:off x="5829300" y="3790950"/>
            <a:ext cx="1066800" cy="369332"/>
          </a:xfrm>
          <a:prstGeom prst="rect">
            <a:avLst/>
          </a:prstGeom>
          <a:noFill/>
        </p:spPr>
        <p:txBody>
          <a:bodyPr wrap="square" rtlCol="0">
            <a:spAutoFit/>
          </a:bodyPr>
          <a:lstStyle/>
          <a:p>
            <a:r>
              <a:rPr lang="en-US" dirty="0" smtClean="0"/>
              <a:t>off := 1</a:t>
            </a:r>
            <a:endParaRPr lang="en-US" dirty="0"/>
          </a:p>
        </p:txBody>
      </p:sp>
      <p:sp>
        <p:nvSpPr>
          <p:cNvPr id="71" name="TextBox 70"/>
          <p:cNvSpPr txBox="1"/>
          <p:nvPr/>
        </p:nvSpPr>
        <p:spPr>
          <a:xfrm>
            <a:off x="3924300" y="4476750"/>
            <a:ext cx="990600" cy="369332"/>
          </a:xfrm>
          <a:prstGeom prst="rect">
            <a:avLst/>
          </a:prstGeom>
          <a:noFill/>
        </p:spPr>
        <p:txBody>
          <a:bodyPr wrap="square" rtlCol="0">
            <a:spAutoFit/>
          </a:bodyPr>
          <a:lstStyle/>
          <a:p>
            <a:r>
              <a:rPr lang="en-US" dirty="0" smtClean="0"/>
              <a:t>L &gt; </a:t>
            </a:r>
            <a:r>
              <a:rPr lang="en-US" dirty="0" err="1" smtClean="0"/>
              <a:t>pLen</a:t>
            </a:r>
            <a:endParaRPr lang="en-US" dirty="0" smtClean="0"/>
          </a:p>
        </p:txBody>
      </p:sp>
      <p:sp>
        <p:nvSpPr>
          <p:cNvPr id="72" name="TextBox 71"/>
          <p:cNvSpPr txBox="1"/>
          <p:nvPr/>
        </p:nvSpPr>
        <p:spPr>
          <a:xfrm>
            <a:off x="1866900" y="5238750"/>
            <a:ext cx="1676400" cy="646331"/>
          </a:xfrm>
          <a:prstGeom prst="rect">
            <a:avLst/>
          </a:prstGeom>
          <a:noFill/>
        </p:spPr>
        <p:txBody>
          <a:bodyPr wrap="square" rtlCol="0">
            <a:spAutoFit/>
          </a:bodyPr>
          <a:lstStyle/>
          <a:p>
            <a:r>
              <a:rPr lang="en-US" dirty="0" smtClean="0"/>
              <a:t>p != 0</a:t>
            </a:r>
          </a:p>
          <a:p>
            <a:r>
              <a:rPr lang="en-US" dirty="0" smtClean="0"/>
              <a:t>&amp;&amp; </a:t>
            </a:r>
            <a:r>
              <a:rPr lang="en-US" dirty="0" err="1" smtClean="0"/>
              <a:t>bLen</a:t>
            </a:r>
            <a:r>
              <a:rPr lang="en-US" dirty="0" smtClean="0"/>
              <a:t> &gt; </a:t>
            </a:r>
            <a:r>
              <a:rPr lang="en-US" dirty="0" err="1" smtClean="0"/>
              <a:t>pLen</a:t>
            </a:r>
            <a:endParaRPr lang="en-US" dirty="0"/>
          </a:p>
        </p:txBody>
      </p:sp>
      <p:sp>
        <p:nvSpPr>
          <p:cNvPr id="73" name="TextBox 72"/>
          <p:cNvSpPr txBox="1"/>
          <p:nvPr/>
        </p:nvSpPr>
        <p:spPr>
          <a:xfrm>
            <a:off x="3924300" y="2800350"/>
            <a:ext cx="1143000" cy="369332"/>
          </a:xfrm>
          <a:prstGeom prst="rect">
            <a:avLst/>
          </a:prstGeom>
          <a:noFill/>
        </p:spPr>
        <p:txBody>
          <a:bodyPr wrap="square" rtlCol="0">
            <a:spAutoFit/>
          </a:bodyPr>
          <a:lstStyle/>
          <a:p>
            <a:r>
              <a:rPr lang="en-US" dirty="0" smtClean="0"/>
              <a:t>mode = 0</a:t>
            </a:r>
            <a:endParaRPr lang="en-US" dirty="0"/>
          </a:p>
        </p:txBody>
      </p:sp>
      <p:cxnSp>
        <p:nvCxnSpPr>
          <p:cNvPr id="74" name="Elbow Connector 73"/>
          <p:cNvCxnSpPr>
            <a:stCxn id="47" idx="4"/>
            <a:endCxn id="48" idx="0"/>
          </p:cNvCxnSpPr>
          <p:nvPr/>
        </p:nvCxnSpPr>
        <p:spPr>
          <a:xfrm rot="5400000">
            <a:off x="5143500" y="971550"/>
            <a:ext cx="457200" cy="1588"/>
          </a:xfrm>
          <a:prstGeom prst="bentConnector3">
            <a:avLst>
              <a:gd name="adj1" fmla="val 50000"/>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a:stCxn id="48" idx="3"/>
            <a:endCxn id="49" idx="7"/>
          </p:cNvCxnSpPr>
          <p:nvPr/>
        </p:nvCxnSpPr>
        <p:spPr>
          <a:xfrm rot="5400000">
            <a:off x="4901826" y="1644276"/>
            <a:ext cx="178548" cy="33094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a:stCxn id="49" idx="5"/>
            <a:endCxn id="52" idx="1"/>
          </p:cNvCxnSpPr>
          <p:nvPr/>
        </p:nvCxnSpPr>
        <p:spPr>
          <a:xfrm rot="16200000" flipH="1">
            <a:off x="4863726" y="2291976"/>
            <a:ext cx="254748" cy="33094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a:stCxn id="48" idx="4"/>
            <a:endCxn id="52" idx="0"/>
          </p:cNvCxnSpPr>
          <p:nvPr/>
        </p:nvCxnSpPr>
        <p:spPr>
          <a:xfrm rot="5400000">
            <a:off x="5029200" y="2152650"/>
            <a:ext cx="6858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a:stCxn id="52" idx="5"/>
            <a:endCxn id="53" idx="1"/>
          </p:cNvCxnSpPr>
          <p:nvPr/>
        </p:nvCxnSpPr>
        <p:spPr>
          <a:xfrm rot="16200000" flipH="1">
            <a:off x="5663826" y="2939676"/>
            <a:ext cx="254748" cy="40714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9" name="Straight Arrow Connector 78"/>
          <p:cNvCxnSpPr>
            <a:stCxn id="52" idx="3"/>
            <a:endCxn id="54" idx="7"/>
          </p:cNvCxnSpPr>
          <p:nvPr/>
        </p:nvCxnSpPr>
        <p:spPr>
          <a:xfrm rot="5400000">
            <a:off x="4787526" y="2977776"/>
            <a:ext cx="330948" cy="40714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0" name="Straight Arrow Connector 79"/>
          <p:cNvCxnSpPr>
            <a:stCxn id="54" idx="5"/>
            <a:endCxn id="50" idx="1"/>
          </p:cNvCxnSpPr>
          <p:nvPr/>
        </p:nvCxnSpPr>
        <p:spPr>
          <a:xfrm rot="16200000" flipH="1">
            <a:off x="4749426" y="3777876"/>
            <a:ext cx="407148" cy="40714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1" name="Straight Arrow Connector 80"/>
          <p:cNvCxnSpPr>
            <a:stCxn id="53" idx="3"/>
            <a:endCxn id="50" idx="7"/>
          </p:cNvCxnSpPr>
          <p:nvPr/>
        </p:nvCxnSpPr>
        <p:spPr>
          <a:xfrm rot="5400000">
            <a:off x="5549526" y="3739776"/>
            <a:ext cx="483348" cy="40714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6" name="Straight Arrow Connector 85"/>
          <p:cNvCxnSpPr>
            <a:stCxn id="50" idx="2"/>
            <a:endCxn id="57" idx="6"/>
          </p:cNvCxnSpPr>
          <p:nvPr/>
        </p:nvCxnSpPr>
        <p:spPr>
          <a:xfrm rot="10800000">
            <a:off x="3924300" y="4400550"/>
            <a:ext cx="11430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a:stCxn id="57" idx="4"/>
            <a:endCxn id="58" idx="0"/>
          </p:cNvCxnSpPr>
          <p:nvPr/>
        </p:nvCxnSpPr>
        <p:spPr>
          <a:xfrm rot="5400000">
            <a:off x="2933700" y="5391150"/>
            <a:ext cx="13716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8" name="Shape 87"/>
          <p:cNvCxnSpPr>
            <a:stCxn id="50" idx="4"/>
            <a:endCxn id="50" idx="6"/>
          </p:cNvCxnSpPr>
          <p:nvPr/>
        </p:nvCxnSpPr>
        <p:spPr>
          <a:xfrm rot="5400000" flipH="1" flipV="1">
            <a:off x="5372100" y="4400550"/>
            <a:ext cx="304800" cy="304800"/>
          </a:xfrm>
          <a:prstGeom prst="curvedConnector4">
            <a:avLst>
              <a:gd name="adj1" fmla="val -539063"/>
              <a:gd name="adj2" fmla="val 493750"/>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3" name="TextBox 92"/>
          <p:cNvSpPr txBox="1"/>
          <p:nvPr/>
        </p:nvSpPr>
        <p:spPr>
          <a:xfrm>
            <a:off x="5753100" y="1428750"/>
            <a:ext cx="2781300" cy="369332"/>
          </a:xfrm>
          <a:prstGeom prst="rect">
            <a:avLst/>
          </a:prstGeom>
          <a:noFill/>
          <a:ln>
            <a:solidFill>
              <a:schemeClr val="tx2">
                <a:lumMod val="75000"/>
              </a:schemeClr>
            </a:solidFill>
          </a:ln>
        </p:spPr>
        <p:txBody>
          <a:bodyPr wrap="square" rtlCol="0">
            <a:spAutoFit/>
          </a:bodyPr>
          <a:lstStyle/>
          <a:p>
            <a:r>
              <a:rPr lang="en-US" dirty="0" smtClean="0">
                <a:solidFill>
                  <a:schemeClr val="tx2">
                    <a:lumMod val="60000"/>
                    <a:lumOff val="40000"/>
                  </a:schemeClr>
                </a:solidFill>
              </a:rPr>
              <a:t>L = 1 </a:t>
            </a:r>
            <a:r>
              <a:rPr lang="en-US" dirty="0" smtClean="0">
                <a:solidFill>
                  <a:schemeClr val="tx2">
                    <a:lumMod val="60000"/>
                    <a:lumOff val="40000"/>
                  </a:schemeClr>
                </a:solidFill>
                <a:latin typeface="cmsy10"/>
              </a:rPr>
              <a:t>Æ</a:t>
            </a:r>
            <a:r>
              <a:rPr lang="en-US" dirty="0" smtClean="0">
                <a:solidFill>
                  <a:schemeClr val="tx2">
                    <a:lumMod val="60000"/>
                    <a:lumOff val="40000"/>
                  </a:schemeClr>
                </a:solidFill>
              </a:rPr>
              <a:t> </a:t>
            </a:r>
            <a:r>
              <a:rPr lang="en-US" dirty="0" err="1" smtClean="0">
                <a:solidFill>
                  <a:schemeClr val="tx2">
                    <a:lumMod val="60000"/>
                    <a:lumOff val="40000"/>
                  </a:schemeClr>
                </a:solidFill>
              </a:rPr>
              <a:t>bLen</a:t>
            </a:r>
            <a:r>
              <a:rPr lang="en-US" dirty="0" smtClean="0">
                <a:solidFill>
                  <a:schemeClr val="tx2">
                    <a:lumMod val="60000"/>
                    <a:lumOff val="40000"/>
                  </a:schemeClr>
                </a:solidFill>
              </a:rPr>
              <a:t> = 0 </a:t>
            </a:r>
            <a:r>
              <a:rPr lang="en-US" dirty="0" smtClean="0">
                <a:solidFill>
                  <a:schemeClr val="tx2">
                    <a:lumMod val="60000"/>
                    <a:lumOff val="40000"/>
                  </a:schemeClr>
                </a:solidFill>
                <a:latin typeface="cmsy10"/>
              </a:rPr>
              <a:t>Æ</a:t>
            </a:r>
            <a:r>
              <a:rPr lang="en-US" dirty="0" smtClean="0">
                <a:solidFill>
                  <a:schemeClr val="tx2">
                    <a:lumMod val="60000"/>
                    <a:lumOff val="40000"/>
                  </a:schemeClr>
                </a:solidFill>
              </a:rPr>
              <a:t> </a:t>
            </a:r>
            <a:r>
              <a:rPr lang="en-US" dirty="0" err="1" smtClean="0">
                <a:solidFill>
                  <a:schemeClr val="tx2">
                    <a:lumMod val="60000"/>
                    <a:lumOff val="40000"/>
                  </a:schemeClr>
                </a:solidFill>
              </a:rPr>
              <a:t>pLen</a:t>
            </a:r>
            <a:r>
              <a:rPr lang="en-US" dirty="0" smtClean="0">
                <a:solidFill>
                  <a:schemeClr val="tx2">
                    <a:lumMod val="60000"/>
                    <a:lumOff val="40000"/>
                  </a:schemeClr>
                </a:solidFill>
              </a:rPr>
              <a:t> </a:t>
            </a:r>
            <a:r>
              <a:rPr lang="en-US" dirty="0" smtClean="0">
                <a:solidFill>
                  <a:schemeClr val="tx2">
                    <a:lumMod val="60000"/>
                    <a:lumOff val="40000"/>
                  </a:schemeClr>
                </a:solidFill>
                <a:latin typeface="cmsy10"/>
              </a:rPr>
              <a:t>¸</a:t>
            </a:r>
            <a:r>
              <a:rPr lang="en-US" dirty="0" smtClean="0">
                <a:solidFill>
                  <a:schemeClr val="tx2">
                    <a:lumMod val="60000"/>
                    <a:lumOff val="40000"/>
                  </a:schemeClr>
                </a:solidFill>
              </a:rPr>
              <a:t> 1</a:t>
            </a:r>
            <a:endParaRPr lang="en-US" dirty="0">
              <a:solidFill>
                <a:schemeClr val="tx2">
                  <a:lumMod val="60000"/>
                  <a:lumOff val="40000"/>
                </a:schemeClr>
              </a:solidFill>
            </a:endParaRPr>
          </a:p>
        </p:txBody>
      </p:sp>
      <p:sp>
        <p:nvSpPr>
          <p:cNvPr id="95" name="TextBox 94"/>
          <p:cNvSpPr txBox="1"/>
          <p:nvPr/>
        </p:nvSpPr>
        <p:spPr>
          <a:xfrm>
            <a:off x="5753100" y="2495550"/>
            <a:ext cx="2400300" cy="369332"/>
          </a:xfrm>
          <a:prstGeom prst="rect">
            <a:avLst/>
          </a:prstGeom>
          <a:noFill/>
          <a:ln>
            <a:solidFill>
              <a:schemeClr val="tx2">
                <a:lumMod val="75000"/>
              </a:schemeClr>
            </a:solidFill>
          </a:ln>
        </p:spPr>
        <p:txBody>
          <a:bodyPr wrap="square" rtlCol="0">
            <a:spAutoFit/>
          </a:bodyPr>
          <a:lstStyle/>
          <a:p>
            <a:r>
              <a:rPr lang="en-US" dirty="0" smtClean="0">
                <a:solidFill>
                  <a:schemeClr val="tx2">
                    <a:lumMod val="60000"/>
                    <a:lumOff val="40000"/>
                  </a:schemeClr>
                </a:solidFill>
              </a:rPr>
              <a:t>L = 1 </a:t>
            </a:r>
            <a:r>
              <a:rPr lang="en-US" dirty="0" smtClean="0">
                <a:solidFill>
                  <a:schemeClr val="tx2">
                    <a:lumMod val="60000"/>
                    <a:lumOff val="40000"/>
                  </a:schemeClr>
                </a:solidFill>
                <a:latin typeface="cmsy10"/>
              </a:rPr>
              <a:t>Æ</a:t>
            </a:r>
            <a:r>
              <a:rPr lang="en-US" dirty="0" smtClean="0">
                <a:solidFill>
                  <a:schemeClr val="tx2">
                    <a:lumMod val="60000"/>
                    <a:lumOff val="40000"/>
                  </a:schemeClr>
                </a:solidFill>
              </a:rPr>
              <a:t> </a:t>
            </a:r>
            <a:r>
              <a:rPr lang="en-US" dirty="0" err="1" smtClean="0">
                <a:solidFill>
                  <a:schemeClr val="tx2">
                    <a:lumMod val="60000"/>
                    <a:lumOff val="40000"/>
                  </a:schemeClr>
                </a:solidFill>
              </a:rPr>
              <a:t>bLen</a:t>
            </a:r>
            <a:r>
              <a:rPr lang="en-US" dirty="0" smtClean="0">
                <a:solidFill>
                  <a:schemeClr val="tx2">
                    <a:lumMod val="60000"/>
                    <a:lumOff val="40000"/>
                  </a:schemeClr>
                </a:solidFill>
              </a:rPr>
              <a:t> = 0 </a:t>
            </a:r>
            <a:r>
              <a:rPr lang="en-US" dirty="0" smtClean="0">
                <a:solidFill>
                  <a:schemeClr val="tx2">
                    <a:lumMod val="60000"/>
                    <a:lumOff val="40000"/>
                  </a:schemeClr>
                </a:solidFill>
                <a:latin typeface="cmsy10"/>
              </a:rPr>
              <a:t>Æ</a:t>
            </a:r>
            <a:r>
              <a:rPr lang="en-US" dirty="0" smtClean="0">
                <a:solidFill>
                  <a:schemeClr val="tx2">
                    <a:lumMod val="60000"/>
                    <a:lumOff val="40000"/>
                  </a:schemeClr>
                </a:solidFill>
              </a:rPr>
              <a:t> p </a:t>
            </a:r>
            <a:r>
              <a:rPr lang="en-US" dirty="0" smtClean="0">
                <a:solidFill>
                  <a:schemeClr val="tx2">
                    <a:lumMod val="60000"/>
                    <a:lumOff val="40000"/>
                  </a:schemeClr>
                </a:solidFill>
                <a:latin typeface="Symbol"/>
                <a:sym typeface="Symbol"/>
              </a:rPr>
              <a:t></a:t>
            </a:r>
            <a:r>
              <a:rPr lang="en-US" dirty="0" smtClean="0">
                <a:solidFill>
                  <a:schemeClr val="tx2">
                    <a:lumMod val="60000"/>
                    <a:lumOff val="40000"/>
                  </a:schemeClr>
                </a:solidFill>
              </a:rPr>
              <a:t> 0</a:t>
            </a:r>
            <a:endParaRPr lang="en-US" dirty="0">
              <a:solidFill>
                <a:schemeClr val="tx2">
                  <a:lumMod val="60000"/>
                  <a:lumOff val="40000"/>
                </a:schemeClr>
              </a:solidFill>
            </a:endParaRPr>
          </a:p>
        </p:txBody>
      </p:sp>
      <p:sp>
        <p:nvSpPr>
          <p:cNvPr id="96" name="TextBox 95"/>
          <p:cNvSpPr txBox="1"/>
          <p:nvPr/>
        </p:nvSpPr>
        <p:spPr>
          <a:xfrm>
            <a:off x="6629400" y="3200400"/>
            <a:ext cx="1676400" cy="646331"/>
          </a:xfrm>
          <a:prstGeom prst="rect">
            <a:avLst/>
          </a:prstGeom>
          <a:noFill/>
          <a:ln>
            <a:solidFill>
              <a:schemeClr val="tx2">
                <a:lumMod val="75000"/>
              </a:schemeClr>
            </a:solidFill>
          </a:ln>
        </p:spPr>
        <p:txBody>
          <a:bodyPr wrap="square" rtlCol="0">
            <a:spAutoFit/>
          </a:bodyPr>
          <a:lstStyle/>
          <a:p>
            <a:r>
              <a:rPr lang="en-US" dirty="0" smtClean="0">
                <a:solidFill>
                  <a:schemeClr val="tx2">
                    <a:lumMod val="60000"/>
                    <a:lumOff val="40000"/>
                  </a:schemeClr>
                </a:solidFill>
              </a:rPr>
              <a:t>L = 1 </a:t>
            </a:r>
            <a:r>
              <a:rPr lang="en-US" dirty="0" smtClean="0">
                <a:solidFill>
                  <a:schemeClr val="tx2">
                    <a:lumMod val="60000"/>
                    <a:lumOff val="40000"/>
                  </a:schemeClr>
                </a:solidFill>
                <a:latin typeface="cmsy10"/>
              </a:rPr>
              <a:t>Æ</a:t>
            </a:r>
            <a:r>
              <a:rPr lang="en-US" dirty="0" smtClean="0">
                <a:solidFill>
                  <a:schemeClr val="tx2">
                    <a:lumMod val="60000"/>
                    <a:lumOff val="40000"/>
                  </a:schemeClr>
                </a:solidFill>
              </a:rPr>
              <a:t> </a:t>
            </a:r>
            <a:r>
              <a:rPr lang="en-US" dirty="0" err="1" smtClean="0">
                <a:solidFill>
                  <a:schemeClr val="tx2">
                    <a:lumMod val="60000"/>
                    <a:lumOff val="40000"/>
                  </a:schemeClr>
                </a:solidFill>
              </a:rPr>
              <a:t>bLen</a:t>
            </a:r>
            <a:r>
              <a:rPr lang="en-US" dirty="0" smtClean="0">
                <a:solidFill>
                  <a:schemeClr val="tx2">
                    <a:lumMod val="60000"/>
                    <a:lumOff val="40000"/>
                  </a:schemeClr>
                </a:solidFill>
              </a:rPr>
              <a:t> = 0</a:t>
            </a:r>
          </a:p>
          <a:p>
            <a:r>
              <a:rPr lang="en-US" dirty="0" smtClean="0">
                <a:solidFill>
                  <a:schemeClr val="tx2">
                    <a:lumMod val="60000"/>
                    <a:lumOff val="40000"/>
                  </a:schemeClr>
                </a:solidFill>
                <a:latin typeface="cmsy10"/>
              </a:rPr>
              <a:t>Æ</a:t>
            </a:r>
            <a:r>
              <a:rPr lang="en-US" dirty="0" smtClean="0">
                <a:solidFill>
                  <a:schemeClr val="tx2">
                    <a:lumMod val="60000"/>
                    <a:lumOff val="40000"/>
                  </a:schemeClr>
                </a:solidFill>
              </a:rPr>
              <a:t> </a:t>
            </a:r>
            <a:r>
              <a:rPr lang="en-US" dirty="0" err="1" smtClean="0">
                <a:solidFill>
                  <a:schemeClr val="tx2">
                    <a:lumMod val="60000"/>
                    <a:lumOff val="40000"/>
                  </a:schemeClr>
                </a:solidFill>
              </a:rPr>
              <a:t>pLen</a:t>
            </a:r>
            <a:r>
              <a:rPr lang="en-US" dirty="0" smtClean="0">
                <a:solidFill>
                  <a:schemeClr val="tx2">
                    <a:lumMod val="60000"/>
                    <a:lumOff val="40000"/>
                  </a:schemeClr>
                </a:solidFill>
              </a:rPr>
              <a:t> </a:t>
            </a:r>
            <a:r>
              <a:rPr lang="en-US" dirty="0" smtClean="0">
                <a:solidFill>
                  <a:schemeClr val="tx2">
                    <a:lumMod val="60000"/>
                    <a:lumOff val="40000"/>
                  </a:schemeClr>
                </a:solidFill>
                <a:latin typeface="cmsy10"/>
              </a:rPr>
              <a:t>¸</a:t>
            </a:r>
            <a:r>
              <a:rPr lang="en-US" dirty="0" smtClean="0">
                <a:solidFill>
                  <a:schemeClr val="tx2">
                    <a:lumMod val="60000"/>
                    <a:lumOff val="40000"/>
                  </a:schemeClr>
                </a:solidFill>
              </a:rPr>
              <a:t> 1</a:t>
            </a:r>
            <a:endParaRPr lang="en-US" dirty="0">
              <a:solidFill>
                <a:schemeClr val="tx2">
                  <a:lumMod val="60000"/>
                  <a:lumOff val="40000"/>
                </a:schemeClr>
              </a:solidFill>
            </a:endParaRPr>
          </a:p>
        </p:txBody>
      </p:sp>
      <p:sp>
        <p:nvSpPr>
          <p:cNvPr id="98" name="TextBox 97"/>
          <p:cNvSpPr txBox="1"/>
          <p:nvPr/>
        </p:nvSpPr>
        <p:spPr>
          <a:xfrm>
            <a:off x="6362700" y="4171950"/>
            <a:ext cx="1409700" cy="369332"/>
          </a:xfrm>
          <a:prstGeom prst="rect">
            <a:avLst/>
          </a:prstGeom>
          <a:noFill/>
          <a:ln>
            <a:solidFill>
              <a:schemeClr val="tx2">
                <a:lumMod val="75000"/>
              </a:schemeClr>
            </a:solidFill>
          </a:ln>
        </p:spPr>
        <p:txBody>
          <a:bodyPr wrap="square" rtlCol="0">
            <a:spAutoFit/>
          </a:bodyPr>
          <a:lstStyle/>
          <a:p>
            <a:r>
              <a:rPr lang="en-US" dirty="0" err="1" smtClean="0">
                <a:solidFill>
                  <a:schemeClr val="tx2">
                    <a:lumMod val="60000"/>
                    <a:lumOff val="40000"/>
                  </a:schemeClr>
                </a:solidFill>
              </a:rPr>
              <a:t>bLen</a:t>
            </a:r>
            <a:r>
              <a:rPr lang="en-US" dirty="0" smtClean="0">
                <a:solidFill>
                  <a:schemeClr val="tx2">
                    <a:lumMod val="60000"/>
                    <a:lumOff val="40000"/>
                  </a:schemeClr>
                </a:solidFill>
              </a:rPr>
              <a:t> </a:t>
            </a:r>
            <a:r>
              <a:rPr lang="en-US" dirty="0" smtClean="0">
                <a:solidFill>
                  <a:schemeClr val="tx2">
                    <a:lumMod val="60000"/>
                    <a:lumOff val="40000"/>
                  </a:schemeClr>
                </a:solidFill>
                <a:latin typeface="cmsy10"/>
              </a:rPr>
              <a:t>·</a:t>
            </a:r>
            <a:r>
              <a:rPr lang="en-US" dirty="0" smtClean="0">
                <a:solidFill>
                  <a:schemeClr val="tx2">
                    <a:lumMod val="60000"/>
                    <a:lumOff val="40000"/>
                  </a:schemeClr>
                </a:solidFill>
              </a:rPr>
              <a:t> </a:t>
            </a:r>
            <a:r>
              <a:rPr lang="en-US" dirty="0" err="1" smtClean="0">
                <a:solidFill>
                  <a:schemeClr val="tx2">
                    <a:lumMod val="60000"/>
                    <a:lumOff val="40000"/>
                  </a:schemeClr>
                </a:solidFill>
              </a:rPr>
              <a:t>pLen</a:t>
            </a:r>
            <a:endParaRPr lang="en-US" dirty="0">
              <a:solidFill>
                <a:schemeClr val="tx2">
                  <a:lumMod val="60000"/>
                  <a:lumOff val="40000"/>
                </a:schemeClr>
              </a:solidFill>
            </a:endParaRPr>
          </a:p>
        </p:txBody>
      </p:sp>
      <p:sp>
        <p:nvSpPr>
          <p:cNvPr id="102" name="TextBox 101"/>
          <p:cNvSpPr txBox="1"/>
          <p:nvPr/>
        </p:nvSpPr>
        <p:spPr>
          <a:xfrm>
            <a:off x="1790700" y="4248150"/>
            <a:ext cx="1447800" cy="369332"/>
          </a:xfrm>
          <a:prstGeom prst="rect">
            <a:avLst/>
          </a:prstGeom>
          <a:noFill/>
          <a:ln>
            <a:solidFill>
              <a:schemeClr val="tx2">
                <a:lumMod val="75000"/>
              </a:schemeClr>
            </a:solidFill>
          </a:ln>
        </p:spPr>
        <p:txBody>
          <a:bodyPr wrap="square" rtlCol="0">
            <a:spAutoFit/>
          </a:bodyPr>
          <a:lstStyle/>
          <a:p>
            <a:r>
              <a:rPr lang="en-US" dirty="0" err="1" smtClean="0">
                <a:solidFill>
                  <a:schemeClr val="tx2">
                    <a:lumMod val="60000"/>
                    <a:lumOff val="40000"/>
                  </a:schemeClr>
                </a:solidFill>
              </a:rPr>
              <a:t>bLen</a:t>
            </a:r>
            <a:r>
              <a:rPr lang="en-US" dirty="0" smtClean="0">
                <a:solidFill>
                  <a:schemeClr val="tx2">
                    <a:lumMod val="60000"/>
                    <a:lumOff val="40000"/>
                  </a:schemeClr>
                </a:solidFill>
              </a:rPr>
              <a:t> </a:t>
            </a:r>
            <a:r>
              <a:rPr lang="en-US" dirty="0" smtClean="0">
                <a:solidFill>
                  <a:schemeClr val="tx2">
                    <a:lumMod val="60000"/>
                    <a:lumOff val="40000"/>
                  </a:schemeClr>
                </a:solidFill>
                <a:latin typeface="cmsy10"/>
              </a:rPr>
              <a:t>·</a:t>
            </a:r>
            <a:r>
              <a:rPr lang="en-US" dirty="0" smtClean="0">
                <a:solidFill>
                  <a:schemeClr val="tx2">
                    <a:lumMod val="60000"/>
                    <a:lumOff val="40000"/>
                  </a:schemeClr>
                </a:solidFill>
              </a:rPr>
              <a:t> </a:t>
            </a:r>
            <a:r>
              <a:rPr lang="en-US" dirty="0" err="1" smtClean="0">
                <a:solidFill>
                  <a:schemeClr val="tx2">
                    <a:lumMod val="60000"/>
                    <a:lumOff val="40000"/>
                  </a:schemeClr>
                </a:solidFill>
              </a:rPr>
              <a:t>pLen</a:t>
            </a:r>
            <a:endParaRPr lang="en-US" dirty="0">
              <a:solidFill>
                <a:schemeClr val="tx2">
                  <a:lumMod val="60000"/>
                  <a:lumOff val="40000"/>
                </a:schemeClr>
              </a:solidFill>
            </a:endParaRPr>
          </a:p>
        </p:txBody>
      </p:sp>
      <p:sp>
        <p:nvSpPr>
          <p:cNvPr id="103" name="TextBox 102"/>
          <p:cNvSpPr txBox="1"/>
          <p:nvPr/>
        </p:nvSpPr>
        <p:spPr>
          <a:xfrm>
            <a:off x="2476500" y="6153150"/>
            <a:ext cx="762000" cy="369332"/>
          </a:xfrm>
          <a:prstGeom prst="rect">
            <a:avLst/>
          </a:prstGeom>
          <a:noFill/>
          <a:ln>
            <a:solidFill>
              <a:schemeClr val="tx2">
                <a:lumMod val="75000"/>
              </a:schemeClr>
            </a:solidFill>
          </a:ln>
        </p:spPr>
        <p:txBody>
          <a:bodyPr wrap="square" rtlCol="0">
            <a:spAutoFit/>
          </a:bodyPr>
          <a:lstStyle/>
          <a:p>
            <a:r>
              <a:rPr lang="en-US" dirty="0" smtClean="0">
                <a:solidFill>
                  <a:schemeClr val="tx2">
                    <a:lumMod val="60000"/>
                    <a:lumOff val="40000"/>
                  </a:schemeClr>
                </a:solidFill>
              </a:rPr>
              <a:t>False</a:t>
            </a:r>
            <a:endParaRPr lang="en-US" dirty="0">
              <a:solidFill>
                <a:schemeClr val="tx2">
                  <a:lumMod val="60000"/>
                  <a:lumOff val="40000"/>
                </a:schemeClr>
              </a:solidFill>
            </a:endParaRPr>
          </a:p>
        </p:txBody>
      </p:sp>
      <p:sp>
        <p:nvSpPr>
          <p:cNvPr id="89" name="Slide Number Placeholder 88"/>
          <p:cNvSpPr>
            <a:spLocks noGrp="1"/>
          </p:cNvSpPr>
          <p:nvPr>
            <p:ph type="sldNum" sz="quarter" idx="12"/>
          </p:nvPr>
        </p:nvSpPr>
        <p:spPr/>
        <p:txBody>
          <a:bodyPr/>
          <a:lstStyle/>
          <a:p>
            <a:fld id="{4A96F167-5951-4AF2-A12D-410BE70F5D80}" type="slidenum">
              <a:rPr lang="en-US" smtClean="0"/>
              <a:pPr/>
              <a:t>32</a:t>
            </a:fld>
            <a:endParaRPr lang="en-US"/>
          </a:p>
        </p:txBody>
      </p:sp>
      <p:sp>
        <p:nvSpPr>
          <p:cNvPr id="133" name="TextBox 132"/>
          <p:cNvSpPr txBox="1"/>
          <p:nvPr/>
        </p:nvSpPr>
        <p:spPr>
          <a:xfrm>
            <a:off x="0" y="228600"/>
            <a:ext cx="3886200" cy="584775"/>
          </a:xfrm>
          <a:prstGeom prst="rect">
            <a:avLst/>
          </a:prstGeom>
          <a:noFill/>
        </p:spPr>
        <p:txBody>
          <a:bodyPr wrap="square" rtlCol="0">
            <a:spAutoFit/>
          </a:bodyPr>
          <a:lstStyle/>
          <a:p>
            <a:r>
              <a:rPr lang="en-US" sz="3200" dirty="0" smtClean="0"/>
              <a:t>SMPP: Path Program 1</a:t>
            </a:r>
            <a:endParaRPr lang="en-US" sz="3200" dirty="0"/>
          </a:p>
        </p:txBody>
      </p:sp>
      <p:cxnSp>
        <p:nvCxnSpPr>
          <p:cNvPr id="55" name="Straight Arrow Connector 54"/>
          <p:cNvCxnSpPr>
            <a:stCxn id="57" idx="4"/>
            <a:endCxn id="58" idx="0"/>
          </p:cNvCxnSpPr>
          <p:nvPr/>
        </p:nvCxnSpPr>
        <p:spPr>
          <a:xfrm rot="5400000">
            <a:off x="2933700" y="5391150"/>
            <a:ext cx="1371600" cy="1588"/>
          </a:xfrm>
          <a:prstGeom prst="straightConnector1">
            <a:avLst/>
          </a:prstGeom>
          <a:ln w="508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a:stCxn id="47" idx="4"/>
            <a:endCxn id="48" idx="0"/>
          </p:cNvCxnSpPr>
          <p:nvPr/>
        </p:nvCxnSpPr>
        <p:spPr>
          <a:xfrm rot="5400000">
            <a:off x="5143500" y="971550"/>
            <a:ext cx="457200" cy="1588"/>
          </a:xfrm>
          <a:prstGeom prst="straightConnector1">
            <a:avLst/>
          </a:prstGeom>
          <a:ln w="508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a:stCxn id="49" idx="5"/>
            <a:endCxn id="52" idx="1"/>
          </p:cNvCxnSpPr>
          <p:nvPr/>
        </p:nvCxnSpPr>
        <p:spPr>
          <a:xfrm rot="16200000" flipH="1">
            <a:off x="4863726" y="2291976"/>
            <a:ext cx="254748" cy="330948"/>
          </a:xfrm>
          <a:prstGeom prst="straightConnector1">
            <a:avLst/>
          </a:prstGeom>
          <a:ln w="50800">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84" name="TextBox 83"/>
          <p:cNvSpPr txBox="1"/>
          <p:nvPr/>
        </p:nvSpPr>
        <p:spPr>
          <a:xfrm>
            <a:off x="5671457" y="413657"/>
            <a:ext cx="1219200" cy="923330"/>
          </a:xfrm>
          <a:prstGeom prst="rect">
            <a:avLst/>
          </a:prstGeom>
          <a:noFill/>
        </p:spPr>
        <p:txBody>
          <a:bodyPr wrap="square" rtlCol="0">
            <a:spAutoFit/>
          </a:bodyPr>
          <a:lstStyle/>
          <a:p>
            <a:r>
              <a:rPr lang="en-US" dirty="0" smtClean="0">
                <a:solidFill>
                  <a:srgbClr val="00B050"/>
                </a:solidFill>
              </a:rPr>
              <a:t>L := 1</a:t>
            </a:r>
          </a:p>
          <a:p>
            <a:r>
              <a:rPr lang="en-US" dirty="0" err="1" smtClean="0">
                <a:solidFill>
                  <a:srgbClr val="00B050"/>
                </a:solidFill>
              </a:rPr>
              <a:t>bLen</a:t>
            </a:r>
            <a:r>
              <a:rPr lang="en-US" dirty="0" smtClean="0">
                <a:solidFill>
                  <a:srgbClr val="00B050"/>
                </a:solidFill>
              </a:rPr>
              <a:t> := 0</a:t>
            </a:r>
          </a:p>
          <a:p>
            <a:r>
              <a:rPr lang="en-US" dirty="0" err="1" smtClean="0">
                <a:solidFill>
                  <a:srgbClr val="00B050"/>
                </a:solidFill>
              </a:rPr>
              <a:t>pLen</a:t>
            </a:r>
            <a:r>
              <a:rPr lang="en-US" dirty="0" smtClean="0">
                <a:solidFill>
                  <a:srgbClr val="00B050"/>
                </a:solidFill>
              </a:rPr>
              <a:t> &gt;= 1</a:t>
            </a:r>
            <a:endParaRPr lang="en-US" dirty="0">
              <a:solidFill>
                <a:srgbClr val="00B050"/>
              </a:solidFill>
            </a:endParaRPr>
          </a:p>
        </p:txBody>
      </p:sp>
      <p:sp>
        <p:nvSpPr>
          <p:cNvPr id="85" name="TextBox 84"/>
          <p:cNvSpPr txBox="1"/>
          <p:nvPr/>
        </p:nvSpPr>
        <p:spPr>
          <a:xfrm>
            <a:off x="1861457" y="5257800"/>
            <a:ext cx="1676400" cy="646331"/>
          </a:xfrm>
          <a:prstGeom prst="rect">
            <a:avLst/>
          </a:prstGeom>
          <a:noFill/>
        </p:spPr>
        <p:txBody>
          <a:bodyPr wrap="square" rtlCol="0">
            <a:spAutoFit/>
          </a:bodyPr>
          <a:lstStyle/>
          <a:p>
            <a:r>
              <a:rPr lang="en-US" dirty="0" smtClean="0">
                <a:solidFill>
                  <a:srgbClr val="00B050"/>
                </a:solidFill>
              </a:rPr>
              <a:t>p != 0</a:t>
            </a:r>
          </a:p>
          <a:p>
            <a:r>
              <a:rPr lang="en-US" dirty="0" smtClean="0">
                <a:solidFill>
                  <a:srgbClr val="00B050"/>
                </a:solidFill>
              </a:rPr>
              <a:t>&amp;&amp; </a:t>
            </a:r>
            <a:r>
              <a:rPr lang="en-US" dirty="0" err="1" smtClean="0">
                <a:solidFill>
                  <a:srgbClr val="00B050"/>
                </a:solidFill>
              </a:rPr>
              <a:t>bLen</a:t>
            </a:r>
            <a:r>
              <a:rPr lang="en-US" dirty="0" smtClean="0">
                <a:solidFill>
                  <a:srgbClr val="00B050"/>
                </a:solidFill>
              </a:rPr>
              <a:t> &gt; </a:t>
            </a:r>
            <a:r>
              <a:rPr lang="en-US" dirty="0" err="1" smtClean="0">
                <a:solidFill>
                  <a:srgbClr val="00B050"/>
                </a:solidFill>
              </a:rPr>
              <a:t>pLen</a:t>
            </a:r>
            <a:endParaRPr lang="en-US" dirty="0">
              <a:solidFill>
                <a:srgbClr val="00B050"/>
              </a:solidFill>
            </a:endParaRPr>
          </a:p>
        </p:txBody>
      </p:sp>
      <p:sp>
        <p:nvSpPr>
          <p:cNvPr id="100" name="TextBox 99"/>
          <p:cNvSpPr txBox="1"/>
          <p:nvPr/>
        </p:nvSpPr>
        <p:spPr>
          <a:xfrm>
            <a:off x="3751943" y="2409372"/>
            <a:ext cx="1219200" cy="369332"/>
          </a:xfrm>
          <a:prstGeom prst="rect">
            <a:avLst/>
          </a:prstGeom>
          <a:noFill/>
        </p:spPr>
        <p:txBody>
          <a:bodyPr wrap="square" rtlCol="0">
            <a:spAutoFit/>
          </a:bodyPr>
          <a:lstStyle/>
          <a:p>
            <a:r>
              <a:rPr lang="en-US" dirty="0" err="1" smtClean="0">
                <a:solidFill>
                  <a:schemeClr val="accent6">
                    <a:lumMod val="75000"/>
                  </a:schemeClr>
                </a:solidFill>
              </a:rPr>
              <a:t>pLen</a:t>
            </a:r>
            <a:r>
              <a:rPr lang="en-US" dirty="0" smtClean="0">
                <a:solidFill>
                  <a:schemeClr val="accent6">
                    <a:lumMod val="75000"/>
                  </a:schemeClr>
                </a:solidFill>
              </a:rPr>
              <a:t> := -1</a:t>
            </a:r>
            <a:endParaRPr lang="en-US" dirty="0">
              <a:solidFill>
                <a:schemeClr val="accent6">
                  <a:lumMod val="75000"/>
                </a:schemeClr>
              </a:solidFill>
            </a:endParaRPr>
          </a:p>
        </p:txBody>
      </p:sp>
      <p:sp>
        <p:nvSpPr>
          <p:cNvPr id="101" name="TextBox 100"/>
          <p:cNvSpPr txBox="1"/>
          <p:nvPr/>
        </p:nvSpPr>
        <p:spPr>
          <a:xfrm>
            <a:off x="6934200" y="5257800"/>
            <a:ext cx="1524000" cy="923330"/>
          </a:xfrm>
          <a:prstGeom prst="rect">
            <a:avLst/>
          </a:prstGeom>
          <a:noFill/>
        </p:spPr>
        <p:txBody>
          <a:bodyPr wrap="square" rtlCol="0">
            <a:spAutoFit/>
          </a:bodyPr>
          <a:lstStyle/>
          <a:p>
            <a:r>
              <a:rPr lang="en-US" dirty="0" smtClean="0"/>
              <a:t>L &lt;= </a:t>
            </a:r>
            <a:r>
              <a:rPr lang="en-US" dirty="0" err="1" smtClean="0"/>
              <a:t>pLen</a:t>
            </a:r>
            <a:endParaRPr lang="en-US" dirty="0" smtClean="0"/>
          </a:p>
          <a:p>
            <a:r>
              <a:rPr lang="en-US" dirty="0" err="1" smtClean="0"/>
              <a:t>bLen</a:t>
            </a:r>
            <a:r>
              <a:rPr lang="en-US" dirty="0" smtClean="0"/>
              <a:t> := L – off</a:t>
            </a:r>
          </a:p>
          <a:p>
            <a:r>
              <a:rPr lang="en-US" dirty="0" smtClean="0"/>
              <a:t>L := L * 2</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nodeType="clickEffect">
                                  <p:stCondLst>
                                    <p:cond delay="0"/>
                                  </p:stCondLst>
                                  <p:childTnLst>
                                    <p:set>
                                      <p:cBhvr rctx="PPT">
                                        <p:cTn id="6" dur="indefinite"/>
                                        <p:tgtEl>
                                          <p:spTgt spid="75"/>
                                        </p:tgtEl>
                                        <p:attrNameLst>
                                          <p:attrName>style.opacity</p:attrName>
                                        </p:attrNameLst>
                                      </p:cBhvr>
                                      <p:to>
                                        <p:strVal val="0.25"/>
                                      </p:to>
                                    </p:set>
                                    <p:animEffect filter="image" prLst="opacity: 0.25">
                                      <p:cBhvr rctx="IE">
                                        <p:cTn id="7" dur="indefinite"/>
                                        <p:tgtEl>
                                          <p:spTgt spid="75"/>
                                        </p:tgtEl>
                                      </p:cBhvr>
                                    </p:animEffect>
                                  </p:childTnLst>
                                </p:cTn>
                              </p:par>
                              <p:par>
                                <p:cTn id="8" presetID="9" presetClass="emph" presetSubtype="0" grpId="0" nodeType="withEffect">
                                  <p:stCondLst>
                                    <p:cond delay="0"/>
                                  </p:stCondLst>
                                  <p:childTnLst>
                                    <p:set>
                                      <p:cBhvr rctx="PPT">
                                        <p:cTn id="9" dur="indefinite"/>
                                        <p:tgtEl>
                                          <p:spTgt spid="49"/>
                                        </p:tgtEl>
                                        <p:attrNameLst>
                                          <p:attrName>style.opacity</p:attrName>
                                        </p:attrNameLst>
                                      </p:cBhvr>
                                      <p:to>
                                        <p:strVal val="0.25"/>
                                      </p:to>
                                    </p:set>
                                    <p:animEffect filter="image" prLst="opacity: 0.25">
                                      <p:cBhvr rctx="IE">
                                        <p:cTn id="10" dur="indefinite"/>
                                        <p:tgtEl>
                                          <p:spTgt spid="49"/>
                                        </p:tgtEl>
                                      </p:cBhvr>
                                    </p:animEffect>
                                  </p:childTnLst>
                                </p:cTn>
                              </p:par>
                              <p:par>
                                <p:cTn id="11" presetID="9" presetClass="emph" presetSubtype="0" grpId="0" nodeType="withEffect">
                                  <p:stCondLst>
                                    <p:cond delay="0"/>
                                  </p:stCondLst>
                                  <p:childTnLst>
                                    <p:set>
                                      <p:cBhvr rctx="PPT">
                                        <p:cTn id="12" dur="indefinite"/>
                                        <p:tgtEl>
                                          <p:spTgt spid="60"/>
                                        </p:tgtEl>
                                        <p:attrNameLst>
                                          <p:attrName>style.opacity</p:attrName>
                                        </p:attrNameLst>
                                      </p:cBhvr>
                                      <p:to>
                                        <p:strVal val="0.25"/>
                                      </p:to>
                                    </p:set>
                                    <p:animEffect filter="image" prLst="opacity: 0.25">
                                      <p:cBhvr rctx="IE">
                                        <p:cTn id="13" dur="indefinite"/>
                                        <p:tgtEl>
                                          <p:spTgt spid="60"/>
                                        </p:tgtEl>
                                      </p:cBhvr>
                                    </p:animEffect>
                                  </p:childTnLst>
                                </p:cTn>
                              </p:par>
                              <p:par>
                                <p:cTn id="14" presetID="9" presetClass="emph" presetSubtype="0" grpId="0" nodeType="withEffect">
                                  <p:stCondLst>
                                    <p:cond delay="0"/>
                                  </p:stCondLst>
                                  <p:childTnLst>
                                    <p:set>
                                      <p:cBhvr rctx="PPT">
                                        <p:cTn id="15" dur="indefinite"/>
                                        <p:tgtEl>
                                          <p:spTgt spid="61"/>
                                        </p:tgtEl>
                                        <p:attrNameLst>
                                          <p:attrName>style.opacity</p:attrName>
                                        </p:attrNameLst>
                                      </p:cBhvr>
                                      <p:to>
                                        <p:strVal val="0.25"/>
                                      </p:to>
                                    </p:set>
                                    <p:animEffect filter="image" prLst="opacity: 0.25">
                                      <p:cBhvr rctx="IE">
                                        <p:cTn id="16" dur="indefinite"/>
                                        <p:tgtEl>
                                          <p:spTgt spid="61"/>
                                        </p:tgtEl>
                                      </p:cBhvr>
                                    </p:animEffect>
                                  </p:childTnLst>
                                </p:cTn>
                              </p:par>
                              <p:par>
                                <p:cTn id="17" presetID="9" presetClass="emph" presetSubtype="0" nodeType="withEffect">
                                  <p:stCondLst>
                                    <p:cond delay="0"/>
                                  </p:stCondLst>
                                  <p:childTnLst>
                                    <p:set>
                                      <p:cBhvr rctx="PPT">
                                        <p:cTn id="18" dur="indefinite"/>
                                        <p:tgtEl>
                                          <p:spTgt spid="76"/>
                                        </p:tgtEl>
                                        <p:attrNameLst>
                                          <p:attrName>style.opacity</p:attrName>
                                        </p:attrNameLst>
                                      </p:cBhvr>
                                      <p:to>
                                        <p:strVal val="0.25"/>
                                      </p:to>
                                    </p:set>
                                    <p:animEffect filter="image" prLst="opacity: 0.25">
                                      <p:cBhvr rctx="IE">
                                        <p:cTn id="19" dur="indefinite"/>
                                        <p:tgtEl>
                                          <p:spTgt spid="76"/>
                                        </p:tgtEl>
                                      </p:cBhvr>
                                    </p:animEffect>
                                  </p:childTnLst>
                                </p:cTn>
                              </p:par>
                              <p:par>
                                <p:cTn id="20" presetID="9" presetClass="emph" presetSubtype="0" nodeType="withEffect">
                                  <p:stCondLst>
                                    <p:cond delay="0"/>
                                  </p:stCondLst>
                                  <p:childTnLst>
                                    <p:set>
                                      <p:cBhvr rctx="PPT">
                                        <p:cTn id="21" dur="indefinite"/>
                                        <p:tgtEl>
                                          <p:spTgt spid="79"/>
                                        </p:tgtEl>
                                        <p:attrNameLst>
                                          <p:attrName>style.opacity</p:attrName>
                                        </p:attrNameLst>
                                      </p:cBhvr>
                                      <p:to>
                                        <p:strVal val="0.25"/>
                                      </p:to>
                                    </p:set>
                                    <p:animEffect filter="image" prLst="opacity: 0.25">
                                      <p:cBhvr rctx="IE">
                                        <p:cTn id="22" dur="indefinite"/>
                                        <p:tgtEl>
                                          <p:spTgt spid="79"/>
                                        </p:tgtEl>
                                      </p:cBhvr>
                                    </p:animEffect>
                                  </p:childTnLst>
                                </p:cTn>
                              </p:par>
                              <p:par>
                                <p:cTn id="23" presetID="9" presetClass="emph" presetSubtype="0" grpId="0" nodeType="withEffect">
                                  <p:stCondLst>
                                    <p:cond delay="0"/>
                                  </p:stCondLst>
                                  <p:childTnLst>
                                    <p:set>
                                      <p:cBhvr rctx="PPT">
                                        <p:cTn id="24" dur="indefinite"/>
                                        <p:tgtEl>
                                          <p:spTgt spid="73"/>
                                        </p:tgtEl>
                                        <p:attrNameLst>
                                          <p:attrName>style.opacity</p:attrName>
                                        </p:attrNameLst>
                                      </p:cBhvr>
                                      <p:to>
                                        <p:strVal val="0.25"/>
                                      </p:to>
                                    </p:set>
                                    <p:animEffect filter="image" prLst="opacity: 0.25">
                                      <p:cBhvr rctx="IE">
                                        <p:cTn id="25" dur="indefinite"/>
                                        <p:tgtEl>
                                          <p:spTgt spid="73"/>
                                        </p:tgtEl>
                                      </p:cBhvr>
                                    </p:animEffect>
                                  </p:childTnLst>
                                </p:cTn>
                              </p:par>
                              <p:par>
                                <p:cTn id="26" presetID="9" presetClass="emph" presetSubtype="0" grpId="0" nodeType="withEffect">
                                  <p:stCondLst>
                                    <p:cond delay="0"/>
                                  </p:stCondLst>
                                  <p:childTnLst>
                                    <p:set>
                                      <p:cBhvr rctx="PPT">
                                        <p:cTn id="27" dur="indefinite"/>
                                        <p:tgtEl>
                                          <p:spTgt spid="54"/>
                                        </p:tgtEl>
                                        <p:attrNameLst>
                                          <p:attrName>style.opacity</p:attrName>
                                        </p:attrNameLst>
                                      </p:cBhvr>
                                      <p:to>
                                        <p:strVal val="0.25"/>
                                      </p:to>
                                    </p:set>
                                    <p:animEffect filter="image" prLst="opacity: 0.25">
                                      <p:cBhvr rctx="IE">
                                        <p:cTn id="28" dur="indefinite"/>
                                        <p:tgtEl>
                                          <p:spTgt spid="54"/>
                                        </p:tgtEl>
                                      </p:cBhvr>
                                    </p:animEffect>
                                  </p:childTnLst>
                                </p:cTn>
                              </p:par>
                              <p:par>
                                <p:cTn id="29" presetID="9" presetClass="emph" presetSubtype="0" grpId="0" nodeType="withEffect">
                                  <p:stCondLst>
                                    <p:cond delay="0"/>
                                  </p:stCondLst>
                                  <p:childTnLst>
                                    <p:set>
                                      <p:cBhvr rctx="PPT">
                                        <p:cTn id="30" dur="indefinite"/>
                                        <p:tgtEl>
                                          <p:spTgt spid="64"/>
                                        </p:tgtEl>
                                        <p:attrNameLst>
                                          <p:attrName>style.opacity</p:attrName>
                                        </p:attrNameLst>
                                      </p:cBhvr>
                                      <p:to>
                                        <p:strVal val="0.25"/>
                                      </p:to>
                                    </p:set>
                                    <p:animEffect filter="image" prLst="opacity: 0.25">
                                      <p:cBhvr rctx="IE">
                                        <p:cTn id="31" dur="indefinite"/>
                                        <p:tgtEl>
                                          <p:spTgt spid="64"/>
                                        </p:tgtEl>
                                      </p:cBhvr>
                                    </p:animEffect>
                                  </p:childTnLst>
                                </p:cTn>
                              </p:par>
                              <p:par>
                                <p:cTn id="32" presetID="9" presetClass="emph" presetSubtype="0" nodeType="withEffect">
                                  <p:stCondLst>
                                    <p:cond delay="0"/>
                                  </p:stCondLst>
                                  <p:childTnLst>
                                    <p:set>
                                      <p:cBhvr rctx="PPT">
                                        <p:cTn id="33" dur="indefinite"/>
                                        <p:tgtEl>
                                          <p:spTgt spid="80"/>
                                        </p:tgtEl>
                                        <p:attrNameLst>
                                          <p:attrName>style.opacity</p:attrName>
                                        </p:attrNameLst>
                                      </p:cBhvr>
                                      <p:to>
                                        <p:strVal val="0.25"/>
                                      </p:to>
                                    </p:set>
                                    <p:animEffect filter="image" prLst="opacity: 0.25">
                                      <p:cBhvr rctx="IE">
                                        <p:cTn id="34" dur="indefinite"/>
                                        <p:tgtEl>
                                          <p:spTgt spid="80"/>
                                        </p:tgtEl>
                                      </p:cBhvr>
                                    </p:animEffect>
                                  </p:childTnLst>
                                </p:cTn>
                              </p:par>
                            </p:childTnLst>
                          </p:cTn>
                        </p:par>
                      </p:childTnLst>
                    </p:cTn>
                  </p:par>
                  <p:par>
                    <p:cTn id="35" fill="hold">
                      <p:stCondLst>
                        <p:cond delay="indefinite"/>
                      </p:stCondLst>
                      <p:childTnLst>
                        <p:par>
                          <p:cTn id="36" fill="hold">
                            <p:stCondLst>
                              <p:cond delay="0"/>
                            </p:stCondLst>
                            <p:childTnLst>
                              <p:par>
                                <p:cTn id="37" presetID="1" presetClass="emph" presetSubtype="2" fill="hold" nodeType="clickEffect">
                                  <p:stCondLst>
                                    <p:cond delay="0"/>
                                  </p:stCondLst>
                                  <p:childTnLst>
                                    <p:animClr clrSpc="rgb">
                                      <p:cBhvr>
                                        <p:cTn id="38" dur="500" fill="hold"/>
                                        <p:tgtEl>
                                          <p:spTgt spid="48"/>
                                        </p:tgtEl>
                                        <p:attrNameLst>
                                          <p:attrName>fillcolor</p:attrName>
                                        </p:attrNameLst>
                                      </p:cBhvr>
                                      <p:to>
                                        <a:srgbClr val="0066FF"/>
                                      </p:to>
                                    </p:animClr>
                                    <p:set>
                                      <p:cBhvr>
                                        <p:cTn id="39" dur="500" fill="hold"/>
                                        <p:tgtEl>
                                          <p:spTgt spid="48"/>
                                        </p:tgtEl>
                                        <p:attrNameLst>
                                          <p:attrName>fill.type</p:attrName>
                                        </p:attrNameLst>
                                      </p:cBhvr>
                                      <p:to>
                                        <p:strVal val="solid"/>
                                      </p:to>
                                    </p:set>
                                    <p:set>
                                      <p:cBhvr>
                                        <p:cTn id="40" dur="500" fill="hold"/>
                                        <p:tgtEl>
                                          <p:spTgt spid="48"/>
                                        </p:tgtEl>
                                        <p:attrNameLst>
                                          <p:attrName>fill.on</p:attrName>
                                        </p:attrNameLst>
                                      </p:cBhvr>
                                      <p:to>
                                        <p:strVal val="true"/>
                                      </p:to>
                                    </p:set>
                                  </p:childTnLst>
                                </p:cTn>
                              </p:par>
                              <p:par>
                                <p:cTn id="41" presetID="10" presetClass="entr" presetSubtype="0" fill="hold" grpId="0" nodeType="withEffect">
                                  <p:stCondLst>
                                    <p:cond delay="0"/>
                                  </p:stCondLst>
                                  <p:childTnLst>
                                    <p:set>
                                      <p:cBhvr>
                                        <p:cTn id="42" dur="1" fill="hold">
                                          <p:stCondLst>
                                            <p:cond delay="0"/>
                                          </p:stCondLst>
                                        </p:cTn>
                                        <p:tgtEl>
                                          <p:spTgt spid="93"/>
                                        </p:tgtEl>
                                        <p:attrNameLst>
                                          <p:attrName>style.visibility</p:attrName>
                                        </p:attrNameLst>
                                      </p:cBhvr>
                                      <p:to>
                                        <p:strVal val="visible"/>
                                      </p:to>
                                    </p:set>
                                    <p:animEffect transition="in" filter="fade">
                                      <p:cBhvr>
                                        <p:cTn id="43" dur="500"/>
                                        <p:tgtEl>
                                          <p:spTgt spid="93"/>
                                        </p:tgtEl>
                                      </p:cBhvr>
                                    </p:animEffect>
                                  </p:childTnLst>
                                </p:cTn>
                              </p:par>
                              <p:par>
                                <p:cTn id="44" presetID="1" presetClass="emph" presetSubtype="2" fill="hold" nodeType="withEffect">
                                  <p:stCondLst>
                                    <p:cond delay="0"/>
                                  </p:stCondLst>
                                  <p:childTnLst>
                                    <p:animClr clrSpc="rgb">
                                      <p:cBhvr>
                                        <p:cTn id="45" dur="500" fill="hold"/>
                                        <p:tgtEl>
                                          <p:spTgt spid="52"/>
                                        </p:tgtEl>
                                        <p:attrNameLst>
                                          <p:attrName>fillcolor</p:attrName>
                                        </p:attrNameLst>
                                      </p:cBhvr>
                                      <p:to>
                                        <a:srgbClr val="0066FF"/>
                                      </p:to>
                                    </p:animClr>
                                    <p:set>
                                      <p:cBhvr>
                                        <p:cTn id="46" dur="500" fill="hold"/>
                                        <p:tgtEl>
                                          <p:spTgt spid="52"/>
                                        </p:tgtEl>
                                        <p:attrNameLst>
                                          <p:attrName>fill.type</p:attrName>
                                        </p:attrNameLst>
                                      </p:cBhvr>
                                      <p:to>
                                        <p:strVal val="solid"/>
                                      </p:to>
                                    </p:set>
                                    <p:set>
                                      <p:cBhvr>
                                        <p:cTn id="47" dur="500" fill="hold"/>
                                        <p:tgtEl>
                                          <p:spTgt spid="52"/>
                                        </p:tgtEl>
                                        <p:attrNameLst>
                                          <p:attrName>fill.on</p:attrName>
                                        </p:attrNameLst>
                                      </p:cBhvr>
                                      <p:to>
                                        <p:strVal val="true"/>
                                      </p:to>
                                    </p:set>
                                  </p:childTnLst>
                                </p:cTn>
                              </p:par>
                              <p:par>
                                <p:cTn id="48" presetID="10" presetClass="entr" presetSubtype="0" fill="hold" grpId="0" nodeType="withEffect">
                                  <p:stCondLst>
                                    <p:cond delay="0"/>
                                  </p:stCondLst>
                                  <p:childTnLst>
                                    <p:set>
                                      <p:cBhvr>
                                        <p:cTn id="49" dur="1" fill="hold">
                                          <p:stCondLst>
                                            <p:cond delay="0"/>
                                          </p:stCondLst>
                                        </p:cTn>
                                        <p:tgtEl>
                                          <p:spTgt spid="95"/>
                                        </p:tgtEl>
                                        <p:attrNameLst>
                                          <p:attrName>style.visibility</p:attrName>
                                        </p:attrNameLst>
                                      </p:cBhvr>
                                      <p:to>
                                        <p:strVal val="visible"/>
                                      </p:to>
                                    </p:set>
                                    <p:animEffect transition="in" filter="fade">
                                      <p:cBhvr>
                                        <p:cTn id="50" dur="500"/>
                                        <p:tgtEl>
                                          <p:spTgt spid="95"/>
                                        </p:tgtEl>
                                      </p:cBhvr>
                                    </p:animEffect>
                                  </p:childTnLst>
                                </p:cTn>
                              </p:par>
                              <p:par>
                                <p:cTn id="51" presetID="1" presetClass="emph" presetSubtype="2" fill="hold" nodeType="withEffect">
                                  <p:stCondLst>
                                    <p:cond delay="0"/>
                                  </p:stCondLst>
                                  <p:childTnLst>
                                    <p:animClr clrSpc="rgb">
                                      <p:cBhvr>
                                        <p:cTn id="52" dur="500" fill="hold"/>
                                        <p:tgtEl>
                                          <p:spTgt spid="53"/>
                                        </p:tgtEl>
                                        <p:attrNameLst>
                                          <p:attrName>fillcolor</p:attrName>
                                        </p:attrNameLst>
                                      </p:cBhvr>
                                      <p:to>
                                        <a:srgbClr val="0066FF"/>
                                      </p:to>
                                    </p:animClr>
                                    <p:set>
                                      <p:cBhvr>
                                        <p:cTn id="53" dur="500" fill="hold"/>
                                        <p:tgtEl>
                                          <p:spTgt spid="53"/>
                                        </p:tgtEl>
                                        <p:attrNameLst>
                                          <p:attrName>fill.type</p:attrName>
                                        </p:attrNameLst>
                                      </p:cBhvr>
                                      <p:to>
                                        <p:strVal val="solid"/>
                                      </p:to>
                                    </p:set>
                                    <p:set>
                                      <p:cBhvr>
                                        <p:cTn id="54" dur="500" fill="hold"/>
                                        <p:tgtEl>
                                          <p:spTgt spid="53"/>
                                        </p:tgtEl>
                                        <p:attrNameLst>
                                          <p:attrName>fill.on</p:attrName>
                                        </p:attrNameLst>
                                      </p:cBhvr>
                                      <p:to>
                                        <p:strVal val="true"/>
                                      </p:to>
                                    </p:set>
                                  </p:childTnLst>
                                </p:cTn>
                              </p:par>
                              <p:par>
                                <p:cTn id="55" presetID="10" presetClass="entr" presetSubtype="0" fill="hold" grpId="0" nodeType="withEffect">
                                  <p:stCondLst>
                                    <p:cond delay="0"/>
                                  </p:stCondLst>
                                  <p:childTnLst>
                                    <p:set>
                                      <p:cBhvr>
                                        <p:cTn id="56" dur="1" fill="hold">
                                          <p:stCondLst>
                                            <p:cond delay="0"/>
                                          </p:stCondLst>
                                        </p:cTn>
                                        <p:tgtEl>
                                          <p:spTgt spid="96"/>
                                        </p:tgtEl>
                                        <p:attrNameLst>
                                          <p:attrName>style.visibility</p:attrName>
                                        </p:attrNameLst>
                                      </p:cBhvr>
                                      <p:to>
                                        <p:strVal val="visible"/>
                                      </p:to>
                                    </p:set>
                                    <p:animEffect transition="in" filter="fade">
                                      <p:cBhvr>
                                        <p:cTn id="57" dur="500"/>
                                        <p:tgtEl>
                                          <p:spTgt spid="96"/>
                                        </p:tgtEl>
                                      </p:cBhvr>
                                    </p:animEffect>
                                  </p:childTnLst>
                                </p:cTn>
                              </p:par>
                              <p:par>
                                <p:cTn id="58" presetID="1" presetClass="emph" presetSubtype="2" fill="hold" nodeType="withEffect">
                                  <p:stCondLst>
                                    <p:cond delay="0"/>
                                  </p:stCondLst>
                                  <p:childTnLst>
                                    <p:animClr clrSpc="rgb">
                                      <p:cBhvr>
                                        <p:cTn id="59" dur="500" fill="hold"/>
                                        <p:tgtEl>
                                          <p:spTgt spid="50"/>
                                        </p:tgtEl>
                                        <p:attrNameLst>
                                          <p:attrName>fillcolor</p:attrName>
                                        </p:attrNameLst>
                                      </p:cBhvr>
                                      <p:to>
                                        <a:srgbClr val="0066FF"/>
                                      </p:to>
                                    </p:animClr>
                                    <p:set>
                                      <p:cBhvr>
                                        <p:cTn id="60" dur="500" fill="hold"/>
                                        <p:tgtEl>
                                          <p:spTgt spid="50"/>
                                        </p:tgtEl>
                                        <p:attrNameLst>
                                          <p:attrName>fill.type</p:attrName>
                                        </p:attrNameLst>
                                      </p:cBhvr>
                                      <p:to>
                                        <p:strVal val="solid"/>
                                      </p:to>
                                    </p:set>
                                    <p:set>
                                      <p:cBhvr>
                                        <p:cTn id="61" dur="500" fill="hold"/>
                                        <p:tgtEl>
                                          <p:spTgt spid="50"/>
                                        </p:tgtEl>
                                        <p:attrNameLst>
                                          <p:attrName>fill.on</p:attrName>
                                        </p:attrNameLst>
                                      </p:cBhvr>
                                      <p:to>
                                        <p:strVal val="true"/>
                                      </p:to>
                                    </p:set>
                                  </p:childTnLst>
                                </p:cTn>
                              </p:par>
                              <p:par>
                                <p:cTn id="62" presetID="10" presetClass="entr" presetSubtype="0" fill="hold" grpId="0" nodeType="withEffect">
                                  <p:stCondLst>
                                    <p:cond delay="0"/>
                                  </p:stCondLst>
                                  <p:childTnLst>
                                    <p:set>
                                      <p:cBhvr>
                                        <p:cTn id="63" dur="1" fill="hold">
                                          <p:stCondLst>
                                            <p:cond delay="0"/>
                                          </p:stCondLst>
                                        </p:cTn>
                                        <p:tgtEl>
                                          <p:spTgt spid="98"/>
                                        </p:tgtEl>
                                        <p:attrNameLst>
                                          <p:attrName>style.visibility</p:attrName>
                                        </p:attrNameLst>
                                      </p:cBhvr>
                                      <p:to>
                                        <p:strVal val="visible"/>
                                      </p:to>
                                    </p:set>
                                    <p:animEffect transition="in" filter="fade">
                                      <p:cBhvr>
                                        <p:cTn id="64" dur="500"/>
                                        <p:tgtEl>
                                          <p:spTgt spid="98"/>
                                        </p:tgtEl>
                                      </p:cBhvr>
                                    </p:animEffect>
                                  </p:childTnLst>
                                </p:cTn>
                              </p:par>
                              <p:par>
                                <p:cTn id="65" presetID="1" presetClass="emph" presetSubtype="2" fill="hold" nodeType="withEffect">
                                  <p:stCondLst>
                                    <p:cond delay="0"/>
                                  </p:stCondLst>
                                  <p:childTnLst>
                                    <p:animClr clrSpc="rgb">
                                      <p:cBhvr>
                                        <p:cTn id="66" dur="500" fill="hold"/>
                                        <p:tgtEl>
                                          <p:spTgt spid="57"/>
                                        </p:tgtEl>
                                        <p:attrNameLst>
                                          <p:attrName>fillcolor</p:attrName>
                                        </p:attrNameLst>
                                      </p:cBhvr>
                                      <p:to>
                                        <a:srgbClr val="0066FF"/>
                                      </p:to>
                                    </p:animClr>
                                    <p:set>
                                      <p:cBhvr>
                                        <p:cTn id="67" dur="500" fill="hold"/>
                                        <p:tgtEl>
                                          <p:spTgt spid="57"/>
                                        </p:tgtEl>
                                        <p:attrNameLst>
                                          <p:attrName>fill.type</p:attrName>
                                        </p:attrNameLst>
                                      </p:cBhvr>
                                      <p:to>
                                        <p:strVal val="solid"/>
                                      </p:to>
                                    </p:set>
                                    <p:set>
                                      <p:cBhvr>
                                        <p:cTn id="68" dur="500" fill="hold"/>
                                        <p:tgtEl>
                                          <p:spTgt spid="57"/>
                                        </p:tgtEl>
                                        <p:attrNameLst>
                                          <p:attrName>fill.on</p:attrName>
                                        </p:attrNameLst>
                                      </p:cBhvr>
                                      <p:to>
                                        <p:strVal val="true"/>
                                      </p:to>
                                    </p:set>
                                  </p:childTnLst>
                                </p:cTn>
                              </p:par>
                              <p:par>
                                <p:cTn id="69" presetID="10" presetClass="entr" presetSubtype="0" fill="hold" grpId="0" nodeType="withEffect">
                                  <p:stCondLst>
                                    <p:cond delay="0"/>
                                  </p:stCondLst>
                                  <p:childTnLst>
                                    <p:set>
                                      <p:cBhvr>
                                        <p:cTn id="70" dur="1" fill="hold">
                                          <p:stCondLst>
                                            <p:cond delay="0"/>
                                          </p:stCondLst>
                                        </p:cTn>
                                        <p:tgtEl>
                                          <p:spTgt spid="102"/>
                                        </p:tgtEl>
                                        <p:attrNameLst>
                                          <p:attrName>style.visibility</p:attrName>
                                        </p:attrNameLst>
                                      </p:cBhvr>
                                      <p:to>
                                        <p:strVal val="visible"/>
                                      </p:to>
                                    </p:set>
                                    <p:animEffect transition="in" filter="fade">
                                      <p:cBhvr>
                                        <p:cTn id="71" dur="500"/>
                                        <p:tgtEl>
                                          <p:spTgt spid="102"/>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103"/>
                                        </p:tgtEl>
                                        <p:attrNameLst>
                                          <p:attrName>style.visibility</p:attrName>
                                        </p:attrNameLst>
                                      </p:cBhvr>
                                      <p:to>
                                        <p:strVal val="visible"/>
                                      </p:to>
                                    </p:set>
                                    <p:animEffect transition="in" filter="fade">
                                      <p:cBhvr>
                                        <p:cTn id="74" dur="500"/>
                                        <p:tgtEl>
                                          <p:spTgt spid="103"/>
                                        </p:tgtEl>
                                      </p:cBhvr>
                                    </p:animEffect>
                                  </p:childTnLst>
                                </p:cTn>
                              </p:par>
                            </p:childTnLst>
                          </p:cTn>
                        </p:par>
                      </p:childTnLst>
                    </p:cTn>
                  </p:par>
                  <p:par>
                    <p:cTn id="75" fill="hold">
                      <p:stCondLst>
                        <p:cond delay="indefinite"/>
                      </p:stCondLst>
                      <p:childTnLst>
                        <p:par>
                          <p:cTn id="76" fill="hold">
                            <p:stCondLst>
                              <p:cond delay="0"/>
                            </p:stCondLst>
                            <p:childTnLst>
                              <p:par>
                                <p:cTn id="77" presetID="10" presetClass="entr" presetSubtype="0" fill="hold" nodeType="clickEffect">
                                  <p:stCondLst>
                                    <p:cond delay="0"/>
                                  </p:stCondLst>
                                  <p:childTnLst>
                                    <p:set>
                                      <p:cBhvr>
                                        <p:cTn id="78" dur="1" fill="hold">
                                          <p:stCondLst>
                                            <p:cond delay="0"/>
                                          </p:stCondLst>
                                        </p:cTn>
                                        <p:tgtEl>
                                          <p:spTgt spid="55"/>
                                        </p:tgtEl>
                                        <p:attrNameLst>
                                          <p:attrName>style.visibility</p:attrName>
                                        </p:attrNameLst>
                                      </p:cBhvr>
                                      <p:to>
                                        <p:strVal val="visible"/>
                                      </p:to>
                                    </p:set>
                                    <p:animEffect transition="in" filter="fade">
                                      <p:cBhvr>
                                        <p:cTn id="79" dur="500"/>
                                        <p:tgtEl>
                                          <p:spTgt spid="55"/>
                                        </p:tgtEl>
                                      </p:cBhvr>
                                    </p:animEffect>
                                  </p:childTnLst>
                                </p:cTn>
                              </p:par>
                              <p:par>
                                <p:cTn id="80" presetID="10" presetClass="entr" presetSubtype="0" fill="hold" nodeType="withEffect">
                                  <p:stCondLst>
                                    <p:cond delay="0"/>
                                  </p:stCondLst>
                                  <p:childTnLst>
                                    <p:set>
                                      <p:cBhvr>
                                        <p:cTn id="81" dur="1" fill="hold">
                                          <p:stCondLst>
                                            <p:cond delay="0"/>
                                          </p:stCondLst>
                                        </p:cTn>
                                        <p:tgtEl>
                                          <p:spTgt spid="69"/>
                                        </p:tgtEl>
                                        <p:attrNameLst>
                                          <p:attrName>style.visibility</p:attrName>
                                        </p:attrNameLst>
                                      </p:cBhvr>
                                      <p:to>
                                        <p:strVal val="visible"/>
                                      </p:to>
                                    </p:set>
                                    <p:animEffect transition="in" filter="fade">
                                      <p:cBhvr>
                                        <p:cTn id="82" dur="500"/>
                                        <p:tgtEl>
                                          <p:spTgt spid="69"/>
                                        </p:tgtEl>
                                      </p:cBhvr>
                                    </p:animEffect>
                                  </p:childTnLst>
                                </p:cTn>
                              </p:par>
                              <p:par>
                                <p:cTn id="83" presetID="10" presetClass="entr" presetSubtype="0" fill="hold" nodeType="withEffect">
                                  <p:stCondLst>
                                    <p:cond delay="0"/>
                                  </p:stCondLst>
                                  <p:childTnLst>
                                    <p:set>
                                      <p:cBhvr>
                                        <p:cTn id="84" dur="1" fill="hold">
                                          <p:stCondLst>
                                            <p:cond delay="0"/>
                                          </p:stCondLst>
                                        </p:cTn>
                                        <p:tgtEl>
                                          <p:spTgt spid="70"/>
                                        </p:tgtEl>
                                        <p:attrNameLst>
                                          <p:attrName>style.visibility</p:attrName>
                                        </p:attrNameLst>
                                      </p:cBhvr>
                                      <p:to>
                                        <p:strVal val="visible"/>
                                      </p:to>
                                    </p:set>
                                    <p:animEffect transition="in" filter="fade">
                                      <p:cBhvr>
                                        <p:cTn id="85" dur="500"/>
                                        <p:tgtEl>
                                          <p:spTgt spid="70"/>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84"/>
                                        </p:tgtEl>
                                        <p:attrNameLst>
                                          <p:attrName>style.visibility</p:attrName>
                                        </p:attrNameLst>
                                      </p:cBhvr>
                                      <p:to>
                                        <p:strVal val="visible"/>
                                      </p:to>
                                    </p:set>
                                    <p:animEffect transition="in" filter="fade">
                                      <p:cBhvr>
                                        <p:cTn id="88" dur="500"/>
                                        <p:tgtEl>
                                          <p:spTgt spid="84"/>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85"/>
                                        </p:tgtEl>
                                        <p:attrNameLst>
                                          <p:attrName>style.visibility</p:attrName>
                                        </p:attrNameLst>
                                      </p:cBhvr>
                                      <p:to>
                                        <p:strVal val="visible"/>
                                      </p:to>
                                    </p:set>
                                    <p:animEffect transition="in" filter="fade">
                                      <p:cBhvr>
                                        <p:cTn id="91" dur="500"/>
                                        <p:tgtEl>
                                          <p:spTgt spid="85"/>
                                        </p:tgtEl>
                                      </p:cBhvr>
                                    </p:animEffect>
                                  </p:childTnLst>
                                </p:cTn>
                              </p:par>
                              <p:par>
                                <p:cTn id="92" presetID="10" presetClass="entr" presetSubtype="0" fill="hold" grpId="0" nodeType="withEffect">
                                  <p:stCondLst>
                                    <p:cond delay="0"/>
                                  </p:stCondLst>
                                  <p:childTnLst>
                                    <p:set>
                                      <p:cBhvr>
                                        <p:cTn id="93" dur="1" fill="hold">
                                          <p:stCondLst>
                                            <p:cond delay="0"/>
                                          </p:stCondLst>
                                        </p:cTn>
                                        <p:tgtEl>
                                          <p:spTgt spid="100"/>
                                        </p:tgtEl>
                                        <p:attrNameLst>
                                          <p:attrName>style.visibility</p:attrName>
                                        </p:attrNameLst>
                                      </p:cBhvr>
                                      <p:to>
                                        <p:strVal val="visible"/>
                                      </p:to>
                                    </p:set>
                                    <p:animEffect transition="in" filter="fade">
                                      <p:cBhvr>
                                        <p:cTn id="94" dur="500"/>
                                        <p:tgtEl>
                                          <p:spTgt spid="100"/>
                                        </p:tgtEl>
                                      </p:cBhvr>
                                    </p:animEffect>
                                  </p:childTnLst>
                                </p:cTn>
                              </p:par>
                              <p:par>
                                <p:cTn id="95" presetID="10" presetClass="exit" presetSubtype="0" fill="hold" grpId="0" nodeType="withEffect">
                                  <p:stCondLst>
                                    <p:cond delay="0"/>
                                  </p:stCondLst>
                                  <p:childTnLst>
                                    <p:animEffect transition="out" filter="fade">
                                      <p:cBhvr>
                                        <p:cTn id="96" dur="500"/>
                                        <p:tgtEl>
                                          <p:spTgt spid="72"/>
                                        </p:tgtEl>
                                      </p:cBhvr>
                                    </p:animEffect>
                                    <p:set>
                                      <p:cBhvr>
                                        <p:cTn id="97" dur="1" fill="hold">
                                          <p:stCondLst>
                                            <p:cond delay="499"/>
                                          </p:stCondLst>
                                        </p:cTn>
                                        <p:tgtEl>
                                          <p:spTgt spid="72"/>
                                        </p:tgtEl>
                                        <p:attrNameLst>
                                          <p:attrName>style.visibility</p:attrName>
                                        </p:attrNameLst>
                                      </p:cBhvr>
                                      <p:to>
                                        <p:strVal val="hidden"/>
                                      </p:to>
                                    </p:set>
                                  </p:childTnLst>
                                </p:cTn>
                              </p:par>
                              <p:par>
                                <p:cTn id="98" presetID="10" presetClass="exit" presetSubtype="0" fill="hold" grpId="0" nodeType="withEffect">
                                  <p:stCondLst>
                                    <p:cond delay="0"/>
                                  </p:stCondLst>
                                  <p:childTnLst>
                                    <p:animEffect transition="out" filter="fade">
                                      <p:cBhvr>
                                        <p:cTn id="99" dur="500"/>
                                        <p:tgtEl>
                                          <p:spTgt spid="59"/>
                                        </p:tgtEl>
                                      </p:cBhvr>
                                    </p:animEffect>
                                    <p:set>
                                      <p:cBhvr>
                                        <p:cTn id="100" dur="1" fill="hold">
                                          <p:stCondLst>
                                            <p:cond delay="499"/>
                                          </p:stCondLst>
                                        </p:cTn>
                                        <p:tgtEl>
                                          <p:spTgt spid="5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54" grpId="0" animBg="1"/>
      <p:bldP spid="59" grpId="0"/>
      <p:bldP spid="60" grpId="0"/>
      <p:bldP spid="61" grpId="0"/>
      <p:bldP spid="64" grpId="0"/>
      <p:bldP spid="72" grpId="0"/>
      <p:bldP spid="73" grpId="0"/>
      <p:bldP spid="93" grpId="0" animBg="1"/>
      <p:bldP spid="95" grpId="0" animBg="1"/>
      <p:bldP spid="96" grpId="0" animBg="1"/>
      <p:bldP spid="98" grpId="0" animBg="1"/>
      <p:bldP spid="102" grpId="0" animBg="1"/>
      <p:bldP spid="103" grpId="0" animBg="1"/>
      <p:bldP spid="84" grpId="0"/>
      <p:bldP spid="85" grpId="0"/>
      <p:bldP spid="100"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Oval 46"/>
          <p:cNvSpPr/>
          <p:nvPr/>
        </p:nvSpPr>
        <p:spPr>
          <a:xfrm>
            <a:off x="5067300" y="133350"/>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p:cNvSpPr/>
          <p:nvPr/>
        </p:nvSpPr>
        <p:spPr>
          <a:xfrm>
            <a:off x="5067300" y="1200150"/>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p:cNvSpPr/>
          <p:nvPr/>
        </p:nvSpPr>
        <p:spPr>
          <a:xfrm>
            <a:off x="4305300" y="1809750"/>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a:off x="5067300" y="4095750"/>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p:nvPr/>
        </p:nvSpPr>
        <p:spPr>
          <a:xfrm>
            <a:off x="5067300" y="2495550"/>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p:cNvSpPr/>
          <p:nvPr/>
        </p:nvSpPr>
        <p:spPr>
          <a:xfrm>
            <a:off x="5905500" y="3181350"/>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p:cNvSpPr/>
          <p:nvPr/>
        </p:nvSpPr>
        <p:spPr>
          <a:xfrm>
            <a:off x="4229100" y="3257550"/>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p:cNvSpPr/>
          <p:nvPr/>
        </p:nvSpPr>
        <p:spPr>
          <a:xfrm>
            <a:off x="3314700" y="4095750"/>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p:cNvSpPr/>
          <p:nvPr/>
        </p:nvSpPr>
        <p:spPr>
          <a:xfrm>
            <a:off x="3314700" y="6076950"/>
            <a:ext cx="609600" cy="609600"/>
          </a:xfrm>
          <a:prstGeom prst="ellipse">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Box 58"/>
          <p:cNvSpPr txBox="1"/>
          <p:nvPr/>
        </p:nvSpPr>
        <p:spPr>
          <a:xfrm>
            <a:off x="5676900" y="438150"/>
            <a:ext cx="1219200" cy="923330"/>
          </a:xfrm>
          <a:prstGeom prst="rect">
            <a:avLst/>
          </a:prstGeom>
          <a:noFill/>
        </p:spPr>
        <p:txBody>
          <a:bodyPr wrap="square" rtlCol="0">
            <a:spAutoFit/>
          </a:bodyPr>
          <a:lstStyle/>
          <a:p>
            <a:r>
              <a:rPr lang="en-US" dirty="0" smtClean="0"/>
              <a:t>L := 1</a:t>
            </a:r>
          </a:p>
          <a:p>
            <a:r>
              <a:rPr lang="en-US" dirty="0" err="1" smtClean="0"/>
              <a:t>bLen</a:t>
            </a:r>
            <a:r>
              <a:rPr lang="en-US" dirty="0" smtClean="0"/>
              <a:t> := 0</a:t>
            </a:r>
          </a:p>
          <a:p>
            <a:r>
              <a:rPr lang="en-US" dirty="0" err="1" smtClean="0"/>
              <a:t>pLen</a:t>
            </a:r>
            <a:r>
              <a:rPr lang="en-US" dirty="0" smtClean="0"/>
              <a:t> &gt;= 1</a:t>
            </a:r>
            <a:endParaRPr lang="en-US" dirty="0"/>
          </a:p>
        </p:txBody>
      </p:sp>
      <p:sp>
        <p:nvSpPr>
          <p:cNvPr id="60" name="TextBox 59"/>
          <p:cNvSpPr txBox="1"/>
          <p:nvPr/>
        </p:nvSpPr>
        <p:spPr>
          <a:xfrm>
            <a:off x="4381500" y="1352550"/>
            <a:ext cx="685800" cy="369332"/>
          </a:xfrm>
          <a:prstGeom prst="rect">
            <a:avLst/>
          </a:prstGeom>
          <a:noFill/>
        </p:spPr>
        <p:txBody>
          <a:bodyPr wrap="square" rtlCol="0">
            <a:spAutoFit/>
          </a:bodyPr>
          <a:lstStyle/>
          <a:p>
            <a:r>
              <a:rPr lang="en-US" dirty="0" smtClean="0"/>
              <a:t>p = 0</a:t>
            </a:r>
            <a:endParaRPr lang="en-US" dirty="0"/>
          </a:p>
        </p:txBody>
      </p:sp>
      <p:sp>
        <p:nvSpPr>
          <p:cNvPr id="61" name="TextBox 60"/>
          <p:cNvSpPr txBox="1"/>
          <p:nvPr/>
        </p:nvSpPr>
        <p:spPr>
          <a:xfrm>
            <a:off x="3771900" y="2419350"/>
            <a:ext cx="1219200" cy="369332"/>
          </a:xfrm>
          <a:prstGeom prst="rect">
            <a:avLst/>
          </a:prstGeom>
          <a:noFill/>
        </p:spPr>
        <p:txBody>
          <a:bodyPr wrap="square" rtlCol="0">
            <a:spAutoFit/>
          </a:bodyPr>
          <a:lstStyle/>
          <a:p>
            <a:r>
              <a:rPr lang="en-US" dirty="0" err="1" smtClean="0"/>
              <a:t>pLen</a:t>
            </a:r>
            <a:r>
              <a:rPr lang="en-US" dirty="0" smtClean="0"/>
              <a:t> := -1</a:t>
            </a:r>
            <a:endParaRPr lang="en-US" dirty="0"/>
          </a:p>
        </p:txBody>
      </p:sp>
      <p:sp>
        <p:nvSpPr>
          <p:cNvPr id="62" name="TextBox 61"/>
          <p:cNvSpPr txBox="1"/>
          <p:nvPr/>
        </p:nvSpPr>
        <p:spPr>
          <a:xfrm>
            <a:off x="5448300" y="1962150"/>
            <a:ext cx="762000" cy="369332"/>
          </a:xfrm>
          <a:prstGeom prst="rect">
            <a:avLst/>
          </a:prstGeom>
          <a:noFill/>
        </p:spPr>
        <p:txBody>
          <a:bodyPr wrap="square" rtlCol="0">
            <a:spAutoFit/>
          </a:bodyPr>
          <a:lstStyle/>
          <a:p>
            <a:r>
              <a:rPr lang="en-US" dirty="0" smtClean="0"/>
              <a:t>p != 0</a:t>
            </a:r>
            <a:endParaRPr lang="en-US" dirty="0"/>
          </a:p>
        </p:txBody>
      </p:sp>
      <p:sp>
        <p:nvSpPr>
          <p:cNvPr id="63" name="TextBox 62"/>
          <p:cNvSpPr txBox="1"/>
          <p:nvPr/>
        </p:nvSpPr>
        <p:spPr>
          <a:xfrm>
            <a:off x="5829300" y="2800350"/>
            <a:ext cx="1219200" cy="369332"/>
          </a:xfrm>
          <a:prstGeom prst="rect">
            <a:avLst/>
          </a:prstGeom>
          <a:noFill/>
        </p:spPr>
        <p:txBody>
          <a:bodyPr wrap="square" rtlCol="0">
            <a:spAutoFit/>
          </a:bodyPr>
          <a:lstStyle/>
          <a:p>
            <a:r>
              <a:rPr lang="en-US" dirty="0" smtClean="0"/>
              <a:t>mode != 0</a:t>
            </a:r>
            <a:endParaRPr lang="en-US" dirty="0"/>
          </a:p>
        </p:txBody>
      </p:sp>
      <p:sp>
        <p:nvSpPr>
          <p:cNvPr id="64" name="TextBox 63"/>
          <p:cNvSpPr txBox="1"/>
          <p:nvPr/>
        </p:nvSpPr>
        <p:spPr>
          <a:xfrm>
            <a:off x="4076700" y="3790950"/>
            <a:ext cx="914400" cy="369332"/>
          </a:xfrm>
          <a:prstGeom prst="rect">
            <a:avLst/>
          </a:prstGeom>
          <a:noFill/>
        </p:spPr>
        <p:txBody>
          <a:bodyPr wrap="square" rtlCol="0">
            <a:spAutoFit/>
          </a:bodyPr>
          <a:lstStyle/>
          <a:p>
            <a:r>
              <a:rPr lang="en-US" dirty="0" smtClean="0"/>
              <a:t>off := 0</a:t>
            </a:r>
            <a:endParaRPr lang="en-US" dirty="0"/>
          </a:p>
        </p:txBody>
      </p:sp>
      <p:sp>
        <p:nvSpPr>
          <p:cNvPr id="65" name="TextBox 64"/>
          <p:cNvSpPr txBox="1"/>
          <p:nvPr/>
        </p:nvSpPr>
        <p:spPr>
          <a:xfrm>
            <a:off x="5829300" y="3790950"/>
            <a:ext cx="1066800" cy="369332"/>
          </a:xfrm>
          <a:prstGeom prst="rect">
            <a:avLst/>
          </a:prstGeom>
          <a:noFill/>
        </p:spPr>
        <p:txBody>
          <a:bodyPr wrap="square" rtlCol="0">
            <a:spAutoFit/>
          </a:bodyPr>
          <a:lstStyle/>
          <a:p>
            <a:r>
              <a:rPr lang="en-US" dirty="0" smtClean="0"/>
              <a:t>off := 1</a:t>
            </a:r>
            <a:endParaRPr lang="en-US" dirty="0"/>
          </a:p>
        </p:txBody>
      </p:sp>
      <p:sp>
        <p:nvSpPr>
          <p:cNvPr id="71" name="TextBox 70"/>
          <p:cNvSpPr txBox="1"/>
          <p:nvPr/>
        </p:nvSpPr>
        <p:spPr>
          <a:xfrm>
            <a:off x="3924300" y="4476750"/>
            <a:ext cx="990600" cy="369332"/>
          </a:xfrm>
          <a:prstGeom prst="rect">
            <a:avLst/>
          </a:prstGeom>
          <a:noFill/>
        </p:spPr>
        <p:txBody>
          <a:bodyPr wrap="square" rtlCol="0">
            <a:spAutoFit/>
          </a:bodyPr>
          <a:lstStyle/>
          <a:p>
            <a:r>
              <a:rPr lang="en-US" dirty="0" smtClean="0"/>
              <a:t>L &gt; </a:t>
            </a:r>
            <a:r>
              <a:rPr lang="en-US" dirty="0" err="1" smtClean="0"/>
              <a:t>pLen</a:t>
            </a:r>
            <a:endParaRPr lang="en-US" dirty="0" smtClean="0"/>
          </a:p>
        </p:txBody>
      </p:sp>
      <p:sp>
        <p:nvSpPr>
          <p:cNvPr id="72" name="TextBox 71"/>
          <p:cNvSpPr txBox="1"/>
          <p:nvPr/>
        </p:nvSpPr>
        <p:spPr>
          <a:xfrm>
            <a:off x="1866900" y="5238750"/>
            <a:ext cx="1676400" cy="646331"/>
          </a:xfrm>
          <a:prstGeom prst="rect">
            <a:avLst/>
          </a:prstGeom>
          <a:noFill/>
        </p:spPr>
        <p:txBody>
          <a:bodyPr wrap="square" rtlCol="0">
            <a:spAutoFit/>
          </a:bodyPr>
          <a:lstStyle/>
          <a:p>
            <a:r>
              <a:rPr lang="en-US" dirty="0" smtClean="0"/>
              <a:t>p != 0</a:t>
            </a:r>
          </a:p>
          <a:p>
            <a:r>
              <a:rPr lang="en-US" dirty="0" smtClean="0"/>
              <a:t>&amp;&amp; </a:t>
            </a:r>
            <a:r>
              <a:rPr lang="en-US" dirty="0" err="1" smtClean="0"/>
              <a:t>bLen</a:t>
            </a:r>
            <a:r>
              <a:rPr lang="en-US" dirty="0" smtClean="0"/>
              <a:t> &gt; </a:t>
            </a:r>
            <a:r>
              <a:rPr lang="en-US" dirty="0" err="1" smtClean="0"/>
              <a:t>pLen</a:t>
            </a:r>
            <a:endParaRPr lang="en-US" dirty="0"/>
          </a:p>
        </p:txBody>
      </p:sp>
      <p:sp>
        <p:nvSpPr>
          <p:cNvPr id="73" name="TextBox 72"/>
          <p:cNvSpPr txBox="1"/>
          <p:nvPr/>
        </p:nvSpPr>
        <p:spPr>
          <a:xfrm>
            <a:off x="3924300" y="2800350"/>
            <a:ext cx="1143000" cy="369332"/>
          </a:xfrm>
          <a:prstGeom prst="rect">
            <a:avLst/>
          </a:prstGeom>
          <a:noFill/>
        </p:spPr>
        <p:txBody>
          <a:bodyPr wrap="square" rtlCol="0">
            <a:spAutoFit/>
          </a:bodyPr>
          <a:lstStyle/>
          <a:p>
            <a:r>
              <a:rPr lang="en-US" dirty="0" smtClean="0"/>
              <a:t>mode = 0</a:t>
            </a:r>
            <a:endParaRPr lang="en-US" dirty="0"/>
          </a:p>
        </p:txBody>
      </p:sp>
      <p:cxnSp>
        <p:nvCxnSpPr>
          <p:cNvPr id="74" name="Elbow Connector 73"/>
          <p:cNvCxnSpPr>
            <a:stCxn id="47" idx="4"/>
            <a:endCxn id="48" idx="0"/>
          </p:cNvCxnSpPr>
          <p:nvPr/>
        </p:nvCxnSpPr>
        <p:spPr>
          <a:xfrm rot="5400000">
            <a:off x="5143500" y="971550"/>
            <a:ext cx="457200" cy="1588"/>
          </a:xfrm>
          <a:prstGeom prst="bentConnector3">
            <a:avLst>
              <a:gd name="adj1" fmla="val 50000"/>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a:stCxn id="48" idx="3"/>
            <a:endCxn id="49" idx="7"/>
          </p:cNvCxnSpPr>
          <p:nvPr/>
        </p:nvCxnSpPr>
        <p:spPr>
          <a:xfrm rot="5400000">
            <a:off x="4901826" y="1644276"/>
            <a:ext cx="178548" cy="33094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a:stCxn id="49" idx="5"/>
            <a:endCxn id="52" idx="1"/>
          </p:cNvCxnSpPr>
          <p:nvPr/>
        </p:nvCxnSpPr>
        <p:spPr>
          <a:xfrm rot="16200000" flipH="1">
            <a:off x="4863726" y="2291976"/>
            <a:ext cx="254748" cy="33094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a:stCxn id="48" idx="4"/>
            <a:endCxn id="52" idx="0"/>
          </p:cNvCxnSpPr>
          <p:nvPr/>
        </p:nvCxnSpPr>
        <p:spPr>
          <a:xfrm rot="5400000">
            <a:off x="5029200" y="2152650"/>
            <a:ext cx="6858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a:stCxn id="52" idx="5"/>
            <a:endCxn id="53" idx="1"/>
          </p:cNvCxnSpPr>
          <p:nvPr/>
        </p:nvCxnSpPr>
        <p:spPr>
          <a:xfrm rot="16200000" flipH="1">
            <a:off x="5663826" y="2939676"/>
            <a:ext cx="254748" cy="40714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9" name="Straight Arrow Connector 78"/>
          <p:cNvCxnSpPr>
            <a:stCxn id="52" idx="3"/>
            <a:endCxn id="54" idx="7"/>
          </p:cNvCxnSpPr>
          <p:nvPr/>
        </p:nvCxnSpPr>
        <p:spPr>
          <a:xfrm rot="5400000">
            <a:off x="4787526" y="2977776"/>
            <a:ext cx="330948" cy="40714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0" name="Straight Arrow Connector 79"/>
          <p:cNvCxnSpPr>
            <a:stCxn id="54" idx="5"/>
            <a:endCxn id="50" idx="1"/>
          </p:cNvCxnSpPr>
          <p:nvPr/>
        </p:nvCxnSpPr>
        <p:spPr>
          <a:xfrm rot="16200000" flipH="1">
            <a:off x="4749426" y="3777876"/>
            <a:ext cx="407148" cy="40714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1" name="Straight Arrow Connector 80"/>
          <p:cNvCxnSpPr>
            <a:stCxn id="53" idx="3"/>
            <a:endCxn id="50" idx="7"/>
          </p:cNvCxnSpPr>
          <p:nvPr/>
        </p:nvCxnSpPr>
        <p:spPr>
          <a:xfrm rot="5400000">
            <a:off x="5549526" y="3739776"/>
            <a:ext cx="483348" cy="40714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6" name="Straight Arrow Connector 85"/>
          <p:cNvCxnSpPr>
            <a:stCxn id="50" idx="2"/>
            <a:endCxn id="57" idx="6"/>
          </p:cNvCxnSpPr>
          <p:nvPr/>
        </p:nvCxnSpPr>
        <p:spPr>
          <a:xfrm rot="10800000">
            <a:off x="3924300" y="4400550"/>
            <a:ext cx="11430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a:stCxn id="57" idx="4"/>
            <a:endCxn id="58" idx="0"/>
          </p:cNvCxnSpPr>
          <p:nvPr/>
        </p:nvCxnSpPr>
        <p:spPr>
          <a:xfrm rot="5400000">
            <a:off x="2933700" y="5391150"/>
            <a:ext cx="13716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8" name="Shape 87"/>
          <p:cNvCxnSpPr>
            <a:stCxn id="50" idx="4"/>
            <a:endCxn id="50" idx="6"/>
          </p:cNvCxnSpPr>
          <p:nvPr/>
        </p:nvCxnSpPr>
        <p:spPr>
          <a:xfrm rot="5400000" flipH="1" flipV="1">
            <a:off x="5372100" y="4400550"/>
            <a:ext cx="304800" cy="304800"/>
          </a:xfrm>
          <a:prstGeom prst="curvedConnector4">
            <a:avLst>
              <a:gd name="adj1" fmla="val -459375"/>
              <a:gd name="adj2" fmla="val 465625"/>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3" name="TextBox 92"/>
          <p:cNvSpPr txBox="1"/>
          <p:nvPr/>
        </p:nvSpPr>
        <p:spPr>
          <a:xfrm>
            <a:off x="5753100" y="1428750"/>
            <a:ext cx="2781300" cy="369332"/>
          </a:xfrm>
          <a:prstGeom prst="rect">
            <a:avLst/>
          </a:prstGeom>
          <a:noFill/>
          <a:ln>
            <a:solidFill>
              <a:schemeClr val="tx2">
                <a:lumMod val="75000"/>
              </a:schemeClr>
            </a:solidFill>
          </a:ln>
        </p:spPr>
        <p:txBody>
          <a:bodyPr wrap="square" rtlCol="0">
            <a:spAutoFit/>
          </a:bodyPr>
          <a:lstStyle/>
          <a:p>
            <a:r>
              <a:rPr lang="en-US" dirty="0" smtClean="0">
                <a:solidFill>
                  <a:schemeClr val="tx2">
                    <a:lumMod val="60000"/>
                    <a:lumOff val="40000"/>
                  </a:schemeClr>
                </a:solidFill>
              </a:rPr>
              <a:t>L = 1 </a:t>
            </a:r>
            <a:r>
              <a:rPr lang="en-US" dirty="0" smtClean="0">
                <a:solidFill>
                  <a:schemeClr val="tx2">
                    <a:lumMod val="60000"/>
                    <a:lumOff val="40000"/>
                  </a:schemeClr>
                </a:solidFill>
                <a:latin typeface="cmsy10"/>
              </a:rPr>
              <a:t>Æ</a:t>
            </a:r>
            <a:r>
              <a:rPr lang="en-US" dirty="0" smtClean="0">
                <a:solidFill>
                  <a:schemeClr val="tx2">
                    <a:lumMod val="60000"/>
                    <a:lumOff val="40000"/>
                  </a:schemeClr>
                </a:solidFill>
              </a:rPr>
              <a:t> </a:t>
            </a:r>
            <a:r>
              <a:rPr lang="en-US" dirty="0" err="1" smtClean="0">
                <a:solidFill>
                  <a:schemeClr val="tx2">
                    <a:lumMod val="60000"/>
                    <a:lumOff val="40000"/>
                  </a:schemeClr>
                </a:solidFill>
              </a:rPr>
              <a:t>bLen</a:t>
            </a:r>
            <a:r>
              <a:rPr lang="en-US" dirty="0" smtClean="0">
                <a:solidFill>
                  <a:schemeClr val="tx2">
                    <a:lumMod val="60000"/>
                    <a:lumOff val="40000"/>
                  </a:schemeClr>
                </a:solidFill>
              </a:rPr>
              <a:t> = 0 </a:t>
            </a:r>
            <a:r>
              <a:rPr lang="en-US" dirty="0" smtClean="0">
                <a:solidFill>
                  <a:schemeClr val="tx2">
                    <a:lumMod val="60000"/>
                    <a:lumOff val="40000"/>
                  </a:schemeClr>
                </a:solidFill>
                <a:latin typeface="cmsy10"/>
              </a:rPr>
              <a:t>Æ</a:t>
            </a:r>
            <a:r>
              <a:rPr lang="en-US" dirty="0" smtClean="0">
                <a:solidFill>
                  <a:schemeClr val="tx2">
                    <a:lumMod val="60000"/>
                    <a:lumOff val="40000"/>
                  </a:schemeClr>
                </a:solidFill>
              </a:rPr>
              <a:t> </a:t>
            </a:r>
            <a:r>
              <a:rPr lang="en-US" dirty="0" err="1" smtClean="0">
                <a:solidFill>
                  <a:schemeClr val="tx2">
                    <a:lumMod val="60000"/>
                    <a:lumOff val="40000"/>
                  </a:schemeClr>
                </a:solidFill>
              </a:rPr>
              <a:t>pLen</a:t>
            </a:r>
            <a:r>
              <a:rPr lang="en-US" dirty="0" smtClean="0">
                <a:solidFill>
                  <a:schemeClr val="tx2">
                    <a:lumMod val="60000"/>
                    <a:lumOff val="40000"/>
                  </a:schemeClr>
                </a:solidFill>
              </a:rPr>
              <a:t> </a:t>
            </a:r>
            <a:r>
              <a:rPr lang="en-US" dirty="0" smtClean="0">
                <a:solidFill>
                  <a:schemeClr val="tx2">
                    <a:lumMod val="60000"/>
                    <a:lumOff val="40000"/>
                  </a:schemeClr>
                </a:solidFill>
                <a:latin typeface="cmsy10"/>
              </a:rPr>
              <a:t>¸</a:t>
            </a:r>
            <a:r>
              <a:rPr lang="en-US" dirty="0" smtClean="0">
                <a:solidFill>
                  <a:schemeClr val="tx2">
                    <a:lumMod val="60000"/>
                    <a:lumOff val="40000"/>
                  </a:schemeClr>
                </a:solidFill>
              </a:rPr>
              <a:t> 1</a:t>
            </a:r>
            <a:endParaRPr lang="en-US" dirty="0">
              <a:solidFill>
                <a:schemeClr val="tx2">
                  <a:lumMod val="60000"/>
                  <a:lumOff val="40000"/>
                </a:schemeClr>
              </a:solidFill>
            </a:endParaRPr>
          </a:p>
        </p:txBody>
      </p:sp>
      <p:sp>
        <p:nvSpPr>
          <p:cNvPr id="95" name="TextBox 94"/>
          <p:cNvSpPr txBox="1"/>
          <p:nvPr/>
        </p:nvSpPr>
        <p:spPr>
          <a:xfrm>
            <a:off x="5791200" y="2438400"/>
            <a:ext cx="2286000" cy="369332"/>
          </a:xfrm>
          <a:prstGeom prst="rect">
            <a:avLst/>
          </a:prstGeom>
          <a:noFill/>
          <a:ln>
            <a:solidFill>
              <a:schemeClr val="tx2">
                <a:lumMod val="75000"/>
              </a:schemeClr>
            </a:solidFill>
          </a:ln>
        </p:spPr>
        <p:txBody>
          <a:bodyPr wrap="square" rtlCol="0">
            <a:spAutoFit/>
          </a:bodyPr>
          <a:lstStyle/>
          <a:p>
            <a:r>
              <a:rPr lang="en-US" dirty="0" smtClean="0">
                <a:solidFill>
                  <a:schemeClr val="tx2">
                    <a:lumMod val="60000"/>
                    <a:lumOff val="40000"/>
                  </a:schemeClr>
                </a:solidFill>
              </a:rPr>
              <a:t>… </a:t>
            </a:r>
            <a:r>
              <a:rPr lang="en-US" dirty="0" smtClean="0">
                <a:solidFill>
                  <a:schemeClr val="tx2">
                    <a:lumMod val="60000"/>
                    <a:lumOff val="40000"/>
                  </a:schemeClr>
                </a:solidFill>
                <a:latin typeface="cmsy10"/>
              </a:rPr>
              <a:t>Æ</a:t>
            </a:r>
            <a:r>
              <a:rPr lang="en-US" dirty="0" smtClean="0">
                <a:solidFill>
                  <a:schemeClr val="tx2">
                    <a:lumMod val="60000"/>
                    <a:lumOff val="40000"/>
                  </a:schemeClr>
                </a:solidFill>
              </a:rPr>
              <a:t> p = 0 </a:t>
            </a:r>
            <a:r>
              <a:rPr lang="en-US" dirty="0" smtClean="0">
                <a:solidFill>
                  <a:schemeClr val="tx2">
                    <a:lumMod val="60000"/>
                    <a:lumOff val="40000"/>
                  </a:schemeClr>
                </a:solidFill>
                <a:latin typeface="cmsy10"/>
              </a:rPr>
              <a:t>Æ</a:t>
            </a:r>
            <a:r>
              <a:rPr lang="en-US" dirty="0" smtClean="0">
                <a:solidFill>
                  <a:schemeClr val="tx2">
                    <a:lumMod val="60000"/>
                    <a:lumOff val="40000"/>
                  </a:schemeClr>
                </a:solidFill>
              </a:rPr>
              <a:t> </a:t>
            </a:r>
            <a:r>
              <a:rPr lang="en-US" dirty="0" err="1" smtClean="0">
                <a:solidFill>
                  <a:schemeClr val="tx2">
                    <a:lumMod val="60000"/>
                    <a:lumOff val="40000"/>
                  </a:schemeClr>
                </a:solidFill>
              </a:rPr>
              <a:t>pLen</a:t>
            </a:r>
            <a:r>
              <a:rPr lang="en-US" dirty="0" smtClean="0">
                <a:solidFill>
                  <a:schemeClr val="tx2">
                    <a:lumMod val="60000"/>
                    <a:lumOff val="40000"/>
                  </a:schemeClr>
                </a:solidFill>
              </a:rPr>
              <a:t> = -1</a:t>
            </a:r>
            <a:endParaRPr lang="en-US" dirty="0">
              <a:solidFill>
                <a:schemeClr val="tx2">
                  <a:lumMod val="60000"/>
                  <a:lumOff val="40000"/>
                </a:schemeClr>
              </a:solidFill>
            </a:endParaRPr>
          </a:p>
        </p:txBody>
      </p:sp>
      <p:sp>
        <p:nvSpPr>
          <p:cNvPr id="96" name="TextBox 95"/>
          <p:cNvSpPr txBox="1"/>
          <p:nvPr/>
        </p:nvSpPr>
        <p:spPr>
          <a:xfrm>
            <a:off x="1905000" y="3429000"/>
            <a:ext cx="2209800" cy="369332"/>
          </a:xfrm>
          <a:prstGeom prst="rect">
            <a:avLst/>
          </a:prstGeom>
          <a:noFill/>
          <a:ln>
            <a:solidFill>
              <a:schemeClr val="tx2">
                <a:lumMod val="75000"/>
              </a:schemeClr>
            </a:solidFill>
          </a:ln>
        </p:spPr>
        <p:txBody>
          <a:bodyPr wrap="square" rtlCol="0">
            <a:spAutoFit/>
          </a:bodyPr>
          <a:lstStyle/>
          <a:p>
            <a:r>
              <a:rPr lang="en-US" dirty="0" smtClean="0">
                <a:solidFill>
                  <a:schemeClr val="tx2">
                    <a:lumMod val="60000"/>
                    <a:lumOff val="40000"/>
                  </a:schemeClr>
                </a:solidFill>
              </a:rPr>
              <a:t>… </a:t>
            </a:r>
            <a:r>
              <a:rPr lang="en-US" dirty="0" smtClean="0">
                <a:solidFill>
                  <a:schemeClr val="tx2">
                    <a:lumMod val="60000"/>
                    <a:lumOff val="40000"/>
                  </a:schemeClr>
                </a:solidFill>
                <a:latin typeface="cmsy10"/>
              </a:rPr>
              <a:t>Æ</a:t>
            </a:r>
            <a:r>
              <a:rPr lang="en-US" dirty="0" smtClean="0">
                <a:solidFill>
                  <a:schemeClr val="tx2">
                    <a:lumMod val="60000"/>
                    <a:lumOff val="40000"/>
                  </a:schemeClr>
                </a:solidFill>
              </a:rPr>
              <a:t> p = 0 </a:t>
            </a:r>
            <a:r>
              <a:rPr lang="en-US" dirty="0" smtClean="0">
                <a:solidFill>
                  <a:schemeClr val="tx2">
                    <a:lumMod val="60000"/>
                    <a:lumOff val="40000"/>
                  </a:schemeClr>
                </a:solidFill>
                <a:latin typeface="cmsy10"/>
              </a:rPr>
              <a:t>Æ</a:t>
            </a:r>
            <a:r>
              <a:rPr lang="en-US" dirty="0" smtClean="0">
                <a:solidFill>
                  <a:schemeClr val="tx2">
                    <a:lumMod val="60000"/>
                    <a:lumOff val="40000"/>
                  </a:schemeClr>
                </a:solidFill>
              </a:rPr>
              <a:t> mode = 0</a:t>
            </a:r>
            <a:endParaRPr lang="en-US" dirty="0">
              <a:solidFill>
                <a:schemeClr val="tx2">
                  <a:lumMod val="60000"/>
                  <a:lumOff val="40000"/>
                </a:schemeClr>
              </a:solidFill>
            </a:endParaRPr>
          </a:p>
        </p:txBody>
      </p:sp>
      <p:sp>
        <p:nvSpPr>
          <p:cNvPr id="98" name="TextBox 97"/>
          <p:cNvSpPr txBox="1"/>
          <p:nvPr/>
        </p:nvSpPr>
        <p:spPr>
          <a:xfrm>
            <a:off x="6362700" y="4171950"/>
            <a:ext cx="1104900" cy="369332"/>
          </a:xfrm>
          <a:prstGeom prst="rect">
            <a:avLst/>
          </a:prstGeom>
          <a:noFill/>
          <a:ln>
            <a:solidFill>
              <a:schemeClr val="tx2">
                <a:lumMod val="75000"/>
              </a:schemeClr>
            </a:solidFill>
          </a:ln>
        </p:spPr>
        <p:txBody>
          <a:bodyPr wrap="square" rtlCol="0">
            <a:spAutoFit/>
          </a:bodyPr>
          <a:lstStyle/>
          <a:p>
            <a:r>
              <a:rPr lang="en-US" dirty="0" smtClean="0">
                <a:solidFill>
                  <a:schemeClr val="tx2">
                    <a:lumMod val="60000"/>
                    <a:lumOff val="40000"/>
                  </a:schemeClr>
                </a:solidFill>
              </a:rPr>
              <a:t>… </a:t>
            </a:r>
            <a:r>
              <a:rPr lang="en-US" dirty="0" smtClean="0">
                <a:solidFill>
                  <a:schemeClr val="tx2">
                    <a:lumMod val="60000"/>
                    <a:lumOff val="40000"/>
                  </a:schemeClr>
                </a:solidFill>
                <a:latin typeface="cmsy10"/>
              </a:rPr>
              <a:t>Æ</a:t>
            </a:r>
            <a:r>
              <a:rPr lang="en-US" dirty="0" smtClean="0">
                <a:solidFill>
                  <a:schemeClr val="tx2">
                    <a:lumMod val="60000"/>
                    <a:lumOff val="40000"/>
                  </a:schemeClr>
                </a:solidFill>
              </a:rPr>
              <a:t> p = 0</a:t>
            </a:r>
            <a:endParaRPr lang="en-US" dirty="0">
              <a:solidFill>
                <a:schemeClr val="tx2">
                  <a:lumMod val="60000"/>
                  <a:lumOff val="40000"/>
                </a:schemeClr>
              </a:solidFill>
            </a:endParaRPr>
          </a:p>
        </p:txBody>
      </p:sp>
      <p:sp>
        <p:nvSpPr>
          <p:cNvPr id="102" name="TextBox 101"/>
          <p:cNvSpPr txBox="1"/>
          <p:nvPr/>
        </p:nvSpPr>
        <p:spPr>
          <a:xfrm>
            <a:off x="2133600" y="4343400"/>
            <a:ext cx="1104900" cy="369332"/>
          </a:xfrm>
          <a:prstGeom prst="rect">
            <a:avLst/>
          </a:prstGeom>
          <a:noFill/>
          <a:ln>
            <a:solidFill>
              <a:schemeClr val="tx2">
                <a:lumMod val="75000"/>
              </a:schemeClr>
            </a:solidFill>
          </a:ln>
        </p:spPr>
        <p:txBody>
          <a:bodyPr wrap="square" rtlCol="0">
            <a:spAutoFit/>
          </a:bodyPr>
          <a:lstStyle/>
          <a:p>
            <a:r>
              <a:rPr lang="en-US" dirty="0" smtClean="0">
                <a:solidFill>
                  <a:schemeClr val="tx2">
                    <a:lumMod val="60000"/>
                    <a:lumOff val="40000"/>
                  </a:schemeClr>
                </a:solidFill>
              </a:rPr>
              <a:t>… </a:t>
            </a:r>
            <a:r>
              <a:rPr lang="en-US" dirty="0" smtClean="0">
                <a:solidFill>
                  <a:schemeClr val="tx2">
                    <a:lumMod val="60000"/>
                    <a:lumOff val="40000"/>
                  </a:schemeClr>
                </a:solidFill>
                <a:latin typeface="cmsy10"/>
              </a:rPr>
              <a:t>Æ</a:t>
            </a:r>
            <a:r>
              <a:rPr lang="en-US" dirty="0" smtClean="0">
                <a:solidFill>
                  <a:schemeClr val="tx2">
                    <a:lumMod val="60000"/>
                    <a:lumOff val="40000"/>
                  </a:schemeClr>
                </a:solidFill>
              </a:rPr>
              <a:t> p = 0</a:t>
            </a:r>
            <a:endParaRPr lang="en-US" dirty="0">
              <a:solidFill>
                <a:schemeClr val="tx2">
                  <a:lumMod val="60000"/>
                  <a:lumOff val="40000"/>
                </a:schemeClr>
              </a:solidFill>
            </a:endParaRPr>
          </a:p>
        </p:txBody>
      </p:sp>
      <p:sp>
        <p:nvSpPr>
          <p:cNvPr id="103" name="TextBox 102"/>
          <p:cNvSpPr txBox="1"/>
          <p:nvPr/>
        </p:nvSpPr>
        <p:spPr>
          <a:xfrm>
            <a:off x="2476500" y="6153150"/>
            <a:ext cx="762000" cy="369332"/>
          </a:xfrm>
          <a:prstGeom prst="rect">
            <a:avLst/>
          </a:prstGeom>
          <a:noFill/>
          <a:ln>
            <a:solidFill>
              <a:schemeClr val="tx2">
                <a:lumMod val="75000"/>
              </a:schemeClr>
            </a:solidFill>
          </a:ln>
        </p:spPr>
        <p:txBody>
          <a:bodyPr wrap="square" rtlCol="0">
            <a:spAutoFit/>
          </a:bodyPr>
          <a:lstStyle/>
          <a:p>
            <a:r>
              <a:rPr lang="en-US" dirty="0" smtClean="0">
                <a:solidFill>
                  <a:schemeClr val="tx2">
                    <a:lumMod val="60000"/>
                    <a:lumOff val="40000"/>
                  </a:schemeClr>
                </a:solidFill>
              </a:rPr>
              <a:t>False</a:t>
            </a:r>
            <a:endParaRPr lang="en-US" dirty="0">
              <a:solidFill>
                <a:schemeClr val="tx2">
                  <a:lumMod val="60000"/>
                  <a:lumOff val="40000"/>
                </a:schemeClr>
              </a:solidFill>
            </a:endParaRPr>
          </a:p>
        </p:txBody>
      </p:sp>
      <p:sp>
        <p:nvSpPr>
          <p:cNvPr id="89" name="Slide Number Placeholder 88"/>
          <p:cNvSpPr>
            <a:spLocks noGrp="1"/>
          </p:cNvSpPr>
          <p:nvPr>
            <p:ph type="sldNum" sz="quarter" idx="12"/>
          </p:nvPr>
        </p:nvSpPr>
        <p:spPr/>
        <p:txBody>
          <a:bodyPr/>
          <a:lstStyle/>
          <a:p>
            <a:fld id="{4A96F167-5951-4AF2-A12D-410BE70F5D80}" type="slidenum">
              <a:rPr lang="en-US" smtClean="0"/>
              <a:pPr/>
              <a:t>33</a:t>
            </a:fld>
            <a:endParaRPr lang="en-US"/>
          </a:p>
        </p:txBody>
      </p:sp>
      <p:sp>
        <p:nvSpPr>
          <p:cNvPr id="133" name="TextBox 132"/>
          <p:cNvSpPr txBox="1"/>
          <p:nvPr/>
        </p:nvSpPr>
        <p:spPr>
          <a:xfrm>
            <a:off x="0" y="228600"/>
            <a:ext cx="3886200" cy="584775"/>
          </a:xfrm>
          <a:prstGeom prst="rect">
            <a:avLst/>
          </a:prstGeom>
          <a:noFill/>
        </p:spPr>
        <p:txBody>
          <a:bodyPr wrap="square" rtlCol="0">
            <a:spAutoFit/>
          </a:bodyPr>
          <a:lstStyle/>
          <a:p>
            <a:r>
              <a:rPr lang="en-US" sz="3200" dirty="0" smtClean="0"/>
              <a:t>SMPP: Path Program 2</a:t>
            </a:r>
            <a:endParaRPr lang="en-US" sz="3200" dirty="0"/>
          </a:p>
        </p:txBody>
      </p:sp>
      <p:sp>
        <p:nvSpPr>
          <p:cNvPr id="55" name="TextBox 54"/>
          <p:cNvSpPr txBox="1"/>
          <p:nvPr/>
        </p:nvSpPr>
        <p:spPr>
          <a:xfrm>
            <a:off x="2971800" y="1905000"/>
            <a:ext cx="1143000" cy="369332"/>
          </a:xfrm>
          <a:prstGeom prst="rect">
            <a:avLst/>
          </a:prstGeom>
          <a:noFill/>
          <a:ln>
            <a:solidFill>
              <a:schemeClr val="tx2">
                <a:lumMod val="75000"/>
              </a:schemeClr>
            </a:solidFill>
          </a:ln>
        </p:spPr>
        <p:txBody>
          <a:bodyPr wrap="square" rtlCol="0">
            <a:spAutoFit/>
          </a:bodyPr>
          <a:lstStyle/>
          <a:p>
            <a:r>
              <a:rPr lang="en-US" dirty="0" smtClean="0">
                <a:solidFill>
                  <a:schemeClr val="tx2">
                    <a:lumMod val="60000"/>
                    <a:lumOff val="40000"/>
                  </a:schemeClr>
                </a:solidFill>
              </a:rPr>
              <a:t>... </a:t>
            </a:r>
            <a:r>
              <a:rPr lang="en-US" dirty="0" smtClean="0">
                <a:solidFill>
                  <a:schemeClr val="tx2">
                    <a:lumMod val="60000"/>
                    <a:lumOff val="40000"/>
                  </a:schemeClr>
                </a:solidFill>
                <a:latin typeface="cmsy10"/>
              </a:rPr>
              <a:t>Æ</a:t>
            </a:r>
            <a:r>
              <a:rPr lang="en-US" dirty="0" smtClean="0">
                <a:solidFill>
                  <a:schemeClr val="tx2">
                    <a:lumMod val="60000"/>
                    <a:lumOff val="40000"/>
                  </a:schemeClr>
                </a:solidFill>
              </a:rPr>
              <a:t> p = 0</a:t>
            </a:r>
            <a:endParaRPr lang="en-US" dirty="0">
              <a:solidFill>
                <a:schemeClr val="tx2">
                  <a:lumMod val="60000"/>
                  <a:lumOff val="40000"/>
                </a:schemeClr>
              </a:solidFill>
            </a:endParaRPr>
          </a:p>
        </p:txBody>
      </p:sp>
      <p:cxnSp>
        <p:nvCxnSpPr>
          <p:cNvPr id="69" name="Straight Arrow Connector 68"/>
          <p:cNvCxnSpPr>
            <a:stCxn id="48" idx="3"/>
            <a:endCxn id="49" idx="7"/>
          </p:cNvCxnSpPr>
          <p:nvPr/>
        </p:nvCxnSpPr>
        <p:spPr>
          <a:xfrm rot="5400000">
            <a:off x="4901826" y="1644276"/>
            <a:ext cx="178548" cy="330948"/>
          </a:xfrm>
          <a:prstGeom prst="straightConnector1">
            <a:avLst/>
          </a:prstGeom>
          <a:ln w="508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a:stCxn id="57" idx="4"/>
            <a:endCxn id="58" idx="0"/>
          </p:cNvCxnSpPr>
          <p:nvPr/>
        </p:nvCxnSpPr>
        <p:spPr>
          <a:xfrm rot="5400000">
            <a:off x="2933700" y="5391150"/>
            <a:ext cx="1371600" cy="1588"/>
          </a:xfrm>
          <a:prstGeom prst="straightConnector1">
            <a:avLst/>
          </a:prstGeom>
          <a:ln w="508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84" name="TextBox 83"/>
          <p:cNvSpPr txBox="1"/>
          <p:nvPr/>
        </p:nvSpPr>
        <p:spPr>
          <a:xfrm>
            <a:off x="1852613" y="5257800"/>
            <a:ext cx="1676400" cy="646331"/>
          </a:xfrm>
          <a:prstGeom prst="rect">
            <a:avLst/>
          </a:prstGeom>
          <a:noFill/>
        </p:spPr>
        <p:txBody>
          <a:bodyPr wrap="square" rtlCol="0">
            <a:spAutoFit/>
          </a:bodyPr>
          <a:lstStyle/>
          <a:p>
            <a:r>
              <a:rPr lang="en-US" dirty="0" smtClean="0">
                <a:solidFill>
                  <a:srgbClr val="00B050"/>
                </a:solidFill>
              </a:rPr>
              <a:t>p != 0</a:t>
            </a:r>
          </a:p>
          <a:p>
            <a:r>
              <a:rPr lang="en-US" dirty="0" smtClean="0">
                <a:solidFill>
                  <a:srgbClr val="00B050"/>
                </a:solidFill>
              </a:rPr>
              <a:t>&amp;&amp; </a:t>
            </a:r>
            <a:r>
              <a:rPr lang="en-US" dirty="0" err="1" smtClean="0">
                <a:solidFill>
                  <a:srgbClr val="00B050"/>
                </a:solidFill>
              </a:rPr>
              <a:t>bLen</a:t>
            </a:r>
            <a:r>
              <a:rPr lang="en-US" dirty="0" smtClean="0">
                <a:solidFill>
                  <a:srgbClr val="00B050"/>
                </a:solidFill>
              </a:rPr>
              <a:t> &gt; </a:t>
            </a:r>
            <a:r>
              <a:rPr lang="en-US" dirty="0" err="1" smtClean="0">
                <a:solidFill>
                  <a:srgbClr val="00B050"/>
                </a:solidFill>
              </a:rPr>
              <a:t>pLen</a:t>
            </a:r>
            <a:endParaRPr lang="en-US" dirty="0">
              <a:solidFill>
                <a:srgbClr val="00B050"/>
              </a:solidFill>
            </a:endParaRPr>
          </a:p>
        </p:txBody>
      </p:sp>
      <p:sp>
        <p:nvSpPr>
          <p:cNvPr id="85" name="TextBox 84"/>
          <p:cNvSpPr txBox="1"/>
          <p:nvPr/>
        </p:nvSpPr>
        <p:spPr>
          <a:xfrm>
            <a:off x="4400550" y="1357313"/>
            <a:ext cx="685800" cy="369332"/>
          </a:xfrm>
          <a:prstGeom prst="rect">
            <a:avLst/>
          </a:prstGeom>
          <a:noFill/>
        </p:spPr>
        <p:txBody>
          <a:bodyPr wrap="square" rtlCol="0">
            <a:spAutoFit/>
          </a:bodyPr>
          <a:lstStyle/>
          <a:p>
            <a:r>
              <a:rPr lang="en-US" dirty="0" smtClean="0">
                <a:solidFill>
                  <a:srgbClr val="00B050"/>
                </a:solidFill>
              </a:rPr>
              <a:t>p = 0</a:t>
            </a:r>
            <a:endParaRPr lang="en-US" dirty="0">
              <a:solidFill>
                <a:srgbClr val="00B050"/>
              </a:solidFill>
            </a:endParaRPr>
          </a:p>
        </p:txBody>
      </p:sp>
      <p:sp>
        <p:nvSpPr>
          <p:cNvPr id="104" name="TextBox 103"/>
          <p:cNvSpPr txBox="1"/>
          <p:nvPr/>
        </p:nvSpPr>
        <p:spPr>
          <a:xfrm>
            <a:off x="6858000" y="5105400"/>
            <a:ext cx="1524000" cy="923330"/>
          </a:xfrm>
          <a:prstGeom prst="rect">
            <a:avLst/>
          </a:prstGeom>
          <a:noFill/>
        </p:spPr>
        <p:txBody>
          <a:bodyPr wrap="square" rtlCol="0">
            <a:spAutoFit/>
          </a:bodyPr>
          <a:lstStyle/>
          <a:p>
            <a:r>
              <a:rPr lang="en-US" dirty="0" smtClean="0"/>
              <a:t>L &lt;= </a:t>
            </a:r>
            <a:r>
              <a:rPr lang="en-US" dirty="0" err="1" smtClean="0"/>
              <a:t>pLen</a:t>
            </a:r>
            <a:endParaRPr lang="en-US" dirty="0" smtClean="0"/>
          </a:p>
          <a:p>
            <a:r>
              <a:rPr lang="en-US" dirty="0" err="1" smtClean="0"/>
              <a:t>bLen</a:t>
            </a:r>
            <a:r>
              <a:rPr lang="en-US" dirty="0" smtClean="0"/>
              <a:t> := L – off</a:t>
            </a:r>
          </a:p>
          <a:p>
            <a:r>
              <a:rPr lang="en-US" dirty="0" smtClean="0"/>
              <a:t>L := L * 2</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nodeType="clickEffect">
                                  <p:stCondLst>
                                    <p:cond delay="0"/>
                                  </p:stCondLst>
                                  <p:childTnLst>
                                    <p:set>
                                      <p:cBhvr rctx="PPT">
                                        <p:cTn id="6" dur="indefinite"/>
                                        <p:tgtEl>
                                          <p:spTgt spid="77"/>
                                        </p:tgtEl>
                                        <p:attrNameLst>
                                          <p:attrName>style.opacity</p:attrName>
                                        </p:attrNameLst>
                                      </p:cBhvr>
                                      <p:to>
                                        <p:strVal val="0.25"/>
                                      </p:to>
                                    </p:set>
                                    <p:animEffect filter="image" prLst="opacity: 0.25">
                                      <p:cBhvr rctx="IE">
                                        <p:cTn id="7" dur="indefinite"/>
                                        <p:tgtEl>
                                          <p:spTgt spid="77"/>
                                        </p:tgtEl>
                                      </p:cBhvr>
                                    </p:animEffect>
                                  </p:childTnLst>
                                </p:cTn>
                              </p:par>
                              <p:par>
                                <p:cTn id="8" presetID="9" presetClass="emph" presetSubtype="0" grpId="0" nodeType="withEffect">
                                  <p:stCondLst>
                                    <p:cond delay="0"/>
                                  </p:stCondLst>
                                  <p:childTnLst>
                                    <p:set>
                                      <p:cBhvr rctx="PPT">
                                        <p:cTn id="9" dur="indefinite"/>
                                        <p:tgtEl>
                                          <p:spTgt spid="62"/>
                                        </p:tgtEl>
                                        <p:attrNameLst>
                                          <p:attrName>style.opacity</p:attrName>
                                        </p:attrNameLst>
                                      </p:cBhvr>
                                      <p:to>
                                        <p:strVal val="0.25"/>
                                      </p:to>
                                    </p:set>
                                    <p:animEffect filter="image" prLst="opacity: 0.25">
                                      <p:cBhvr rctx="IE">
                                        <p:cTn id="10" dur="indefinite"/>
                                        <p:tgtEl>
                                          <p:spTgt spid="62"/>
                                        </p:tgtEl>
                                      </p:cBhvr>
                                    </p:animEffect>
                                  </p:childTnLst>
                                </p:cTn>
                              </p:par>
                              <p:par>
                                <p:cTn id="11" presetID="9" presetClass="emph" presetSubtype="0" grpId="0" nodeType="withEffect">
                                  <p:stCondLst>
                                    <p:cond delay="0"/>
                                  </p:stCondLst>
                                  <p:childTnLst>
                                    <p:set>
                                      <p:cBhvr rctx="PPT">
                                        <p:cTn id="12" dur="indefinite"/>
                                        <p:tgtEl>
                                          <p:spTgt spid="63"/>
                                        </p:tgtEl>
                                        <p:attrNameLst>
                                          <p:attrName>style.opacity</p:attrName>
                                        </p:attrNameLst>
                                      </p:cBhvr>
                                      <p:to>
                                        <p:strVal val="0.25"/>
                                      </p:to>
                                    </p:set>
                                    <p:animEffect filter="image" prLst="opacity: 0.25">
                                      <p:cBhvr rctx="IE">
                                        <p:cTn id="13" dur="indefinite"/>
                                        <p:tgtEl>
                                          <p:spTgt spid="63"/>
                                        </p:tgtEl>
                                      </p:cBhvr>
                                    </p:animEffect>
                                  </p:childTnLst>
                                </p:cTn>
                              </p:par>
                              <p:par>
                                <p:cTn id="14" presetID="9" presetClass="emph" presetSubtype="0" nodeType="withEffect">
                                  <p:stCondLst>
                                    <p:cond delay="0"/>
                                  </p:stCondLst>
                                  <p:childTnLst>
                                    <p:set>
                                      <p:cBhvr rctx="PPT">
                                        <p:cTn id="15" dur="indefinite"/>
                                        <p:tgtEl>
                                          <p:spTgt spid="78"/>
                                        </p:tgtEl>
                                        <p:attrNameLst>
                                          <p:attrName>style.opacity</p:attrName>
                                        </p:attrNameLst>
                                      </p:cBhvr>
                                      <p:to>
                                        <p:strVal val="0.25"/>
                                      </p:to>
                                    </p:set>
                                    <p:animEffect filter="image" prLst="opacity: 0.25">
                                      <p:cBhvr rctx="IE">
                                        <p:cTn id="16" dur="indefinite"/>
                                        <p:tgtEl>
                                          <p:spTgt spid="78"/>
                                        </p:tgtEl>
                                      </p:cBhvr>
                                    </p:animEffect>
                                  </p:childTnLst>
                                </p:cTn>
                              </p:par>
                              <p:par>
                                <p:cTn id="17" presetID="9" presetClass="emph" presetSubtype="0" grpId="0" nodeType="withEffect">
                                  <p:stCondLst>
                                    <p:cond delay="0"/>
                                  </p:stCondLst>
                                  <p:childTnLst>
                                    <p:set>
                                      <p:cBhvr rctx="PPT">
                                        <p:cTn id="18" dur="indefinite"/>
                                        <p:tgtEl>
                                          <p:spTgt spid="53"/>
                                        </p:tgtEl>
                                        <p:attrNameLst>
                                          <p:attrName>style.opacity</p:attrName>
                                        </p:attrNameLst>
                                      </p:cBhvr>
                                      <p:to>
                                        <p:strVal val="0.25"/>
                                      </p:to>
                                    </p:set>
                                    <p:animEffect filter="image" prLst="opacity: 0.25">
                                      <p:cBhvr rctx="IE">
                                        <p:cTn id="19" dur="indefinite"/>
                                        <p:tgtEl>
                                          <p:spTgt spid="53"/>
                                        </p:tgtEl>
                                      </p:cBhvr>
                                    </p:animEffect>
                                  </p:childTnLst>
                                </p:cTn>
                              </p:par>
                              <p:par>
                                <p:cTn id="20" presetID="9" presetClass="emph" presetSubtype="0" nodeType="withEffect">
                                  <p:stCondLst>
                                    <p:cond delay="0"/>
                                  </p:stCondLst>
                                  <p:childTnLst>
                                    <p:set>
                                      <p:cBhvr rctx="PPT">
                                        <p:cTn id="21" dur="indefinite"/>
                                        <p:tgtEl>
                                          <p:spTgt spid="81"/>
                                        </p:tgtEl>
                                        <p:attrNameLst>
                                          <p:attrName>style.opacity</p:attrName>
                                        </p:attrNameLst>
                                      </p:cBhvr>
                                      <p:to>
                                        <p:strVal val="0.25"/>
                                      </p:to>
                                    </p:set>
                                    <p:animEffect filter="image" prLst="opacity: 0.25">
                                      <p:cBhvr rctx="IE">
                                        <p:cTn id="22" dur="indefinite"/>
                                        <p:tgtEl>
                                          <p:spTgt spid="81"/>
                                        </p:tgtEl>
                                      </p:cBhvr>
                                    </p:animEffect>
                                  </p:childTnLst>
                                </p:cTn>
                              </p:par>
                              <p:par>
                                <p:cTn id="23" presetID="9" presetClass="emph" presetSubtype="0" grpId="0" nodeType="withEffect">
                                  <p:stCondLst>
                                    <p:cond delay="0"/>
                                  </p:stCondLst>
                                  <p:childTnLst>
                                    <p:set>
                                      <p:cBhvr rctx="PPT">
                                        <p:cTn id="24" dur="indefinite"/>
                                        <p:tgtEl>
                                          <p:spTgt spid="65"/>
                                        </p:tgtEl>
                                        <p:attrNameLst>
                                          <p:attrName>style.opacity</p:attrName>
                                        </p:attrNameLst>
                                      </p:cBhvr>
                                      <p:to>
                                        <p:strVal val="0.25"/>
                                      </p:to>
                                    </p:set>
                                    <p:animEffect filter="image" prLst="opacity: 0.25">
                                      <p:cBhvr rctx="IE">
                                        <p:cTn id="25" dur="indefinite"/>
                                        <p:tgtEl>
                                          <p:spTgt spid="65"/>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mph" presetSubtype="2" fill="hold" nodeType="clickEffect">
                                  <p:stCondLst>
                                    <p:cond delay="0"/>
                                  </p:stCondLst>
                                  <p:childTnLst>
                                    <p:animClr clrSpc="rgb">
                                      <p:cBhvr>
                                        <p:cTn id="29" dur="500" fill="hold"/>
                                        <p:tgtEl>
                                          <p:spTgt spid="48"/>
                                        </p:tgtEl>
                                        <p:attrNameLst>
                                          <p:attrName>fillcolor</p:attrName>
                                        </p:attrNameLst>
                                      </p:cBhvr>
                                      <p:to>
                                        <a:srgbClr val="0066FF"/>
                                      </p:to>
                                    </p:animClr>
                                    <p:set>
                                      <p:cBhvr>
                                        <p:cTn id="30" dur="500" fill="hold"/>
                                        <p:tgtEl>
                                          <p:spTgt spid="48"/>
                                        </p:tgtEl>
                                        <p:attrNameLst>
                                          <p:attrName>fill.type</p:attrName>
                                        </p:attrNameLst>
                                      </p:cBhvr>
                                      <p:to>
                                        <p:strVal val="solid"/>
                                      </p:to>
                                    </p:set>
                                    <p:set>
                                      <p:cBhvr>
                                        <p:cTn id="31" dur="500" fill="hold"/>
                                        <p:tgtEl>
                                          <p:spTgt spid="48"/>
                                        </p:tgtEl>
                                        <p:attrNameLst>
                                          <p:attrName>fill.on</p:attrName>
                                        </p:attrNameLst>
                                      </p:cBhvr>
                                      <p:to>
                                        <p:strVal val="true"/>
                                      </p:to>
                                    </p:set>
                                  </p:childTnLst>
                                </p:cTn>
                              </p:par>
                              <p:par>
                                <p:cTn id="32" presetID="10" presetClass="entr" presetSubtype="0" fill="hold" grpId="0" nodeType="withEffect">
                                  <p:stCondLst>
                                    <p:cond delay="0"/>
                                  </p:stCondLst>
                                  <p:childTnLst>
                                    <p:set>
                                      <p:cBhvr>
                                        <p:cTn id="33" dur="1" fill="hold">
                                          <p:stCondLst>
                                            <p:cond delay="0"/>
                                          </p:stCondLst>
                                        </p:cTn>
                                        <p:tgtEl>
                                          <p:spTgt spid="93"/>
                                        </p:tgtEl>
                                        <p:attrNameLst>
                                          <p:attrName>style.visibility</p:attrName>
                                        </p:attrNameLst>
                                      </p:cBhvr>
                                      <p:to>
                                        <p:strVal val="visible"/>
                                      </p:to>
                                    </p:set>
                                    <p:animEffect transition="in" filter="fade">
                                      <p:cBhvr>
                                        <p:cTn id="34" dur="500"/>
                                        <p:tgtEl>
                                          <p:spTgt spid="93"/>
                                        </p:tgtEl>
                                      </p:cBhvr>
                                    </p:animEffect>
                                  </p:childTnLst>
                                </p:cTn>
                              </p:par>
                              <p:par>
                                <p:cTn id="35" presetID="1" presetClass="emph" presetSubtype="2" fill="hold" nodeType="withEffect">
                                  <p:stCondLst>
                                    <p:cond delay="0"/>
                                  </p:stCondLst>
                                  <p:childTnLst>
                                    <p:animClr clrSpc="rgb">
                                      <p:cBhvr>
                                        <p:cTn id="36" dur="500" fill="hold"/>
                                        <p:tgtEl>
                                          <p:spTgt spid="49"/>
                                        </p:tgtEl>
                                        <p:attrNameLst>
                                          <p:attrName>fillcolor</p:attrName>
                                        </p:attrNameLst>
                                      </p:cBhvr>
                                      <p:to>
                                        <a:srgbClr val="0066FF"/>
                                      </p:to>
                                    </p:animClr>
                                    <p:set>
                                      <p:cBhvr>
                                        <p:cTn id="37" dur="500" fill="hold"/>
                                        <p:tgtEl>
                                          <p:spTgt spid="49"/>
                                        </p:tgtEl>
                                        <p:attrNameLst>
                                          <p:attrName>fill.type</p:attrName>
                                        </p:attrNameLst>
                                      </p:cBhvr>
                                      <p:to>
                                        <p:strVal val="solid"/>
                                      </p:to>
                                    </p:set>
                                    <p:set>
                                      <p:cBhvr>
                                        <p:cTn id="38" dur="500" fill="hold"/>
                                        <p:tgtEl>
                                          <p:spTgt spid="49"/>
                                        </p:tgtEl>
                                        <p:attrNameLst>
                                          <p:attrName>fill.on</p:attrName>
                                        </p:attrNameLst>
                                      </p:cBhvr>
                                      <p:to>
                                        <p:strVal val="true"/>
                                      </p:to>
                                    </p:set>
                                  </p:childTnLst>
                                </p:cTn>
                              </p:par>
                              <p:par>
                                <p:cTn id="39" presetID="10" presetClass="entr" presetSubtype="0" fill="hold" grpId="0" nodeType="withEffect">
                                  <p:stCondLst>
                                    <p:cond delay="0"/>
                                  </p:stCondLst>
                                  <p:childTnLst>
                                    <p:set>
                                      <p:cBhvr>
                                        <p:cTn id="40" dur="1" fill="hold">
                                          <p:stCondLst>
                                            <p:cond delay="0"/>
                                          </p:stCondLst>
                                        </p:cTn>
                                        <p:tgtEl>
                                          <p:spTgt spid="55"/>
                                        </p:tgtEl>
                                        <p:attrNameLst>
                                          <p:attrName>style.visibility</p:attrName>
                                        </p:attrNameLst>
                                      </p:cBhvr>
                                      <p:to>
                                        <p:strVal val="visible"/>
                                      </p:to>
                                    </p:set>
                                    <p:animEffect transition="in" filter="fade">
                                      <p:cBhvr>
                                        <p:cTn id="41" dur="500"/>
                                        <p:tgtEl>
                                          <p:spTgt spid="55"/>
                                        </p:tgtEl>
                                      </p:cBhvr>
                                    </p:animEffect>
                                  </p:childTnLst>
                                </p:cTn>
                              </p:par>
                              <p:par>
                                <p:cTn id="42" presetID="1" presetClass="emph" presetSubtype="2" fill="hold" nodeType="withEffect">
                                  <p:stCondLst>
                                    <p:cond delay="0"/>
                                  </p:stCondLst>
                                  <p:childTnLst>
                                    <p:animClr clrSpc="rgb">
                                      <p:cBhvr>
                                        <p:cTn id="43" dur="500" fill="hold"/>
                                        <p:tgtEl>
                                          <p:spTgt spid="52"/>
                                        </p:tgtEl>
                                        <p:attrNameLst>
                                          <p:attrName>fillcolor</p:attrName>
                                        </p:attrNameLst>
                                      </p:cBhvr>
                                      <p:to>
                                        <a:srgbClr val="0066FF"/>
                                      </p:to>
                                    </p:animClr>
                                    <p:set>
                                      <p:cBhvr>
                                        <p:cTn id="44" dur="500" fill="hold"/>
                                        <p:tgtEl>
                                          <p:spTgt spid="52"/>
                                        </p:tgtEl>
                                        <p:attrNameLst>
                                          <p:attrName>fill.type</p:attrName>
                                        </p:attrNameLst>
                                      </p:cBhvr>
                                      <p:to>
                                        <p:strVal val="solid"/>
                                      </p:to>
                                    </p:set>
                                    <p:set>
                                      <p:cBhvr>
                                        <p:cTn id="45" dur="500" fill="hold"/>
                                        <p:tgtEl>
                                          <p:spTgt spid="52"/>
                                        </p:tgtEl>
                                        <p:attrNameLst>
                                          <p:attrName>fill.on</p:attrName>
                                        </p:attrNameLst>
                                      </p:cBhvr>
                                      <p:to>
                                        <p:strVal val="true"/>
                                      </p:to>
                                    </p:set>
                                  </p:childTnLst>
                                </p:cTn>
                              </p:par>
                              <p:par>
                                <p:cTn id="46" presetID="10" presetClass="entr" presetSubtype="0" fill="hold" grpId="0" nodeType="withEffect">
                                  <p:stCondLst>
                                    <p:cond delay="0"/>
                                  </p:stCondLst>
                                  <p:childTnLst>
                                    <p:set>
                                      <p:cBhvr>
                                        <p:cTn id="47" dur="1" fill="hold">
                                          <p:stCondLst>
                                            <p:cond delay="0"/>
                                          </p:stCondLst>
                                        </p:cTn>
                                        <p:tgtEl>
                                          <p:spTgt spid="95"/>
                                        </p:tgtEl>
                                        <p:attrNameLst>
                                          <p:attrName>style.visibility</p:attrName>
                                        </p:attrNameLst>
                                      </p:cBhvr>
                                      <p:to>
                                        <p:strVal val="visible"/>
                                      </p:to>
                                    </p:set>
                                    <p:animEffect transition="in" filter="fade">
                                      <p:cBhvr>
                                        <p:cTn id="48" dur="500"/>
                                        <p:tgtEl>
                                          <p:spTgt spid="95"/>
                                        </p:tgtEl>
                                      </p:cBhvr>
                                    </p:animEffect>
                                  </p:childTnLst>
                                </p:cTn>
                              </p:par>
                              <p:par>
                                <p:cTn id="49" presetID="1" presetClass="emph" presetSubtype="2" fill="hold" nodeType="withEffect">
                                  <p:stCondLst>
                                    <p:cond delay="0"/>
                                  </p:stCondLst>
                                  <p:childTnLst>
                                    <p:animClr clrSpc="rgb">
                                      <p:cBhvr>
                                        <p:cTn id="50" dur="500" fill="hold"/>
                                        <p:tgtEl>
                                          <p:spTgt spid="54"/>
                                        </p:tgtEl>
                                        <p:attrNameLst>
                                          <p:attrName>fillcolor</p:attrName>
                                        </p:attrNameLst>
                                      </p:cBhvr>
                                      <p:to>
                                        <a:srgbClr val="0066FF"/>
                                      </p:to>
                                    </p:animClr>
                                    <p:set>
                                      <p:cBhvr>
                                        <p:cTn id="51" dur="500" fill="hold"/>
                                        <p:tgtEl>
                                          <p:spTgt spid="54"/>
                                        </p:tgtEl>
                                        <p:attrNameLst>
                                          <p:attrName>fill.type</p:attrName>
                                        </p:attrNameLst>
                                      </p:cBhvr>
                                      <p:to>
                                        <p:strVal val="solid"/>
                                      </p:to>
                                    </p:set>
                                    <p:set>
                                      <p:cBhvr>
                                        <p:cTn id="52" dur="500" fill="hold"/>
                                        <p:tgtEl>
                                          <p:spTgt spid="54"/>
                                        </p:tgtEl>
                                        <p:attrNameLst>
                                          <p:attrName>fill.on</p:attrName>
                                        </p:attrNameLst>
                                      </p:cBhvr>
                                      <p:to>
                                        <p:strVal val="true"/>
                                      </p:to>
                                    </p:set>
                                  </p:childTnLst>
                                </p:cTn>
                              </p:par>
                              <p:par>
                                <p:cTn id="53" presetID="10" presetClass="entr" presetSubtype="0" fill="hold" grpId="0" nodeType="withEffect">
                                  <p:stCondLst>
                                    <p:cond delay="0"/>
                                  </p:stCondLst>
                                  <p:childTnLst>
                                    <p:set>
                                      <p:cBhvr>
                                        <p:cTn id="54" dur="1" fill="hold">
                                          <p:stCondLst>
                                            <p:cond delay="0"/>
                                          </p:stCondLst>
                                        </p:cTn>
                                        <p:tgtEl>
                                          <p:spTgt spid="96"/>
                                        </p:tgtEl>
                                        <p:attrNameLst>
                                          <p:attrName>style.visibility</p:attrName>
                                        </p:attrNameLst>
                                      </p:cBhvr>
                                      <p:to>
                                        <p:strVal val="visible"/>
                                      </p:to>
                                    </p:set>
                                    <p:animEffect transition="in" filter="fade">
                                      <p:cBhvr>
                                        <p:cTn id="55" dur="500"/>
                                        <p:tgtEl>
                                          <p:spTgt spid="96"/>
                                        </p:tgtEl>
                                      </p:cBhvr>
                                    </p:animEffect>
                                  </p:childTnLst>
                                </p:cTn>
                              </p:par>
                              <p:par>
                                <p:cTn id="56" presetID="1" presetClass="emph" presetSubtype="2" fill="hold" nodeType="withEffect">
                                  <p:stCondLst>
                                    <p:cond delay="0"/>
                                  </p:stCondLst>
                                  <p:childTnLst>
                                    <p:animClr clrSpc="rgb">
                                      <p:cBhvr>
                                        <p:cTn id="57" dur="500" fill="hold"/>
                                        <p:tgtEl>
                                          <p:spTgt spid="50"/>
                                        </p:tgtEl>
                                        <p:attrNameLst>
                                          <p:attrName>fillcolor</p:attrName>
                                        </p:attrNameLst>
                                      </p:cBhvr>
                                      <p:to>
                                        <a:srgbClr val="0066FF"/>
                                      </p:to>
                                    </p:animClr>
                                    <p:set>
                                      <p:cBhvr>
                                        <p:cTn id="58" dur="500" fill="hold"/>
                                        <p:tgtEl>
                                          <p:spTgt spid="50"/>
                                        </p:tgtEl>
                                        <p:attrNameLst>
                                          <p:attrName>fill.type</p:attrName>
                                        </p:attrNameLst>
                                      </p:cBhvr>
                                      <p:to>
                                        <p:strVal val="solid"/>
                                      </p:to>
                                    </p:set>
                                    <p:set>
                                      <p:cBhvr>
                                        <p:cTn id="59" dur="500" fill="hold"/>
                                        <p:tgtEl>
                                          <p:spTgt spid="50"/>
                                        </p:tgtEl>
                                        <p:attrNameLst>
                                          <p:attrName>fill.on</p:attrName>
                                        </p:attrNameLst>
                                      </p:cBhvr>
                                      <p:to>
                                        <p:strVal val="true"/>
                                      </p:to>
                                    </p:set>
                                  </p:childTnLst>
                                </p:cTn>
                              </p:par>
                              <p:par>
                                <p:cTn id="60" presetID="10" presetClass="entr" presetSubtype="0" fill="hold" grpId="0" nodeType="withEffect">
                                  <p:stCondLst>
                                    <p:cond delay="0"/>
                                  </p:stCondLst>
                                  <p:childTnLst>
                                    <p:set>
                                      <p:cBhvr>
                                        <p:cTn id="61" dur="1" fill="hold">
                                          <p:stCondLst>
                                            <p:cond delay="0"/>
                                          </p:stCondLst>
                                        </p:cTn>
                                        <p:tgtEl>
                                          <p:spTgt spid="98"/>
                                        </p:tgtEl>
                                        <p:attrNameLst>
                                          <p:attrName>style.visibility</p:attrName>
                                        </p:attrNameLst>
                                      </p:cBhvr>
                                      <p:to>
                                        <p:strVal val="visible"/>
                                      </p:to>
                                    </p:set>
                                    <p:animEffect transition="in" filter="fade">
                                      <p:cBhvr>
                                        <p:cTn id="62" dur="500"/>
                                        <p:tgtEl>
                                          <p:spTgt spid="98"/>
                                        </p:tgtEl>
                                      </p:cBhvr>
                                    </p:animEffect>
                                  </p:childTnLst>
                                </p:cTn>
                              </p:par>
                              <p:par>
                                <p:cTn id="63" presetID="1" presetClass="emph" presetSubtype="2" fill="hold" nodeType="withEffect">
                                  <p:stCondLst>
                                    <p:cond delay="0"/>
                                  </p:stCondLst>
                                  <p:childTnLst>
                                    <p:animClr clrSpc="rgb">
                                      <p:cBhvr>
                                        <p:cTn id="64" dur="500" fill="hold"/>
                                        <p:tgtEl>
                                          <p:spTgt spid="57"/>
                                        </p:tgtEl>
                                        <p:attrNameLst>
                                          <p:attrName>fillcolor</p:attrName>
                                        </p:attrNameLst>
                                      </p:cBhvr>
                                      <p:to>
                                        <a:srgbClr val="0066FF"/>
                                      </p:to>
                                    </p:animClr>
                                    <p:set>
                                      <p:cBhvr>
                                        <p:cTn id="65" dur="500" fill="hold"/>
                                        <p:tgtEl>
                                          <p:spTgt spid="57"/>
                                        </p:tgtEl>
                                        <p:attrNameLst>
                                          <p:attrName>fill.type</p:attrName>
                                        </p:attrNameLst>
                                      </p:cBhvr>
                                      <p:to>
                                        <p:strVal val="solid"/>
                                      </p:to>
                                    </p:set>
                                    <p:set>
                                      <p:cBhvr>
                                        <p:cTn id="66" dur="500" fill="hold"/>
                                        <p:tgtEl>
                                          <p:spTgt spid="57"/>
                                        </p:tgtEl>
                                        <p:attrNameLst>
                                          <p:attrName>fill.on</p:attrName>
                                        </p:attrNameLst>
                                      </p:cBhvr>
                                      <p:to>
                                        <p:strVal val="true"/>
                                      </p:to>
                                    </p:set>
                                  </p:childTnLst>
                                </p:cTn>
                              </p:par>
                              <p:par>
                                <p:cTn id="67" presetID="10" presetClass="entr" presetSubtype="0" fill="hold" grpId="0" nodeType="withEffect">
                                  <p:stCondLst>
                                    <p:cond delay="0"/>
                                  </p:stCondLst>
                                  <p:childTnLst>
                                    <p:set>
                                      <p:cBhvr>
                                        <p:cTn id="68" dur="1" fill="hold">
                                          <p:stCondLst>
                                            <p:cond delay="0"/>
                                          </p:stCondLst>
                                        </p:cTn>
                                        <p:tgtEl>
                                          <p:spTgt spid="102"/>
                                        </p:tgtEl>
                                        <p:attrNameLst>
                                          <p:attrName>style.visibility</p:attrName>
                                        </p:attrNameLst>
                                      </p:cBhvr>
                                      <p:to>
                                        <p:strVal val="visible"/>
                                      </p:to>
                                    </p:set>
                                    <p:animEffect transition="in" filter="fade">
                                      <p:cBhvr>
                                        <p:cTn id="69" dur="500"/>
                                        <p:tgtEl>
                                          <p:spTgt spid="102"/>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103"/>
                                        </p:tgtEl>
                                        <p:attrNameLst>
                                          <p:attrName>style.visibility</p:attrName>
                                        </p:attrNameLst>
                                      </p:cBhvr>
                                      <p:to>
                                        <p:strVal val="visible"/>
                                      </p:to>
                                    </p:set>
                                    <p:animEffect transition="in" filter="fade">
                                      <p:cBhvr>
                                        <p:cTn id="72" dur="500"/>
                                        <p:tgtEl>
                                          <p:spTgt spid="103"/>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nodeType="clickEffect">
                                  <p:stCondLst>
                                    <p:cond delay="0"/>
                                  </p:stCondLst>
                                  <p:childTnLst>
                                    <p:set>
                                      <p:cBhvr>
                                        <p:cTn id="76" dur="1" fill="hold">
                                          <p:stCondLst>
                                            <p:cond delay="0"/>
                                          </p:stCondLst>
                                        </p:cTn>
                                        <p:tgtEl>
                                          <p:spTgt spid="69"/>
                                        </p:tgtEl>
                                        <p:attrNameLst>
                                          <p:attrName>style.visibility</p:attrName>
                                        </p:attrNameLst>
                                      </p:cBhvr>
                                      <p:to>
                                        <p:strVal val="visible"/>
                                      </p:to>
                                    </p:set>
                                    <p:animEffect transition="in" filter="fade">
                                      <p:cBhvr>
                                        <p:cTn id="77" dur="500"/>
                                        <p:tgtEl>
                                          <p:spTgt spid="69"/>
                                        </p:tgtEl>
                                      </p:cBhvr>
                                    </p:animEffect>
                                  </p:childTnLst>
                                </p:cTn>
                              </p:par>
                              <p:par>
                                <p:cTn id="78" presetID="10" presetClass="entr" presetSubtype="0" fill="hold" nodeType="withEffect">
                                  <p:stCondLst>
                                    <p:cond delay="0"/>
                                  </p:stCondLst>
                                  <p:childTnLst>
                                    <p:set>
                                      <p:cBhvr>
                                        <p:cTn id="79" dur="1" fill="hold">
                                          <p:stCondLst>
                                            <p:cond delay="0"/>
                                          </p:stCondLst>
                                        </p:cTn>
                                        <p:tgtEl>
                                          <p:spTgt spid="70"/>
                                        </p:tgtEl>
                                        <p:attrNameLst>
                                          <p:attrName>style.visibility</p:attrName>
                                        </p:attrNameLst>
                                      </p:cBhvr>
                                      <p:to>
                                        <p:strVal val="visible"/>
                                      </p:to>
                                    </p:set>
                                    <p:animEffect transition="in" filter="fade">
                                      <p:cBhvr>
                                        <p:cTn id="80" dur="500"/>
                                        <p:tgtEl>
                                          <p:spTgt spid="70"/>
                                        </p:tgtEl>
                                      </p:cBhvr>
                                    </p:animEffect>
                                  </p:childTnLst>
                                </p:cTn>
                              </p:par>
                              <p:par>
                                <p:cTn id="81" presetID="10" presetClass="entr" presetSubtype="0" fill="hold" grpId="0" nodeType="withEffect">
                                  <p:stCondLst>
                                    <p:cond delay="0"/>
                                  </p:stCondLst>
                                  <p:childTnLst>
                                    <p:set>
                                      <p:cBhvr>
                                        <p:cTn id="82" dur="1" fill="hold">
                                          <p:stCondLst>
                                            <p:cond delay="0"/>
                                          </p:stCondLst>
                                        </p:cTn>
                                        <p:tgtEl>
                                          <p:spTgt spid="84"/>
                                        </p:tgtEl>
                                        <p:attrNameLst>
                                          <p:attrName>style.visibility</p:attrName>
                                        </p:attrNameLst>
                                      </p:cBhvr>
                                      <p:to>
                                        <p:strVal val="visible"/>
                                      </p:to>
                                    </p:set>
                                    <p:animEffect transition="in" filter="fade">
                                      <p:cBhvr>
                                        <p:cTn id="83" dur="500"/>
                                        <p:tgtEl>
                                          <p:spTgt spid="84"/>
                                        </p:tgtEl>
                                      </p:cBhvr>
                                    </p:animEffect>
                                  </p:childTnLst>
                                </p:cTn>
                              </p:par>
                              <p:par>
                                <p:cTn id="84" presetID="10" presetClass="entr" presetSubtype="0" fill="hold" grpId="0" nodeType="withEffect">
                                  <p:stCondLst>
                                    <p:cond delay="0"/>
                                  </p:stCondLst>
                                  <p:childTnLst>
                                    <p:set>
                                      <p:cBhvr>
                                        <p:cTn id="85" dur="1" fill="hold">
                                          <p:stCondLst>
                                            <p:cond delay="0"/>
                                          </p:stCondLst>
                                        </p:cTn>
                                        <p:tgtEl>
                                          <p:spTgt spid="85"/>
                                        </p:tgtEl>
                                        <p:attrNameLst>
                                          <p:attrName>style.visibility</p:attrName>
                                        </p:attrNameLst>
                                      </p:cBhvr>
                                      <p:to>
                                        <p:strVal val="visible"/>
                                      </p:to>
                                    </p:set>
                                    <p:animEffect transition="in" filter="fade">
                                      <p:cBhvr>
                                        <p:cTn id="86" dur="500"/>
                                        <p:tgtEl>
                                          <p:spTgt spid="85"/>
                                        </p:tgtEl>
                                      </p:cBhvr>
                                    </p:animEffect>
                                  </p:childTnLst>
                                </p:cTn>
                              </p:par>
                              <p:par>
                                <p:cTn id="87" presetID="10" presetClass="exit" presetSubtype="0" fill="hold" grpId="0" nodeType="withEffect">
                                  <p:stCondLst>
                                    <p:cond delay="0"/>
                                  </p:stCondLst>
                                  <p:childTnLst>
                                    <p:animEffect transition="out" filter="fade">
                                      <p:cBhvr>
                                        <p:cTn id="88" dur="500"/>
                                        <p:tgtEl>
                                          <p:spTgt spid="72"/>
                                        </p:tgtEl>
                                      </p:cBhvr>
                                    </p:animEffect>
                                    <p:set>
                                      <p:cBhvr>
                                        <p:cTn id="89" dur="1" fill="hold">
                                          <p:stCondLst>
                                            <p:cond delay="499"/>
                                          </p:stCondLst>
                                        </p:cTn>
                                        <p:tgtEl>
                                          <p:spTgt spid="72"/>
                                        </p:tgtEl>
                                        <p:attrNameLst>
                                          <p:attrName>style.visibility</p:attrName>
                                        </p:attrNameLst>
                                      </p:cBhvr>
                                      <p:to>
                                        <p:strVal val="hidden"/>
                                      </p:to>
                                    </p:set>
                                  </p:childTnLst>
                                </p:cTn>
                              </p:par>
                              <p:par>
                                <p:cTn id="90" presetID="10" presetClass="exit" presetSubtype="0" fill="hold" grpId="0" nodeType="withEffect">
                                  <p:stCondLst>
                                    <p:cond delay="0"/>
                                  </p:stCondLst>
                                  <p:childTnLst>
                                    <p:animEffect transition="out" filter="fade">
                                      <p:cBhvr>
                                        <p:cTn id="91" dur="500"/>
                                        <p:tgtEl>
                                          <p:spTgt spid="60"/>
                                        </p:tgtEl>
                                      </p:cBhvr>
                                    </p:animEffect>
                                    <p:set>
                                      <p:cBhvr>
                                        <p:cTn id="92" dur="1" fill="hold">
                                          <p:stCondLst>
                                            <p:cond delay="499"/>
                                          </p:stCondLst>
                                        </p:cTn>
                                        <p:tgtEl>
                                          <p:spTgt spid="6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P spid="60" grpId="0"/>
      <p:bldP spid="62" grpId="0"/>
      <p:bldP spid="63" grpId="0"/>
      <p:bldP spid="65" grpId="0"/>
      <p:bldP spid="72" grpId="0"/>
      <p:bldP spid="93" grpId="0" animBg="1"/>
      <p:bldP spid="95" grpId="0" animBg="1"/>
      <p:bldP spid="96" grpId="0" animBg="1"/>
      <p:bldP spid="98" grpId="0" animBg="1"/>
      <p:bldP spid="102" grpId="0" animBg="1"/>
      <p:bldP spid="103" grpId="0" animBg="1"/>
      <p:bldP spid="55" grpId="0" animBg="1"/>
      <p:bldP spid="84" grpId="0"/>
      <p:bldP spid="85"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304800"/>
            <a:ext cx="5715000" cy="1143000"/>
          </a:xfrm>
        </p:spPr>
        <p:txBody>
          <a:bodyPr/>
          <a:lstStyle/>
          <a:p>
            <a:r>
              <a:rPr lang="en-US" dirty="0" smtClean="0"/>
              <a:t>Problem Statement</a:t>
            </a:r>
            <a:endParaRPr lang="en-US" dirty="0"/>
          </a:p>
        </p:txBody>
      </p:sp>
      <p:sp>
        <p:nvSpPr>
          <p:cNvPr id="4" name="Slide Number Placeholder 3"/>
          <p:cNvSpPr>
            <a:spLocks noGrp="1"/>
          </p:cNvSpPr>
          <p:nvPr>
            <p:ph type="sldNum" sz="quarter" idx="12"/>
          </p:nvPr>
        </p:nvSpPr>
        <p:spPr/>
        <p:txBody>
          <a:bodyPr/>
          <a:lstStyle/>
          <a:p>
            <a:fld id="{4A96F167-5951-4AF2-A12D-410BE70F5D80}" type="slidenum">
              <a:rPr lang="en-US" smtClean="0"/>
              <a:pPr/>
              <a:t>34</a:t>
            </a:fld>
            <a:endParaRPr lang="en-US"/>
          </a:p>
        </p:txBody>
      </p:sp>
      <p:sp>
        <p:nvSpPr>
          <p:cNvPr id="5" name="TextBox 4"/>
          <p:cNvSpPr txBox="1"/>
          <p:nvPr/>
        </p:nvSpPr>
        <p:spPr>
          <a:xfrm>
            <a:off x="1966913" y="514350"/>
            <a:ext cx="1219200" cy="769441"/>
          </a:xfrm>
          <a:prstGeom prst="rect">
            <a:avLst/>
          </a:prstGeom>
          <a:noFill/>
        </p:spPr>
        <p:txBody>
          <a:bodyPr wrap="square" rtlCol="0">
            <a:spAutoFit/>
          </a:bodyPr>
          <a:lstStyle/>
          <a:p>
            <a:r>
              <a:rPr lang="en-US" sz="4400" dirty="0" smtClean="0">
                <a:solidFill>
                  <a:schemeClr val="accent6">
                    <a:lumMod val="75000"/>
                  </a:schemeClr>
                </a:solidFill>
              </a:rPr>
              <a:t>SMT</a:t>
            </a:r>
            <a:endParaRPr lang="en-US" sz="4400" dirty="0">
              <a:solidFill>
                <a:schemeClr val="accent6">
                  <a:lumMod val="75000"/>
                </a:schemeClr>
              </a:solidFill>
            </a:endParaRPr>
          </a:p>
        </p:txBody>
      </p:sp>
      <p:sp>
        <p:nvSpPr>
          <p:cNvPr id="6" name="Content Placeholder 2"/>
          <p:cNvSpPr txBox="1">
            <a:spLocks/>
          </p:cNvSpPr>
          <p:nvPr/>
        </p:nvSpPr>
        <p:spPr>
          <a:xfrm>
            <a:off x="228600" y="2590800"/>
            <a:ext cx="1447800" cy="6858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Given a</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Content Placeholder 2"/>
          <p:cNvSpPr txBox="1">
            <a:spLocks/>
          </p:cNvSpPr>
          <p:nvPr/>
        </p:nvSpPr>
        <p:spPr>
          <a:xfrm>
            <a:off x="4876800" y="2590800"/>
            <a:ext cx="1981200" cy="6858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determine</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Content Placeholder 2"/>
          <p:cNvSpPr txBox="1">
            <a:spLocks/>
          </p:cNvSpPr>
          <p:nvPr/>
        </p:nvSpPr>
        <p:spPr>
          <a:xfrm>
            <a:off x="1600200" y="2590800"/>
            <a:ext cx="3505200" cy="6858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sz="3200" dirty="0" smtClean="0">
                <a:solidFill>
                  <a:schemeClr val="accent6">
                    <a:lumMod val="75000"/>
                  </a:schemeClr>
                </a:solidFill>
              </a:rPr>
              <a:t>d</a:t>
            </a:r>
            <a:r>
              <a:rPr kumimoji="0" lang="en-US" sz="3200" b="0" i="0" u="none" strike="noStrike" kern="1200" cap="none" spc="0" normalizeH="0" baseline="0" noProof="0" dirty="0" err="1" smtClean="0">
                <a:ln>
                  <a:noFill/>
                </a:ln>
                <a:solidFill>
                  <a:schemeClr val="accent6">
                    <a:lumMod val="75000"/>
                  </a:schemeClr>
                </a:solidFill>
                <a:effectLst/>
                <a:uLnTx/>
                <a:uFillTx/>
                <a:latin typeface="+mn-lt"/>
                <a:ea typeface="+mn-ea"/>
                <a:cs typeface="+mn-cs"/>
              </a:rPr>
              <a:t>isjunctive</a:t>
            </a:r>
            <a:r>
              <a:rPr kumimoji="0" lang="en-US" sz="3200" b="0" i="0" u="none" strike="noStrike" kern="1200" cap="none" spc="0" normalizeH="0" baseline="0" noProof="0" dirty="0" smtClean="0">
                <a:ln>
                  <a:noFill/>
                </a:ln>
                <a:solidFill>
                  <a:schemeClr val="accent6">
                    <a:lumMod val="75000"/>
                  </a:schemeClr>
                </a:solidFill>
                <a:effectLst/>
                <a:uLnTx/>
                <a:uFillTx/>
                <a:latin typeface="+mn-lt"/>
                <a:ea typeface="+mn-ea"/>
                <a:cs typeface="+mn-cs"/>
              </a:rPr>
              <a:t> formula </a:t>
            </a:r>
            <a:endParaRPr kumimoji="0" lang="en-US" sz="3200" b="0" i="0" u="none" strike="noStrike" kern="1200" cap="none" spc="0" normalizeH="0" baseline="0" noProof="0" dirty="0">
              <a:ln>
                <a:noFill/>
              </a:ln>
              <a:solidFill>
                <a:schemeClr val="accent6">
                  <a:lumMod val="75000"/>
                </a:schemeClr>
              </a:solidFill>
              <a:effectLst/>
              <a:uLnTx/>
              <a:uFillTx/>
              <a:latin typeface="+mn-lt"/>
              <a:ea typeface="+mn-ea"/>
              <a:cs typeface="+mn-cs"/>
            </a:endParaRPr>
          </a:p>
        </p:txBody>
      </p:sp>
      <p:sp>
        <p:nvSpPr>
          <p:cNvPr id="9" name="Content Placeholder 2"/>
          <p:cNvSpPr txBox="1">
            <a:spLocks/>
          </p:cNvSpPr>
          <p:nvPr/>
        </p:nvSpPr>
        <p:spPr>
          <a:xfrm>
            <a:off x="6705600" y="2590800"/>
            <a:ext cx="2286000" cy="6858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err="1" smtClean="0">
                <a:ln>
                  <a:noFill/>
                </a:ln>
                <a:solidFill>
                  <a:schemeClr val="accent6">
                    <a:lumMod val="75000"/>
                  </a:schemeClr>
                </a:solidFill>
                <a:effectLst/>
                <a:uLnTx/>
                <a:uFillTx/>
                <a:latin typeface="+mn-lt"/>
                <a:ea typeface="+mn-ea"/>
                <a:cs typeface="+mn-cs"/>
              </a:rPr>
              <a:t>satisfiability</a:t>
            </a:r>
            <a:endParaRPr kumimoji="0" lang="en-US" sz="3200" b="0" i="0" u="none" strike="noStrike" kern="1200" cap="none" spc="0" normalizeH="0" baseline="0" noProof="0" dirty="0">
              <a:ln>
                <a:noFill/>
              </a:ln>
              <a:solidFill>
                <a:schemeClr val="accent6">
                  <a:lumMod val="75000"/>
                </a:schemeClr>
              </a:solidFill>
              <a:effectLst/>
              <a:uLnTx/>
              <a:uFillTx/>
              <a:latin typeface="+mn-lt"/>
              <a:ea typeface="+mn-ea"/>
              <a:cs typeface="+mn-cs"/>
            </a:endParaRPr>
          </a:p>
        </p:txBody>
      </p:sp>
      <p:sp>
        <p:nvSpPr>
          <p:cNvPr id="10" name="Content Placeholder 2"/>
          <p:cNvSpPr txBox="1">
            <a:spLocks/>
          </p:cNvSpPr>
          <p:nvPr/>
        </p:nvSpPr>
        <p:spPr>
          <a:xfrm>
            <a:off x="609600" y="3200400"/>
            <a:ext cx="1219200" cy="6858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using</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1" name="Content Placeholder 2"/>
          <p:cNvSpPr txBox="1">
            <a:spLocks/>
          </p:cNvSpPr>
          <p:nvPr/>
        </p:nvSpPr>
        <p:spPr>
          <a:xfrm>
            <a:off x="1676400" y="3200400"/>
            <a:ext cx="2514600" cy="6858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sz="3200" noProof="0" dirty="0" smtClean="0">
                <a:solidFill>
                  <a:schemeClr val="accent6">
                    <a:lumMod val="75000"/>
                  </a:schemeClr>
                </a:solidFill>
              </a:rPr>
              <a:t>theory solvers</a:t>
            </a:r>
            <a:endParaRPr kumimoji="0" lang="en-US" sz="3200" b="0" i="0" u="none" strike="noStrike" kern="1200" cap="none" spc="0" normalizeH="0" baseline="0" noProof="0" dirty="0">
              <a:ln>
                <a:noFill/>
              </a:ln>
              <a:solidFill>
                <a:schemeClr val="accent6">
                  <a:lumMod val="75000"/>
                </a:schemeClr>
              </a:solidFill>
              <a:effectLst/>
              <a:uLnTx/>
              <a:uFillTx/>
              <a:latin typeface="+mn-lt"/>
              <a:ea typeface="+mn-ea"/>
              <a:cs typeface="+mn-cs"/>
            </a:endParaRPr>
          </a:p>
        </p:txBody>
      </p:sp>
      <p:sp>
        <p:nvSpPr>
          <p:cNvPr id="12" name="Content Placeholder 2"/>
          <p:cNvSpPr txBox="1">
            <a:spLocks/>
          </p:cNvSpPr>
          <p:nvPr/>
        </p:nvSpPr>
        <p:spPr>
          <a:xfrm>
            <a:off x="4191000" y="3200400"/>
            <a:ext cx="685800" cy="6858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for</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3" name="Content Placeholder 2"/>
          <p:cNvSpPr txBox="1">
            <a:spLocks/>
          </p:cNvSpPr>
          <p:nvPr/>
        </p:nvSpPr>
        <p:spPr>
          <a:xfrm>
            <a:off x="4800600" y="3200400"/>
            <a:ext cx="3810000" cy="6858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sz="3200" dirty="0" smtClean="0">
                <a:solidFill>
                  <a:schemeClr val="accent6">
                    <a:lumMod val="75000"/>
                  </a:schemeClr>
                </a:solidFill>
              </a:rPr>
              <a:t>conjunctive formulas</a:t>
            </a:r>
            <a:r>
              <a:rPr lang="en-US" sz="3200" dirty="0" smtClean="0"/>
              <a:t>.</a:t>
            </a:r>
            <a:endParaRPr kumimoji="0" lang="en-US" sz="3200" b="0" i="0" u="none" strike="noStrike" kern="1200" cap="none" spc="0" normalizeH="0" baseline="0" noProof="0" dirty="0">
              <a:ln>
                <a:noFill/>
              </a:ln>
              <a:effectLst/>
              <a:uLnTx/>
              <a:uFillTx/>
              <a:latin typeface="+mn-lt"/>
              <a:ea typeface="+mn-ea"/>
              <a:cs typeface="+mn-cs"/>
            </a:endParaRPr>
          </a:p>
        </p:txBody>
      </p:sp>
      <p:sp>
        <p:nvSpPr>
          <p:cNvPr id="15" name="TextBox 14"/>
          <p:cNvSpPr txBox="1"/>
          <p:nvPr/>
        </p:nvSpPr>
        <p:spPr>
          <a:xfrm>
            <a:off x="1676400" y="515257"/>
            <a:ext cx="1676400" cy="769441"/>
          </a:xfrm>
          <a:prstGeom prst="rect">
            <a:avLst/>
          </a:prstGeom>
          <a:noFill/>
        </p:spPr>
        <p:txBody>
          <a:bodyPr wrap="square" rtlCol="0">
            <a:spAutoFit/>
          </a:bodyPr>
          <a:lstStyle/>
          <a:p>
            <a:r>
              <a:rPr lang="en-US" sz="4400" dirty="0" smtClean="0">
                <a:solidFill>
                  <a:srgbClr val="00B050"/>
                </a:solidFill>
              </a:rPr>
              <a:t>SMPP</a:t>
            </a:r>
            <a:endParaRPr lang="en-US" sz="4400" dirty="0">
              <a:solidFill>
                <a:srgbClr val="00B050"/>
              </a:solidFill>
            </a:endParaRPr>
          </a:p>
        </p:txBody>
      </p:sp>
      <p:sp>
        <p:nvSpPr>
          <p:cNvPr id="16" name="Content Placeholder 2"/>
          <p:cNvSpPr txBox="1">
            <a:spLocks/>
          </p:cNvSpPr>
          <p:nvPr/>
        </p:nvSpPr>
        <p:spPr>
          <a:xfrm>
            <a:off x="1600200" y="2590800"/>
            <a:ext cx="3505200" cy="6858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sz="3200" dirty="0" smtClean="0">
                <a:solidFill>
                  <a:srgbClr val="00B050"/>
                </a:solidFill>
              </a:rPr>
              <a:t>branching program</a:t>
            </a:r>
            <a:endParaRPr kumimoji="0" lang="en-US" sz="3200" b="0" i="0" u="none" strike="noStrike" kern="1200" cap="none" spc="0" normalizeH="0" baseline="0" noProof="0" dirty="0">
              <a:ln>
                <a:noFill/>
              </a:ln>
              <a:solidFill>
                <a:srgbClr val="00B050"/>
              </a:solidFill>
              <a:effectLst/>
              <a:uLnTx/>
              <a:uFillTx/>
              <a:latin typeface="+mn-lt"/>
              <a:ea typeface="+mn-ea"/>
              <a:cs typeface="+mn-cs"/>
            </a:endParaRPr>
          </a:p>
        </p:txBody>
      </p:sp>
      <p:sp>
        <p:nvSpPr>
          <p:cNvPr id="17" name="Content Placeholder 2"/>
          <p:cNvSpPr txBox="1">
            <a:spLocks/>
          </p:cNvSpPr>
          <p:nvPr/>
        </p:nvSpPr>
        <p:spPr>
          <a:xfrm>
            <a:off x="6705600" y="2590800"/>
            <a:ext cx="1219200" cy="6858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smtClean="0">
                <a:ln>
                  <a:noFill/>
                </a:ln>
                <a:solidFill>
                  <a:srgbClr val="00B050"/>
                </a:solidFill>
                <a:effectLst/>
                <a:uLnTx/>
                <a:uFillTx/>
                <a:latin typeface="+mn-lt"/>
                <a:ea typeface="+mn-ea"/>
                <a:cs typeface="+mn-cs"/>
              </a:rPr>
              <a:t>safety</a:t>
            </a:r>
            <a:endParaRPr kumimoji="0" lang="en-US" sz="3200" b="0" i="0" u="none" strike="noStrike" kern="1200" cap="none" spc="0" normalizeH="0" baseline="0" noProof="0" dirty="0">
              <a:ln>
                <a:noFill/>
              </a:ln>
              <a:solidFill>
                <a:srgbClr val="00B050"/>
              </a:solidFill>
              <a:effectLst/>
              <a:uLnTx/>
              <a:uFillTx/>
              <a:latin typeface="+mn-lt"/>
              <a:ea typeface="+mn-ea"/>
              <a:cs typeface="+mn-cs"/>
            </a:endParaRPr>
          </a:p>
        </p:txBody>
      </p:sp>
      <p:sp>
        <p:nvSpPr>
          <p:cNvPr id="18" name="Content Placeholder 2"/>
          <p:cNvSpPr txBox="1">
            <a:spLocks/>
          </p:cNvSpPr>
          <p:nvPr/>
        </p:nvSpPr>
        <p:spPr>
          <a:xfrm>
            <a:off x="2133600" y="3200400"/>
            <a:ext cx="1600200" cy="6858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sz="3200" noProof="0" dirty="0" smtClean="0">
                <a:solidFill>
                  <a:srgbClr val="00B050"/>
                </a:solidFill>
              </a:rPr>
              <a:t>analyses</a:t>
            </a:r>
            <a:endParaRPr kumimoji="0" lang="en-US" sz="3200" b="0" i="0" u="none" strike="noStrike" kern="1200" cap="none" spc="0" normalizeH="0" baseline="0" noProof="0" dirty="0">
              <a:ln>
                <a:noFill/>
              </a:ln>
              <a:solidFill>
                <a:srgbClr val="00B050"/>
              </a:solidFill>
              <a:effectLst/>
              <a:uLnTx/>
              <a:uFillTx/>
              <a:latin typeface="+mn-lt"/>
              <a:ea typeface="+mn-ea"/>
              <a:cs typeface="+mn-cs"/>
            </a:endParaRPr>
          </a:p>
        </p:txBody>
      </p:sp>
      <p:sp>
        <p:nvSpPr>
          <p:cNvPr id="19" name="Content Placeholder 2"/>
          <p:cNvSpPr txBox="1">
            <a:spLocks/>
          </p:cNvSpPr>
          <p:nvPr/>
        </p:nvSpPr>
        <p:spPr>
          <a:xfrm>
            <a:off x="4800600" y="3200400"/>
            <a:ext cx="2743200" cy="6858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sz="3200" dirty="0" smtClean="0">
                <a:solidFill>
                  <a:srgbClr val="00B050"/>
                </a:solidFill>
              </a:rPr>
              <a:t>path programs</a:t>
            </a:r>
            <a:r>
              <a:rPr lang="en-US" sz="3200" dirty="0" smtClean="0"/>
              <a:t>.</a:t>
            </a:r>
            <a:endParaRPr kumimoji="0" lang="en-US" sz="3200" b="0" i="0" u="none" strike="noStrike" kern="1200" cap="none" spc="0" normalizeH="0" baseline="0" noProof="0" dirty="0">
              <a:ln>
                <a:noFill/>
              </a:ln>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par>
                                <p:cTn id="8" presetID="10" presetClass="exit" presetSubtype="0" fill="hold" grpId="0" nodeType="withEffect">
                                  <p:stCondLst>
                                    <p:cond delay="0"/>
                                  </p:stCondLst>
                                  <p:childTnLst>
                                    <p:animEffect transition="out" filter="fade">
                                      <p:cBhvr>
                                        <p:cTn id="9" dur="500"/>
                                        <p:tgtEl>
                                          <p:spTgt spid="11"/>
                                        </p:tgtEl>
                                      </p:cBhvr>
                                    </p:animEffect>
                                    <p:set>
                                      <p:cBhvr>
                                        <p:cTn id="10" dur="1" fill="hold">
                                          <p:stCondLst>
                                            <p:cond delay="499"/>
                                          </p:stCondLst>
                                        </p:cTn>
                                        <p:tgtEl>
                                          <p:spTgt spid="11"/>
                                        </p:tgtEl>
                                        <p:attrNameLst>
                                          <p:attrName>style.visibility</p:attrName>
                                        </p:attrNameLst>
                                      </p:cBhvr>
                                      <p:to>
                                        <p:strVal val="hidden"/>
                                      </p:to>
                                    </p:set>
                                  </p:childTnLst>
                                </p:cTn>
                              </p:par>
                              <p:par>
                                <p:cTn id="11" presetID="10" presetClass="exit" presetSubtype="0" fill="hold" grpId="0" nodeType="withEffect">
                                  <p:stCondLst>
                                    <p:cond delay="0"/>
                                  </p:stCondLst>
                                  <p:childTnLst>
                                    <p:animEffect transition="out" filter="fade">
                                      <p:cBhvr>
                                        <p:cTn id="12" dur="500"/>
                                        <p:tgtEl>
                                          <p:spTgt spid="8"/>
                                        </p:tgtEl>
                                      </p:cBhvr>
                                    </p:animEffect>
                                    <p:set>
                                      <p:cBhvr>
                                        <p:cTn id="13" dur="1" fill="hold">
                                          <p:stCondLst>
                                            <p:cond delay="499"/>
                                          </p:stCondLst>
                                        </p:cTn>
                                        <p:tgtEl>
                                          <p:spTgt spid="8"/>
                                        </p:tgtEl>
                                        <p:attrNameLst>
                                          <p:attrName>style.visibility</p:attrName>
                                        </p:attrNameLst>
                                      </p:cBhvr>
                                      <p:to>
                                        <p:strVal val="hidden"/>
                                      </p:to>
                                    </p:set>
                                  </p:childTnLst>
                                </p:cTn>
                              </p:par>
                              <p:par>
                                <p:cTn id="14" presetID="10" presetClass="exit" presetSubtype="0" fill="hold" grpId="0" nodeType="withEffect">
                                  <p:stCondLst>
                                    <p:cond delay="0"/>
                                  </p:stCondLst>
                                  <p:childTnLst>
                                    <p:animEffect transition="out" filter="fade">
                                      <p:cBhvr>
                                        <p:cTn id="15" dur="500"/>
                                        <p:tgtEl>
                                          <p:spTgt spid="9"/>
                                        </p:tgtEl>
                                      </p:cBhvr>
                                    </p:animEffect>
                                    <p:set>
                                      <p:cBhvr>
                                        <p:cTn id="16" dur="1" fill="hold">
                                          <p:stCondLst>
                                            <p:cond delay="499"/>
                                          </p:stCondLst>
                                        </p:cTn>
                                        <p:tgtEl>
                                          <p:spTgt spid="9"/>
                                        </p:tgtEl>
                                        <p:attrNameLst>
                                          <p:attrName>style.visibility</p:attrName>
                                        </p:attrNameLst>
                                      </p:cBhvr>
                                      <p:to>
                                        <p:strVal val="hidden"/>
                                      </p:to>
                                    </p:set>
                                  </p:childTnLst>
                                </p:cTn>
                              </p:par>
                              <p:par>
                                <p:cTn id="17" presetID="10" presetClass="exit" presetSubtype="0" fill="hold" grpId="0" nodeType="withEffect">
                                  <p:stCondLst>
                                    <p:cond delay="0"/>
                                  </p:stCondLst>
                                  <p:childTnLst>
                                    <p:animEffect transition="out" filter="fade">
                                      <p:cBhvr>
                                        <p:cTn id="18" dur="500"/>
                                        <p:tgtEl>
                                          <p:spTgt spid="13"/>
                                        </p:tgtEl>
                                      </p:cBhvr>
                                    </p:animEffect>
                                    <p:set>
                                      <p:cBhvr>
                                        <p:cTn id="19" dur="1" fill="hold">
                                          <p:stCondLst>
                                            <p:cond delay="499"/>
                                          </p:stCondLst>
                                        </p:cTn>
                                        <p:tgtEl>
                                          <p:spTgt spid="13"/>
                                        </p:tgtEl>
                                        <p:attrNameLst>
                                          <p:attrName>style.visibility</p:attrName>
                                        </p:attrNameLst>
                                      </p:cBhvr>
                                      <p:to>
                                        <p:strVal val="hidden"/>
                                      </p:to>
                                    </p:set>
                                  </p:childTnLst>
                                </p:cTn>
                              </p:par>
                              <p:par>
                                <p:cTn id="20" presetID="10" presetClass="entr" presetSubtype="0" fill="hold" grpId="0" nodeType="with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500"/>
                                        <p:tgtEl>
                                          <p:spTgt spid="15"/>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fade">
                                      <p:cBhvr>
                                        <p:cTn id="25" dur="500"/>
                                        <p:tgtEl>
                                          <p:spTgt spid="16"/>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fade">
                                      <p:cBhvr>
                                        <p:cTn id="28" dur="500"/>
                                        <p:tgtEl>
                                          <p:spTgt spid="17"/>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8"/>
                                        </p:tgtEl>
                                        <p:attrNameLst>
                                          <p:attrName>style.visibility</p:attrName>
                                        </p:attrNameLst>
                                      </p:cBhvr>
                                      <p:to>
                                        <p:strVal val="visible"/>
                                      </p:to>
                                    </p:set>
                                    <p:animEffect transition="in" filter="fade">
                                      <p:cBhvr>
                                        <p:cTn id="31" dur="500"/>
                                        <p:tgtEl>
                                          <p:spTgt spid="18"/>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9"/>
                                        </p:tgtEl>
                                        <p:attrNameLst>
                                          <p:attrName>style.visibility</p:attrName>
                                        </p:attrNameLst>
                                      </p:cBhvr>
                                      <p:to>
                                        <p:strVal val="visible"/>
                                      </p:to>
                                    </p:set>
                                    <p:animEffect transition="in" filter="fade">
                                      <p:cBhvr>
                                        <p:cTn id="34"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9" grpId="0"/>
      <p:bldP spid="11" grpId="0"/>
      <p:bldP spid="13" grpId="0"/>
      <p:bldP spid="15" grpId="0"/>
      <p:bldP spid="16" grpId="0"/>
      <p:bldP spid="17" grpId="0"/>
      <p:bldP spid="18" grpId="0"/>
      <p:bldP spid="19"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Analog</a:t>
            </a:r>
            <a:endParaRPr lang="en-US" dirty="0"/>
          </a:p>
        </p:txBody>
      </p:sp>
      <p:sp>
        <p:nvSpPr>
          <p:cNvPr id="3" name="Content Placeholder 2"/>
          <p:cNvSpPr>
            <a:spLocks noGrp="1"/>
          </p:cNvSpPr>
          <p:nvPr>
            <p:ph idx="1"/>
          </p:nvPr>
        </p:nvSpPr>
        <p:spPr>
          <a:xfrm>
            <a:off x="533400" y="2209800"/>
            <a:ext cx="8229600" cy="2438399"/>
          </a:xfrm>
        </p:spPr>
        <p:txBody>
          <a:bodyPr/>
          <a:lstStyle/>
          <a:p>
            <a:r>
              <a:rPr lang="en-US" dirty="0" smtClean="0"/>
              <a:t>Abstraction using a </a:t>
            </a:r>
            <a:r>
              <a:rPr lang="en-US" b="1" dirty="0" smtClean="0"/>
              <a:t>propositional encoding</a:t>
            </a:r>
          </a:p>
          <a:p>
            <a:endParaRPr lang="en-US" dirty="0" smtClean="0"/>
          </a:p>
          <a:p>
            <a:r>
              <a:rPr lang="en-US" dirty="0" smtClean="0"/>
              <a:t>Refinement using </a:t>
            </a:r>
            <a:r>
              <a:rPr lang="en-US" b="1" dirty="0" smtClean="0"/>
              <a:t>blocking clauses</a:t>
            </a:r>
            <a:r>
              <a:rPr lang="en-US" dirty="0" smtClean="0"/>
              <a:t> conjoined to abstraction</a:t>
            </a:r>
          </a:p>
        </p:txBody>
      </p:sp>
      <p:sp>
        <p:nvSpPr>
          <p:cNvPr id="4" name="Slide Number Placeholder 3"/>
          <p:cNvSpPr>
            <a:spLocks noGrp="1"/>
          </p:cNvSpPr>
          <p:nvPr>
            <p:ph type="sldNum" sz="quarter" idx="12"/>
          </p:nvPr>
        </p:nvSpPr>
        <p:spPr/>
        <p:txBody>
          <a:bodyPr/>
          <a:lstStyle/>
          <a:p>
            <a:fld id="{4A96F167-5951-4AF2-A12D-410BE70F5D80}" type="slidenum">
              <a:rPr lang="en-US" smtClean="0"/>
              <a:pPr/>
              <a:t>35</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Oval 46"/>
          <p:cNvSpPr/>
          <p:nvPr/>
        </p:nvSpPr>
        <p:spPr>
          <a:xfrm>
            <a:off x="5067300" y="133350"/>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p:cNvSpPr/>
          <p:nvPr/>
        </p:nvSpPr>
        <p:spPr>
          <a:xfrm>
            <a:off x="5067300" y="1200150"/>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p:cNvSpPr/>
          <p:nvPr/>
        </p:nvSpPr>
        <p:spPr>
          <a:xfrm>
            <a:off x="4305300" y="1809750"/>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a:off x="5067300" y="4095750"/>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p:nvPr/>
        </p:nvSpPr>
        <p:spPr>
          <a:xfrm>
            <a:off x="5067300" y="2495550"/>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p:cNvSpPr/>
          <p:nvPr/>
        </p:nvSpPr>
        <p:spPr>
          <a:xfrm>
            <a:off x="5905500" y="3181350"/>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p:cNvSpPr/>
          <p:nvPr/>
        </p:nvSpPr>
        <p:spPr>
          <a:xfrm>
            <a:off x="4229100" y="3257550"/>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p:cNvSpPr/>
          <p:nvPr/>
        </p:nvSpPr>
        <p:spPr>
          <a:xfrm>
            <a:off x="3314700" y="4095750"/>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p:cNvSpPr/>
          <p:nvPr/>
        </p:nvSpPr>
        <p:spPr>
          <a:xfrm>
            <a:off x="3314700" y="6076950"/>
            <a:ext cx="609600" cy="609600"/>
          </a:xfrm>
          <a:prstGeom prst="ellipse">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1"/>
              </a:solidFill>
            </a:endParaRPr>
          </a:p>
        </p:txBody>
      </p:sp>
      <p:sp>
        <p:nvSpPr>
          <p:cNvPr id="59" name="TextBox 58"/>
          <p:cNvSpPr txBox="1"/>
          <p:nvPr/>
        </p:nvSpPr>
        <p:spPr>
          <a:xfrm>
            <a:off x="5676900" y="438150"/>
            <a:ext cx="1219200" cy="923330"/>
          </a:xfrm>
          <a:prstGeom prst="rect">
            <a:avLst/>
          </a:prstGeom>
          <a:noFill/>
        </p:spPr>
        <p:txBody>
          <a:bodyPr wrap="square" rtlCol="0">
            <a:spAutoFit/>
          </a:bodyPr>
          <a:lstStyle/>
          <a:p>
            <a:r>
              <a:rPr lang="en-US" dirty="0" smtClean="0"/>
              <a:t>L := 1</a:t>
            </a:r>
          </a:p>
          <a:p>
            <a:r>
              <a:rPr lang="en-US" dirty="0" err="1" smtClean="0"/>
              <a:t>bLen</a:t>
            </a:r>
            <a:r>
              <a:rPr lang="en-US" dirty="0" smtClean="0"/>
              <a:t> := 0</a:t>
            </a:r>
          </a:p>
          <a:p>
            <a:r>
              <a:rPr lang="en-US" dirty="0" err="1" smtClean="0"/>
              <a:t>pLen</a:t>
            </a:r>
            <a:r>
              <a:rPr lang="en-US" dirty="0" smtClean="0"/>
              <a:t> &gt;= 1</a:t>
            </a:r>
            <a:endParaRPr lang="en-US" dirty="0"/>
          </a:p>
        </p:txBody>
      </p:sp>
      <p:sp>
        <p:nvSpPr>
          <p:cNvPr id="60" name="TextBox 59"/>
          <p:cNvSpPr txBox="1"/>
          <p:nvPr/>
        </p:nvSpPr>
        <p:spPr>
          <a:xfrm>
            <a:off x="4381500" y="1352550"/>
            <a:ext cx="685800" cy="369332"/>
          </a:xfrm>
          <a:prstGeom prst="rect">
            <a:avLst/>
          </a:prstGeom>
          <a:noFill/>
        </p:spPr>
        <p:txBody>
          <a:bodyPr wrap="square" rtlCol="0">
            <a:spAutoFit/>
          </a:bodyPr>
          <a:lstStyle/>
          <a:p>
            <a:r>
              <a:rPr lang="en-US" dirty="0" smtClean="0"/>
              <a:t>p = 0</a:t>
            </a:r>
            <a:endParaRPr lang="en-US" dirty="0"/>
          </a:p>
        </p:txBody>
      </p:sp>
      <p:sp>
        <p:nvSpPr>
          <p:cNvPr id="61" name="TextBox 60"/>
          <p:cNvSpPr txBox="1"/>
          <p:nvPr/>
        </p:nvSpPr>
        <p:spPr>
          <a:xfrm>
            <a:off x="3771900" y="2419350"/>
            <a:ext cx="1219200" cy="369332"/>
          </a:xfrm>
          <a:prstGeom prst="rect">
            <a:avLst/>
          </a:prstGeom>
          <a:noFill/>
        </p:spPr>
        <p:txBody>
          <a:bodyPr wrap="square" rtlCol="0">
            <a:spAutoFit/>
          </a:bodyPr>
          <a:lstStyle/>
          <a:p>
            <a:r>
              <a:rPr lang="en-US" dirty="0" err="1" smtClean="0"/>
              <a:t>pLen</a:t>
            </a:r>
            <a:r>
              <a:rPr lang="en-US" dirty="0" smtClean="0"/>
              <a:t> := -1</a:t>
            </a:r>
            <a:endParaRPr lang="en-US" dirty="0"/>
          </a:p>
        </p:txBody>
      </p:sp>
      <p:sp>
        <p:nvSpPr>
          <p:cNvPr id="62" name="TextBox 61"/>
          <p:cNvSpPr txBox="1"/>
          <p:nvPr/>
        </p:nvSpPr>
        <p:spPr>
          <a:xfrm>
            <a:off x="5448300" y="1962150"/>
            <a:ext cx="762000" cy="369332"/>
          </a:xfrm>
          <a:prstGeom prst="rect">
            <a:avLst/>
          </a:prstGeom>
          <a:noFill/>
        </p:spPr>
        <p:txBody>
          <a:bodyPr wrap="square" rtlCol="0">
            <a:spAutoFit/>
          </a:bodyPr>
          <a:lstStyle/>
          <a:p>
            <a:r>
              <a:rPr lang="en-US" dirty="0" smtClean="0"/>
              <a:t>p != 0</a:t>
            </a:r>
            <a:endParaRPr lang="en-US" dirty="0"/>
          </a:p>
        </p:txBody>
      </p:sp>
      <p:sp>
        <p:nvSpPr>
          <p:cNvPr id="63" name="TextBox 62"/>
          <p:cNvSpPr txBox="1"/>
          <p:nvPr/>
        </p:nvSpPr>
        <p:spPr>
          <a:xfrm>
            <a:off x="5829300" y="2800350"/>
            <a:ext cx="1219200" cy="369332"/>
          </a:xfrm>
          <a:prstGeom prst="rect">
            <a:avLst/>
          </a:prstGeom>
          <a:noFill/>
        </p:spPr>
        <p:txBody>
          <a:bodyPr wrap="square" rtlCol="0">
            <a:spAutoFit/>
          </a:bodyPr>
          <a:lstStyle/>
          <a:p>
            <a:r>
              <a:rPr lang="en-US" dirty="0" smtClean="0"/>
              <a:t>mode != 0</a:t>
            </a:r>
            <a:endParaRPr lang="en-US" dirty="0"/>
          </a:p>
        </p:txBody>
      </p:sp>
      <p:sp>
        <p:nvSpPr>
          <p:cNvPr id="64" name="TextBox 63"/>
          <p:cNvSpPr txBox="1"/>
          <p:nvPr/>
        </p:nvSpPr>
        <p:spPr>
          <a:xfrm>
            <a:off x="4038600" y="3810000"/>
            <a:ext cx="914400" cy="369332"/>
          </a:xfrm>
          <a:prstGeom prst="rect">
            <a:avLst/>
          </a:prstGeom>
          <a:noFill/>
        </p:spPr>
        <p:txBody>
          <a:bodyPr wrap="square" rtlCol="0">
            <a:spAutoFit/>
          </a:bodyPr>
          <a:lstStyle/>
          <a:p>
            <a:r>
              <a:rPr lang="en-US" dirty="0" smtClean="0"/>
              <a:t>off := 0</a:t>
            </a:r>
            <a:endParaRPr lang="en-US" dirty="0"/>
          </a:p>
        </p:txBody>
      </p:sp>
      <p:sp>
        <p:nvSpPr>
          <p:cNvPr id="65" name="TextBox 64"/>
          <p:cNvSpPr txBox="1"/>
          <p:nvPr/>
        </p:nvSpPr>
        <p:spPr>
          <a:xfrm>
            <a:off x="5829300" y="3790950"/>
            <a:ext cx="1066800" cy="369332"/>
          </a:xfrm>
          <a:prstGeom prst="rect">
            <a:avLst/>
          </a:prstGeom>
          <a:noFill/>
        </p:spPr>
        <p:txBody>
          <a:bodyPr wrap="square" rtlCol="0">
            <a:spAutoFit/>
          </a:bodyPr>
          <a:lstStyle/>
          <a:p>
            <a:r>
              <a:rPr lang="en-US" dirty="0" smtClean="0"/>
              <a:t>off := 1</a:t>
            </a:r>
            <a:endParaRPr lang="en-US" dirty="0"/>
          </a:p>
        </p:txBody>
      </p:sp>
      <p:sp>
        <p:nvSpPr>
          <p:cNvPr id="71" name="TextBox 70"/>
          <p:cNvSpPr txBox="1"/>
          <p:nvPr/>
        </p:nvSpPr>
        <p:spPr>
          <a:xfrm>
            <a:off x="3924300" y="4476750"/>
            <a:ext cx="990600" cy="369332"/>
          </a:xfrm>
          <a:prstGeom prst="rect">
            <a:avLst/>
          </a:prstGeom>
          <a:noFill/>
        </p:spPr>
        <p:txBody>
          <a:bodyPr wrap="square" rtlCol="0">
            <a:spAutoFit/>
          </a:bodyPr>
          <a:lstStyle/>
          <a:p>
            <a:r>
              <a:rPr lang="en-US" dirty="0" smtClean="0"/>
              <a:t>L &gt; </a:t>
            </a:r>
            <a:r>
              <a:rPr lang="en-US" dirty="0" err="1" smtClean="0"/>
              <a:t>pLen</a:t>
            </a:r>
            <a:endParaRPr lang="en-US" dirty="0" smtClean="0"/>
          </a:p>
        </p:txBody>
      </p:sp>
      <p:sp>
        <p:nvSpPr>
          <p:cNvPr id="72" name="TextBox 71"/>
          <p:cNvSpPr txBox="1"/>
          <p:nvPr/>
        </p:nvSpPr>
        <p:spPr>
          <a:xfrm>
            <a:off x="1866900" y="5238750"/>
            <a:ext cx="1676400" cy="646331"/>
          </a:xfrm>
          <a:prstGeom prst="rect">
            <a:avLst/>
          </a:prstGeom>
          <a:noFill/>
        </p:spPr>
        <p:txBody>
          <a:bodyPr wrap="square" rtlCol="0">
            <a:spAutoFit/>
          </a:bodyPr>
          <a:lstStyle/>
          <a:p>
            <a:r>
              <a:rPr lang="en-US" dirty="0" smtClean="0"/>
              <a:t>p != 0</a:t>
            </a:r>
          </a:p>
          <a:p>
            <a:r>
              <a:rPr lang="en-US" dirty="0" smtClean="0"/>
              <a:t>&amp;&amp; </a:t>
            </a:r>
            <a:r>
              <a:rPr lang="en-US" dirty="0" err="1" smtClean="0"/>
              <a:t>bLen</a:t>
            </a:r>
            <a:r>
              <a:rPr lang="en-US" dirty="0" smtClean="0"/>
              <a:t> &gt; </a:t>
            </a:r>
            <a:r>
              <a:rPr lang="en-US" dirty="0" err="1" smtClean="0"/>
              <a:t>pLen</a:t>
            </a:r>
            <a:endParaRPr lang="en-US" dirty="0"/>
          </a:p>
        </p:txBody>
      </p:sp>
      <p:sp>
        <p:nvSpPr>
          <p:cNvPr id="73" name="TextBox 72"/>
          <p:cNvSpPr txBox="1"/>
          <p:nvPr/>
        </p:nvSpPr>
        <p:spPr>
          <a:xfrm>
            <a:off x="3924300" y="2800350"/>
            <a:ext cx="1143000" cy="369332"/>
          </a:xfrm>
          <a:prstGeom prst="rect">
            <a:avLst/>
          </a:prstGeom>
          <a:noFill/>
        </p:spPr>
        <p:txBody>
          <a:bodyPr wrap="square" rtlCol="0">
            <a:spAutoFit/>
          </a:bodyPr>
          <a:lstStyle/>
          <a:p>
            <a:r>
              <a:rPr lang="en-US" dirty="0" smtClean="0"/>
              <a:t>mode = 0</a:t>
            </a:r>
            <a:endParaRPr lang="en-US" dirty="0"/>
          </a:p>
        </p:txBody>
      </p:sp>
      <p:cxnSp>
        <p:nvCxnSpPr>
          <p:cNvPr id="74" name="Elbow Connector 73"/>
          <p:cNvCxnSpPr>
            <a:stCxn id="47" idx="4"/>
            <a:endCxn id="48" idx="0"/>
          </p:cNvCxnSpPr>
          <p:nvPr/>
        </p:nvCxnSpPr>
        <p:spPr>
          <a:xfrm rot="5400000">
            <a:off x="5143500" y="971550"/>
            <a:ext cx="457200" cy="1588"/>
          </a:xfrm>
          <a:prstGeom prst="bentConnector3">
            <a:avLst>
              <a:gd name="adj1" fmla="val 50000"/>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a:stCxn id="48" idx="3"/>
            <a:endCxn id="49" idx="7"/>
          </p:cNvCxnSpPr>
          <p:nvPr/>
        </p:nvCxnSpPr>
        <p:spPr>
          <a:xfrm rot="5400000">
            <a:off x="4901826" y="1644276"/>
            <a:ext cx="178548" cy="33094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a:stCxn id="49" idx="5"/>
            <a:endCxn id="52" idx="1"/>
          </p:cNvCxnSpPr>
          <p:nvPr/>
        </p:nvCxnSpPr>
        <p:spPr>
          <a:xfrm rot="16200000" flipH="1">
            <a:off x="4863726" y="2291976"/>
            <a:ext cx="254748" cy="33094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a:stCxn id="48" idx="4"/>
            <a:endCxn id="52" idx="0"/>
          </p:cNvCxnSpPr>
          <p:nvPr/>
        </p:nvCxnSpPr>
        <p:spPr>
          <a:xfrm rot="5400000">
            <a:off x="5029200" y="2152650"/>
            <a:ext cx="6858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a:stCxn id="52" idx="5"/>
            <a:endCxn id="53" idx="1"/>
          </p:cNvCxnSpPr>
          <p:nvPr/>
        </p:nvCxnSpPr>
        <p:spPr>
          <a:xfrm rot="16200000" flipH="1">
            <a:off x="5663826" y="2939676"/>
            <a:ext cx="254748" cy="40714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9" name="Straight Arrow Connector 78"/>
          <p:cNvCxnSpPr>
            <a:stCxn id="52" idx="3"/>
            <a:endCxn id="54" idx="7"/>
          </p:cNvCxnSpPr>
          <p:nvPr/>
        </p:nvCxnSpPr>
        <p:spPr>
          <a:xfrm rot="5400000">
            <a:off x="4787526" y="2977776"/>
            <a:ext cx="330948" cy="40714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0" name="Straight Arrow Connector 79"/>
          <p:cNvCxnSpPr>
            <a:stCxn id="54" idx="5"/>
            <a:endCxn id="50" idx="1"/>
          </p:cNvCxnSpPr>
          <p:nvPr/>
        </p:nvCxnSpPr>
        <p:spPr>
          <a:xfrm rot="16200000" flipH="1">
            <a:off x="4749426" y="3777876"/>
            <a:ext cx="407148" cy="40714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1" name="Straight Arrow Connector 80"/>
          <p:cNvCxnSpPr>
            <a:stCxn id="53" idx="3"/>
            <a:endCxn id="50" idx="7"/>
          </p:cNvCxnSpPr>
          <p:nvPr/>
        </p:nvCxnSpPr>
        <p:spPr>
          <a:xfrm rot="5400000">
            <a:off x="5549526" y="3739776"/>
            <a:ext cx="483348" cy="40714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6" name="Straight Arrow Connector 85"/>
          <p:cNvCxnSpPr>
            <a:stCxn id="50" idx="2"/>
            <a:endCxn id="57" idx="6"/>
          </p:cNvCxnSpPr>
          <p:nvPr/>
        </p:nvCxnSpPr>
        <p:spPr>
          <a:xfrm rot="10800000">
            <a:off x="3924300" y="4400550"/>
            <a:ext cx="11430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a:stCxn id="57" idx="4"/>
            <a:endCxn id="58" idx="0"/>
          </p:cNvCxnSpPr>
          <p:nvPr/>
        </p:nvCxnSpPr>
        <p:spPr>
          <a:xfrm rot="5400000">
            <a:off x="2933700" y="5391150"/>
            <a:ext cx="13716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8" name="Shape 87"/>
          <p:cNvCxnSpPr>
            <a:stCxn id="50" idx="4"/>
            <a:endCxn id="50" idx="6"/>
          </p:cNvCxnSpPr>
          <p:nvPr/>
        </p:nvCxnSpPr>
        <p:spPr>
          <a:xfrm rot="5400000" flipH="1" flipV="1">
            <a:off x="5372100" y="4400550"/>
            <a:ext cx="304800" cy="304800"/>
          </a:xfrm>
          <a:prstGeom prst="curvedConnector4">
            <a:avLst>
              <a:gd name="adj1" fmla="val -487500"/>
              <a:gd name="adj2" fmla="val 446875"/>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3" name="TextBox 92"/>
          <p:cNvSpPr txBox="1"/>
          <p:nvPr/>
        </p:nvSpPr>
        <p:spPr>
          <a:xfrm>
            <a:off x="5753100" y="1428750"/>
            <a:ext cx="2781300" cy="369332"/>
          </a:xfrm>
          <a:prstGeom prst="rect">
            <a:avLst/>
          </a:prstGeom>
          <a:noFill/>
          <a:ln>
            <a:solidFill>
              <a:schemeClr val="tx2">
                <a:lumMod val="75000"/>
              </a:schemeClr>
            </a:solidFill>
          </a:ln>
        </p:spPr>
        <p:txBody>
          <a:bodyPr wrap="square" rtlCol="0">
            <a:spAutoFit/>
          </a:bodyPr>
          <a:lstStyle/>
          <a:p>
            <a:r>
              <a:rPr lang="en-US" dirty="0" smtClean="0">
                <a:solidFill>
                  <a:schemeClr val="tx2">
                    <a:lumMod val="60000"/>
                    <a:lumOff val="40000"/>
                  </a:schemeClr>
                </a:solidFill>
              </a:rPr>
              <a:t>L = 1 </a:t>
            </a:r>
            <a:r>
              <a:rPr lang="en-US" dirty="0" smtClean="0">
                <a:solidFill>
                  <a:schemeClr val="tx2">
                    <a:lumMod val="60000"/>
                    <a:lumOff val="40000"/>
                  </a:schemeClr>
                </a:solidFill>
                <a:latin typeface="cmsy10"/>
              </a:rPr>
              <a:t>Æ</a:t>
            </a:r>
            <a:r>
              <a:rPr lang="en-US" dirty="0" smtClean="0">
                <a:solidFill>
                  <a:schemeClr val="tx2">
                    <a:lumMod val="60000"/>
                    <a:lumOff val="40000"/>
                  </a:schemeClr>
                </a:solidFill>
              </a:rPr>
              <a:t> </a:t>
            </a:r>
            <a:r>
              <a:rPr lang="en-US" dirty="0" err="1" smtClean="0">
                <a:solidFill>
                  <a:schemeClr val="tx2">
                    <a:lumMod val="60000"/>
                    <a:lumOff val="40000"/>
                  </a:schemeClr>
                </a:solidFill>
              </a:rPr>
              <a:t>bLen</a:t>
            </a:r>
            <a:r>
              <a:rPr lang="en-US" dirty="0" smtClean="0">
                <a:solidFill>
                  <a:schemeClr val="tx2">
                    <a:lumMod val="60000"/>
                    <a:lumOff val="40000"/>
                  </a:schemeClr>
                </a:solidFill>
              </a:rPr>
              <a:t> = 0 </a:t>
            </a:r>
            <a:r>
              <a:rPr lang="en-US" dirty="0" smtClean="0">
                <a:solidFill>
                  <a:schemeClr val="tx2">
                    <a:lumMod val="60000"/>
                    <a:lumOff val="40000"/>
                  </a:schemeClr>
                </a:solidFill>
                <a:latin typeface="cmsy10"/>
              </a:rPr>
              <a:t>Æ</a:t>
            </a:r>
            <a:r>
              <a:rPr lang="en-US" dirty="0" smtClean="0">
                <a:solidFill>
                  <a:schemeClr val="tx2">
                    <a:lumMod val="60000"/>
                    <a:lumOff val="40000"/>
                  </a:schemeClr>
                </a:solidFill>
              </a:rPr>
              <a:t> </a:t>
            </a:r>
            <a:r>
              <a:rPr lang="en-US" dirty="0" err="1" smtClean="0">
                <a:solidFill>
                  <a:schemeClr val="tx2">
                    <a:lumMod val="60000"/>
                    <a:lumOff val="40000"/>
                  </a:schemeClr>
                </a:solidFill>
              </a:rPr>
              <a:t>pLen</a:t>
            </a:r>
            <a:r>
              <a:rPr lang="en-US" dirty="0" smtClean="0">
                <a:solidFill>
                  <a:schemeClr val="tx2">
                    <a:lumMod val="60000"/>
                    <a:lumOff val="40000"/>
                  </a:schemeClr>
                </a:solidFill>
              </a:rPr>
              <a:t> </a:t>
            </a:r>
            <a:r>
              <a:rPr lang="en-US" dirty="0" smtClean="0">
                <a:solidFill>
                  <a:schemeClr val="tx2">
                    <a:lumMod val="60000"/>
                    <a:lumOff val="40000"/>
                  </a:schemeClr>
                </a:solidFill>
                <a:latin typeface="cmsy10"/>
              </a:rPr>
              <a:t>¸</a:t>
            </a:r>
            <a:r>
              <a:rPr lang="en-US" dirty="0" smtClean="0">
                <a:solidFill>
                  <a:schemeClr val="tx2">
                    <a:lumMod val="60000"/>
                    <a:lumOff val="40000"/>
                  </a:schemeClr>
                </a:solidFill>
              </a:rPr>
              <a:t> 1</a:t>
            </a:r>
            <a:endParaRPr lang="en-US" dirty="0">
              <a:solidFill>
                <a:schemeClr val="tx2">
                  <a:lumMod val="60000"/>
                  <a:lumOff val="40000"/>
                </a:schemeClr>
              </a:solidFill>
            </a:endParaRPr>
          </a:p>
        </p:txBody>
      </p:sp>
      <p:sp>
        <p:nvSpPr>
          <p:cNvPr id="95" name="TextBox 94"/>
          <p:cNvSpPr txBox="1"/>
          <p:nvPr/>
        </p:nvSpPr>
        <p:spPr>
          <a:xfrm>
            <a:off x="5791200" y="2438400"/>
            <a:ext cx="2286000" cy="369332"/>
          </a:xfrm>
          <a:prstGeom prst="rect">
            <a:avLst/>
          </a:prstGeom>
          <a:noFill/>
          <a:ln>
            <a:solidFill>
              <a:schemeClr val="tx2">
                <a:lumMod val="75000"/>
              </a:schemeClr>
            </a:solidFill>
          </a:ln>
        </p:spPr>
        <p:txBody>
          <a:bodyPr wrap="square" rtlCol="0">
            <a:spAutoFit/>
          </a:bodyPr>
          <a:lstStyle/>
          <a:p>
            <a:r>
              <a:rPr lang="en-US" dirty="0" smtClean="0">
                <a:solidFill>
                  <a:schemeClr val="tx2">
                    <a:lumMod val="60000"/>
                    <a:lumOff val="40000"/>
                  </a:schemeClr>
                </a:solidFill>
              </a:rPr>
              <a:t>… </a:t>
            </a:r>
            <a:r>
              <a:rPr lang="en-US" dirty="0" smtClean="0">
                <a:solidFill>
                  <a:schemeClr val="tx2">
                    <a:lumMod val="60000"/>
                    <a:lumOff val="40000"/>
                  </a:schemeClr>
                </a:solidFill>
                <a:latin typeface="cmsy10"/>
              </a:rPr>
              <a:t>Æ</a:t>
            </a:r>
            <a:r>
              <a:rPr lang="en-US" dirty="0" smtClean="0">
                <a:solidFill>
                  <a:schemeClr val="tx2">
                    <a:lumMod val="60000"/>
                    <a:lumOff val="40000"/>
                  </a:schemeClr>
                </a:solidFill>
              </a:rPr>
              <a:t> p = 0 </a:t>
            </a:r>
            <a:r>
              <a:rPr lang="en-US" dirty="0" smtClean="0">
                <a:solidFill>
                  <a:schemeClr val="tx2">
                    <a:lumMod val="60000"/>
                    <a:lumOff val="40000"/>
                  </a:schemeClr>
                </a:solidFill>
                <a:latin typeface="cmsy10"/>
              </a:rPr>
              <a:t>Æ</a:t>
            </a:r>
            <a:r>
              <a:rPr lang="en-US" dirty="0" smtClean="0">
                <a:solidFill>
                  <a:schemeClr val="tx2">
                    <a:lumMod val="60000"/>
                    <a:lumOff val="40000"/>
                  </a:schemeClr>
                </a:solidFill>
              </a:rPr>
              <a:t> </a:t>
            </a:r>
            <a:r>
              <a:rPr lang="en-US" dirty="0" err="1" smtClean="0">
                <a:solidFill>
                  <a:schemeClr val="tx2">
                    <a:lumMod val="60000"/>
                    <a:lumOff val="40000"/>
                  </a:schemeClr>
                </a:solidFill>
              </a:rPr>
              <a:t>pLen</a:t>
            </a:r>
            <a:r>
              <a:rPr lang="en-US" dirty="0" smtClean="0">
                <a:solidFill>
                  <a:schemeClr val="tx2">
                    <a:lumMod val="60000"/>
                    <a:lumOff val="40000"/>
                  </a:schemeClr>
                </a:solidFill>
              </a:rPr>
              <a:t> = -1</a:t>
            </a:r>
            <a:endParaRPr lang="en-US" dirty="0">
              <a:solidFill>
                <a:schemeClr val="tx2">
                  <a:lumMod val="60000"/>
                  <a:lumOff val="40000"/>
                </a:schemeClr>
              </a:solidFill>
            </a:endParaRPr>
          </a:p>
        </p:txBody>
      </p:sp>
      <p:sp>
        <p:nvSpPr>
          <p:cNvPr id="96" name="TextBox 95"/>
          <p:cNvSpPr txBox="1"/>
          <p:nvPr/>
        </p:nvSpPr>
        <p:spPr>
          <a:xfrm>
            <a:off x="1905000" y="3429000"/>
            <a:ext cx="2209800" cy="369332"/>
          </a:xfrm>
          <a:prstGeom prst="rect">
            <a:avLst/>
          </a:prstGeom>
          <a:noFill/>
          <a:ln>
            <a:solidFill>
              <a:schemeClr val="tx2">
                <a:lumMod val="75000"/>
              </a:schemeClr>
            </a:solidFill>
          </a:ln>
        </p:spPr>
        <p:txBody>
          <a:bodyPr wrap="square" rtlCol="0">
            <a:spAutoFit/>
          </a:bodyPr>
          <a:lstStyle/>
          <a:p>
            <a:r>
              <a:rPr lang="en-US" dirty="0" smtClean="0">
                <a:solidFill>
                  <a:schemeClr val="tx2">
                    <a:lumMod val="60000"/>
                    <a:lumOff val="40000"/>
                  </a:schemeClr>
                </a:solidFill>
              </a:rPr>
              <a:t>… </a:t>
            </a:r>
            <a:r>
              <a:rPr lang="en-US" dirty="0" smtClean="0">
                <a:solidFill>
                  <a:schemeClr val="tx2">
                    <a:lumMod val="60000"/>
                    <a:lumOff val="40000"/>
                  </a:schemeClr>
                </a:solidFill>
                <a:latin typeface="cmsy10"/>
              </a:rPr>
              <a:t>Æ</a:t>
            </a:r>
            <a:r>
              <a:rPr lang="en-US" dirty="0" smtClean="0">
                <a:solidFill>
                  <a:schemeClr val="tx2">
                    <a:lumMod val="60000"/>
                    <a:lumOff val="40000"/>
                  </a:schemeClr>
                </a:solidFill>
              </a:rPr>
              <a:t> p = 0 </a:t>
            </a:r>
            <a:r>
              <a:rPr lang="en-US" dirty="0" smtClean="0">
                <a:solidFill>
                  <a:schemeClr val="tx2">
                    <a:lumMod val="60000"/>
                    <a:lumOff val="40000"/>
                  </a:schemeClr>
                </a:solidFill>
                <a:latin typeface="cmsy10"/>
              </a:rPr>
              <a:t>Æ</a:t>
            </a:r>
            <a:r>
              <a:rPr lang="en-US" dirty="0" smtClean="0">
                <a:solidFill>
                  <a:schemeClr val="tx2">
                    <a:lumMod val="60000"/>
                    <a:lumOff val="40000"/>
                  </a:schemeClr>
                </a:solidFill>
              </a:rPr>
              <a:t> mode = 0</a:t>
            </a:r>
            <a:endParaRPr lang="en-US" dirty="0">
              <a:solidFill>
                <a:schemeClr val="tx2">
                  <a:lumMod val="60000"/>
                  <a:lumOff val="40000"/>
                </a:schemeClr>
              </a:solidFill>
            </a:endParaRPr>
          </a:p>
        </p:txBody>
      </p:sp>
      <p:sp>
        <p:nvSpPr>
          <p:cNvPr id="98" name="TextBox 97"/>
          <p:cNvSpPr txBox="1"/>
          <p:nvPr/>
        </p:nvSpPr>
        <p:spPr>
          <a:xfrm>
            <a:off x="6362700" y="4171950"/>
            <a:ext cx="1104900" cy="369332"/>
          </a:xfrm>
          <a:prstGeom prst="rect">
            <a:avLst/>
          </a:prstGeom>
          <a:noFill/>
          <a:ln>
            <a:solidFill>
              <a:schemeClr val="tx2">
                <a:lumMod val="75000"/>
              </a:schemeClr>
            </a:solidFill>
          </a:ln>
        </p:spPr>
        <p:txBody>
          <a:bodyPr wrap="square" rtlCol="0">
            <a:spAutoFit/>
          </a:bodyPr>
          <a:lstStyle/>
          <a:p>
            <a:r>
              <a:rPr lang="en-US" dirty="0" smtClean="0">
                <a:solidFill>
                  <a:schemeClr val="tx2">
                    <a:lumMod val="60000"/>
                    <a:lumOff val="40000"/>
                  </a:schemeClr>
                </a:solidFill>
              </a:rPr>
              <a:t>… </a:t>
            </a:r>
            <a:r>
              <a:rPr lang="en-US" dirty="0" smtClean="0">
                <a:solidFill>
                  <a:schemeClr val="tx2">
                    <a:lumMod val="60000"/>
                    <a:lumOff val="40000"/>
                  </a:schemeClr>
                </a:solidFill>
                <a:latin typeface="cmsy10"/>
              </a:rPr>
              <a:t>Æ</a:t>
            </a:r>
            <a:r>
              <a:rPr lang="en-US" dirty="0" smtClean="0">
                <a:solidFill>
                  <a:schemeClr val="tx2">
                    <a:lumMod val="60000"/>
                    <a:lumOff val="40000"/>
                  </a:schemeClr>
                </a:solidFill>
              </a:rPr>
              <a:t> p = 0</a:t>
            </a:r>
            <a:endParaRPr lang="en-US" dirty="0">
              <a:solidFill>
                <a:schemeClr val="tx2">
                  <a:lumMod val="60000"/>
                  <a:lumOff val="40000"/>
                </a:schemeClr>
              </a:solidFill>
            </a:endParaRPr>
          </a:p>
        </p:txBody>
      </p:sp>
      <p:sp>
        <p:nvSpPr>
          <p:cNvPr id="102" name="TextBox 101"/>
          <p:cNvSpPr txBox="1"/>
          <p:nvPr/>
        </p:nvSpPr>
        <p:spPr>
          <a:xfrm>
            <a:off x="2133600" y="4343400"/>
            <a:ext cx="1104900" cy="369332"/>
          </a:xfrm>
          <a:prstGeom prst="rect">
            <a:avLst/>
          </a:prstGeom>
          <a:noFill/>
          <a:ln>
            <a:solidFill>
              <a:schemeClr val="tx2">
                <a:lumMod val="75000"/>
              </a:schemeClr>
            </a:solidFill>
          </a:ln>
        </p:spPr>
        <p:txBody>
          <a:bodyPr wrap="square" rtlCol="0">
            <a:spAutoFit/>
          </a:bodyPr>
          <a:lstStyle/>
          <a:p>
            <a:r>
              <a:rPr lang="en-US" dirty="0" smtClean="0">
                <a:solidFill>
                  <a:schemeClr val="tx2">
                    <a:lumMod val="60000"/>
                    <a:lumOff val="40000"/>
                  </a:schemeClr>
                </a:solidFill>
              </a:rPr>
              <a:t>… </a:t>
            </a:r>
            <a:r>
              <a:rPr lang="en-US" dirty="0" smtClean="0">
                <a:solidFill>
                  <a:schemeClr val="tx2">
                    <a:lumMod val="60000"/>
                    <a:lumOff val="40000"/>
                  </a:schemeClr>
                </a:solidFill>
                <a:latin typeface="cmsy10"/>
              </a:rPr>
              <a:t>Æ</a:t>
            </a:r>
            <a:r>
              <a:rPr lang="en-US" dirty="0" smtClean="0">
                <a:solidFill>
                  <a:schemeClr val="tx2">
                    <a:lumMod val="60000"/>
                    <a:lumOff val="40000"/>
                  </a:schemeClr>
                </a:solidFill>
              </a:rPr>
              <a:t> p = 0</a:t>
            </a:r>
            <a:endParaRPr lang="en-US" dirty="0">
              <a:solidFill>
                <a:schemeClr val="tx2">
                  <a:lumMod val="60000"/>
                  <a:lumOff val="40000"/>
                </a:schemeClr>
              </a:solidFill>
            </a:endParaRPr>
          </a:p>
        </p:txBody>
      </p:sp>
      <p:sp>
        <p:nvSpPr>
          <p:cNvPr id="103" name="TextBox 102"/>
          <p:cNvSpPr txBox="1"/>
          <p:nvPr/>
        </p:nvSpPr>
        <p:spPr>
          <a:xfrm>
            <a:off x="2476500" y="6153150"/>
            <a:ext cx="762000" cy="369332"/>
          </a:xfrm>
          <a:prstGeom prst="rect">
            <a:avLst/>
          </a:prstGeom>
          <a:noFill/>
          <a:ln>
            <a:solidFill>
              <a:schemeClr val="tx2">
                <a:lumMod val="75000"/>
              </a:schemeClr>
            </a:solidFill>
          </a:ln>
        </p:spPr>
        <p:txBody>
          <a:bodyPr wrap="square" rtlCol="0">
            <a:spAutoFit/>
          </a:bodyPr>
          <a:lstStyle/>
          <a:p>
            <a:r>
              <a:rPr lang="en-US" dirty="0" smtClean="0">
                <a:solidFill>
                  <a:schemeClr val="tx2">
                    <a:lumMod val="60000"/>
                    <a:lumOff val="40000"/>
                  </a:schemeClr>
                </a:solidFill>
              </a:rPr>
              <a:t>False</a:t>
            </a:r>
            <a:endParaRPr lang="en-US" dirty="0">
              <a:solidFill>
                <a:schemeClr val="tx2">
                  <a:lumMod val="60000"/>
                  <a:lumOff val="40000"/>
                </a:schemeClr>
              </a:solidFill>
            </a:endParaRPr>
          </a:p>
        </p:txBody>
      </p:sp>
      <p:sp>
        <p:nvSpPr>
          <p:cNvPr id="89" name="Slide Number Placeholder 88"/>
          <p:cNvSpPr>
            <a:spLocks noGrp="1"/>
          </p:cNvSpPr>
          <p:nvPr>
            <p:ph type="sldNum" sz="quarter" idx="12"/>
          </p:nvPr>
        </p:nvSpPr>
        <p:spPr/>
        <p:txBody>
          <a:bodyPr/>
          <a:lstStyle/>
          <a:p>
            <a:fld id="{4A96F167-5951-4AF2-A12D-410BE70F5D80}" type="slidenum">
              <a:rPr lang="en-US" smtClean="0"/>
              <a:pPr/>
              <a:t>4</a:t>
            </a:fld>
            <a:endParaRPr lang="en-US"/>
          </a:p>
        </p:txBody>
      </p:sp>
      <p:sp>
        <p:nvSpPr>
          <p:cNvPr id="133" name="TextBox 132"/>
          <p:cNvSpPr txBox="1"/>
          <p:nvPr/>
        </p:nvSpPr>
        <p:spPr>
          <a:xfrm>
            <a:off x="228600" y="152400"/>
            <a:ext cx="4343400" cy="1077218"/>
          </a:xfrm>
          <a:prstGeom prst="rect">
            <a:avLst/>
          </a:prstGeom>
          <a:noFill/>
        </p:spPr>
        <p:txBody>
          <a:bodyPr wrap="square" rtlCol="0">
            <a:spAutoFit/>
          </a:bodyPr>
          <a:lstStyle/>
          <a:p>
            <a:r>
              <a:rPr lang="en-US" sz="3200" dirty="0" smtClean="0"/>
              <a:t>Path Program:</a:t>
            </a:r>
          </a:p>
          <a:p>
            <a:r>
              <a:rPr lang="en-US" sz="3200" dirty="0" smtClean="0"/>
              <a:t>Left Branch, Left Branch</a:t>
            </a:r>
            <a:endParaRPr lang="en-US" sz="3200" dirty="0"/>
          </a:p>
        </p:txBody>
      </p:sp>
      <p:sp>
        <p:nvSpPr>
          <p:cNvPr id="55" name="TextBox 54"/>
          <p:cNvSpPr txBox="1"/>
          <p:nvPr/>
        </p:nvSpPr>
        <p:spPr>
          <a:xfrm>
            <a:off x="2971800" y="1905000"/>
            <a:ext cx="1143000" cy="369332"/>
          </a:xfrm>
          <a:prstGeom prst="rect">
            <a:avLst/>
          </a:prstGeom>
          <a:noFill/>
          <a:ln>
            <a:solidFill>
              <a:schemeClr val="tx2">
                <a:lumMod val="75000"/>
              </a:schemeClr>
            </a:solidFill>
          </a:ln>
        </p:spPr>
        <p:txBody>
          <a:bodyPr wrap="square" rtlCol="0">
            <a:spAutoFit/>
          </a:bodyPr>
          <a:lstStyle/>
          <a:p>
            <a:r>
              <a:rPr lang="en-US" dirty="0" smtClean="0">
                <a:solidFill>
                  <a:schemeClr val="tx2">
                    <a:lumMod val="60000"/>
                    <a:lumOff val="40000"/>
                  </a:schemeClr>
                </a:solidFill>
              </a:rPr>
              <a:t>... </a:t>
            </a:r>
            <a:r>
              <a:rPr lang="en-US" dirty="0" smtClean="0">
                <a:solidFill>
                  <a:schemeClr val="tx2">
                    <a:lumMod val="60000"/>
                    <a:lumOff val="40000"/>
                  </a:schemeClr>
                </a:solidFill>
                <a:latin typeface="cmsy10"/>
              </a:rPr>
              <a:t>Æ</a:t>
            </a:r>
            <a:r>
              <a:rPr lang="en-US" dirty="0" smtClean="0">
                <a:solidFill>
                  <a:schemeClr val="tx2">
                    <a:lumMod val="60000"/>
                    <a:lumOff val="40000"/>
                  </a:schemeClr>
                </a:solidFill>
              </a:rPr>
              <a:t> p = 0</a:t>
            </a:r>
            <a:endParaRPr lang="en-US" dirty="0">
              <a:solidFill>
                <a:schemeClr val="tx2">
                  <a:lumMod val="60000"/>
                  <a:lumOff val="40000"/>
                </a:schemeClr>
              </a:solidFill>
            </a:endParaRPr>
          </a:p>
        </p:txBody>
      </p:sp>
      <p:sp>
        <p:nvSpPr>
          <p:cNvPr id="69" name="TextBox 68"/>
          <p:cNvSpPr txBox="1"/>
          <p:nvPr/>
        </p:nvSpPr>
        <p:spPr>
          <a:xfrm>
            <a:off x="6858000" y="5334000"/>
            <a:ext cx="1524000" cy="923330"/>
          </a:xfrm>
          <a:prstGeom prst="rect">
            <a:avLst/>
          </a:prstGeom>
          <a:noFill/>
        </p:spPr>
        <p:txBody>
          <a:bodyPr wrap="square" rtlCol="0">
            <a:spAutoFit/>
          </a:bodyPr>
          <a:lstStyle/>
          <a:p>
            <a:r>
              <a:rPr lang="en-US" dirty="0" smtClean="0"/>
              <a:t>L &lt;= </a:t>
            </a:r>
            <a:r>
              <a:rPr lang="en-US" dirty="0" err="1" smtClean="0"/>
              <a:t>pLen</a:t>
            </a:r>
            <a:endParaRPr lang="en-US" dirty="0" smtClean="0"/>
          </a:p>
          <a:p>
            <a:r>
              <a:rPr lang="en-US" dirty="0" err="1" smtClean="0"/>
              <a:t>bLen</a:t>
            </a:r>
            <a:r>
              <a:rPr lang="en-US" dirty="0" smtClean="0"/>
              <a:t> := L – off</a:t>
            </a:r>
          </a:p>
          <a:p>
            <a:r>
              <a:rPr lang="en-US" dirty="0" smtClean="0"/>
              <a:t>L := L * 2</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p:cBhvr>
                                        <p:cTn id="6" dur="500" fill="hold"/>
                                        <p:tgtEl>
                                          <p:spTgt spid="52"/>
                                        </p:tgtEl>
                                        <p:attrNameLst>
                                          <p:attrName>fillcolor</p:attrName>
                                        </p:attrNameLst>
                                      </p:cBhvr>
                                      <p:to>
                                        <a:schemeClr val="tx1"/>
                                      </p:to>
                                    </p:animClr>
                                    <p:set>
                                      <p:cBhvr>
                                        <p:cTn id="7" dur="500" fill="hold"/>
                                        <p:tgtEl>
                                          <p:spTgt spid="52"/>
                                        </p:tgtEl>
                                        <p:attrNameLst>
                                          <p:attrName>fill.type</p:attrName>
                                        </p:attrNameLst>
                                      </p:cBhvr>
                                      <p:to>
                                        <p:strVal val="solid"/>
                                      </p:to>
                                    </p:set>
                                    <p:set>
                                      <p:cBhvr>
                                        <p:cTn id="8" dur="500" fill="hold"/>
                                        <p:tgtEl>
                                          <p:spTgt spid="52"/>
                                        </p:tgtEl>
                                        <p:attrNameLst>
                                          <p:attrName>fill.on</p:attrName>
                                        </p:attrNameLst>
                                      </p:cBhvr>
                                      <p:to>
                                        <p:strVal val="true"/>
                                      </p:to>
                                    </p:set>
                                  </p:childTnLst>
                                </p:cTn>
                              </p:par>
                            </p:childTnLst>
                          </p:cTn>
                        </p:par>
                      </p:childTnLst>
                    </p:cTn>
                  </p:par>
                  <p:par>
                    <p:cTn id="9" fill="hold">
                      <p:stCondLst>
                        <p:cond delay="indefinite"/>
                      </p:stCondLst>
                      <p:childTnLst>
                        <p:par>
                          <p:cTn id="10" fill="hold">
                            <p:stCondLst>
                              <p:cond delay="0"/>
                            </p:stCondLst>
                            <p:childTnLst>
                              <p:par>
                                <p:cTn id="11" presetID="1" presetClass="emph" presetSubtype="2" fill="hold" nodeType="clickEffect">
                                  <p:stCondLst>
                                    <p:cond delay="0"/>
                                  </p:stCondLst>
                                  <p:childTnLst>
                                    <p:animClr clrSpc="rgb">
                                      <p:cBhvr>
                                        <p:cTn id="12" dur="500" fill="hold"/>
                                        <p:tgtEl>
                                          <p:spTgt spid="52"/>
                                        </p:tgtEl>
                                        <p:attrNameLst>
                                          <p:attrName>fillcolor</p:attrName>
                                        </p:attrNameLst>
                                      </p:cBhvr>
                                      <p:to>
                                        <a:schemeClr val="bg1"/>
                                      </p:to>
                                    </p:animClr>
                                    <p:set>
                                      <p:cBhvr>
                                        <p:cTn id="13" dur="500" fill="hold"/>
                                        <p:tgtEl>
                                          <p:spTgt spid="52"/>
                                        </p:tgtEl>
                                        <p:attrNameLst>
                                          <p:attrName>fill.type</p:attrName>
                                        </p:attrNameLst>
                                      </p:cBhvr>
                                      <p:to>
                                        <p:strVal val="solid"/>
                                      </p:to>
                                    </p:set>
                                    <p:set>
                                      <p:cBhvr>
                                        <p:cTn id="14" dur="500" fill="hold"/>
                                        <p:tgtEl>
                                          <p:spTgt spid="52"/>
                                        </p:tgtEl>
                                        <p:attrNameLst>
                                          <p:attrName>fill.on</p:attrName>
                                        </p:attrNameLst>
                                      </p:cBhvr>
                                      <p:to>
                                        <p:strVal val="true"/>
                                      </p:to>
                                    </p:se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33"/>
                                        </p:tgtEl>
                                        <p:attrNameLst>
                                          <p:attrName>style.visibility</p:attrName>
                                        </p:attrNameLst>
                                      </p:cBhvr>
                                      <p:to>
                                        <p:strVal val="visible"/>
                                      </p:to>
                                    </p:set>
                                    <p:animEffect transition="in" filter="fade">
                                      <p:cBhvr>
                                        <p:cTn id="19" dur="500"/>
                                        <p:tgtEl>
                                          <p:spTgt spid="133"/>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mph" presetSubtype="0" nodeType="clickEffect">
                                  <p:stCondLst>
                                    <p:cond delay="0"/>
                                  </p:stCondLst>
                                  <p:childTnLst>
                                    <p:set>
                                      <p:cBhvr rctx="PPT">
                                        <p:cTn id="23" dur="indefinite"/>
                                        <p:tgtEl>
                                          <p:spTgt spid="77"/>
                                        </p:tgtEl>
                                        <p:attrNameLst>
                                          <p:attrName>style.opacity</p:attrName>
                                        </p:attrNameLst>
                                      </p:cBhvr>
                                      <p:to>
                                        <p:strVal val="0.25"/>
                                      </p:to>
                                    </p:set>
                                    <p:animEffect filter="image" prLst="opacity: 0.25">
                                      <p:cBhvr rctx="IE">
                                        <p:cTn id="24" dur="indefinite"/>
                                        <p:tgtEl>
                                          <p:spTgt spid="77"/>
                                        </p:tgtEl>
                                      </p:cBhvr>
                                    </p:animEffect>
                                  </p:childTnLst>
                                </p:cTn>
                              </p:par>
                              <p:par>
                                <p:cTn id="25" presetID="9" presetClass="emph" presetSubtype="0" grpId="0" nodeType="withEffect">
                                  <p:stCondLst>
                                    <p:cond delay="0"/>
                                  </p:stCondLst>
                                  <p:childTnLst>
                                    <p:set>
                                      <p:cBhvr rctx="PPT">
                                        <p:cTn id="26" dur="indefinite"/>
                                        <p:tgtEl>
                                          <p:spTgt spid="62"/>
                                        </p:tgtEl>
                                        <p:attrNameLst>
                                          <p:attrName>style.opacity</p:attrName>
                                        </p:attrNameLst>
                                      </p:cBhvr>
                                      <p:to>
                                        <p:strVal val="0.25"/>
                                      </p:to>
                                    </p:set>
                                    <p:animEffect filter="image" prLst="opacity: 0.25">
                                      <p:cBhvr rctx="IE">
                                        <p:cTn id="27" dur="indefinite"/>
                                        <p:tgtEl>
                                          <p:spTgt spid="62"/>
                                        </p:tgtEl>
                                      </p:cBhvr>
                                    </p:animEffect>
                                  </p:childTnLst>
                                </p:cTn>
                              </p:par>
                              <p:par>
                                <p:cTn id="28" presetID="9" presetClass="emph" presetSubtype="0" grpId="0" nodeType="withEffect">
                                  <p:stCondLst>
                                    <p:cond delay="0"/>
                                  </p:stCondLst>
                                  <p:childTnLst>
                                    <p:set>
                                      <p:cBhvr rctx="PPT">
                                        <p:cTn id="29" dur="indefinite"/>
                                        <p:tgtEl>
                                          <p:spTgt spid="63"/>
                                        </p:tgtEl>
                                        <p:attrNameLst>
                                          <p:attrName>style.opacity</p:attrName>
                                        </p:attrNameLst>
                                      </p:cBhvr>
                                      <p:to>
                                        <p:strVal val="0.25"/>
                                      </p:to>
                                    </p:set>
                                    <p:animEffect filter="image" prLst="opacity: 0.25">
                                      <p:cBhvr rctx="IE">
                                        <p:cTn id="30" dur="indefinite"/>
                                        <p:tgtEl>
                                          <p:spTgt spid="63"/>
                                        </p:tgtEl>
                                      </p:cBhvr>
                                    </p:animEffect>
                                  </p:childTnLst>
                                </p:cTn>
                              </p:par>
                              <p:par>
                                <p:cTn id="31" presetID="9" presetClass="emph" presetSubtype="0" nodeType="withEffect">
                                  <p:stCondLst>
                                    <p:cond delay="0"/>
                                  </p:stCondLst>
                                  <p:childTnLst>
                                    <p:set>
                                      <p:cBhvr rctx="PPT">
                                        <p:cTn id="32" dur="indefinite"/>
                                        <p:tgtEl>
                                          <p:spTgt spid="78"/>
                                        </p:tgtEl>
                                        <p:attrNameLst>
                                          <p:attrName>style.opacity</p:attrName>
                                        </p:attrNameLst>
                                      </p:cBhvr>
                                      <p:to>
                                        <p:strVal val="0.25"/>
                                      </p:to>
                                    </p:set>
                                    <p:animEffect filter="image" prLst="opacity: 0.25">
                                      <p:cBhvr rctx="IE">
                                        <p:cTn id="33" dur="indefinite"/>
                                        <p:tgtEl>
                                          <p:spTgt spid="78"/>
                                        </p:tgtEl>
                                      </p:cBhvr>
                                    </p:animEffect>
                                  </p:childTnLst>
                                </p:cTn>
                              </p:par>
                              <p:par>
                                <p:cTn id="34" presetID="9" presetClass="emph" presetSubtype="0" grpId="0" nodeType="withEffect">
                                  <p:stCondLst>
                                    <p:cond delay="0"/>
                                  </p:stCondLst>
                                  <p:childTnLst>
                                    <p:set>
                                      <p:cBhvr rctx="PPT">
                                        <p:cTn id="35" dur="indefinite"/>
                                        <p:tgtEl>
                                          <p:spTgt spid="53"/>
                                        </p:tgtEl>
                                        <p:attrNameLst>
                                          <p:attrName>style.opacity</p:attrName>
                                        </p:attrNameLst>
                                      </p:cBhvr>
                                      <p:to>
                                        <p:strVal val="0.25"/>
                                      </p:to>
                                    </p:set>
                                    <p:animEffect filter="image" prLst="opacity: 0.25">
                                      <p:cBhvr rctx="IE">
                                        <p:cTn id="36" dur="indefinite"/>
                                        <p:tgtEl>
                                          <p:spTgt spid="53"/>
                                        </p:tgtEl>
                                      </p:cBhvr>
                                    </p:animEffect>
                                  </p:childTnLst>
                                </p:cTn>
                              </p:par>
                              <p:par>
                                <p:cTn id="37" presetID="9" presetClass="emph" presetSubtype="0" nodeType="withEffect">
                                  <p:stCondLst>
                                    <p:cond delay="0"/>
                                  </p:stCondLst>
                                  <p:childTnLst>
                                    <p:set>
                                      <p:cBhvr rctx="PPT">
                                        <p:cTn id="38" dur="indefinite"/>
                                        <p:tgtEl>
                                          <p:spTgt spid="81"/>
                                        </p:tgtEl>
                                        <p:attrNameLst>
                                          <p:attrName>style.opacity</p:attrName>
                                        </p:attrNameLst>
                                      </p:cBhvr>
                                      <p:to>
                                        <p:strVal val="0.25"/>
                                      </p:to>
                                    </p:set>
                                    <p:animEffect filter="image" prLst="opacity: 0.25">
                                      <p:cBhvr rctx="IE">
                                        <p:cTn id="39" dur="indefinite"/>
                                        <p:tgtEl>
                                          <p:spTgt spid="81"/>
                                        </p:tgtEl>
                                      </p:cBhvr>
                                    </p:animEffect>
                                  </p:childTnLst>
                                </p:cTn>
                              </p:par>
                              <p:par>
                                <p:cTn id="40" presetID="9" presetClass="emph" presetSubtype="0" grpId="0" nodeType="withEffect">
                                  <p:stCondLst>
                                    <p:cond delay="0"/>
                                  </p:stCondLst>
                                  <p:childTnLst>
                                    <p:set>
                                      <p:cBhvr rctx="PPT">
                                        <p:cTn id="41" dur="indefinite"/>
                                        <p:tgtEl>
                                          <p:spTgt spid="65"/>
                                        </p:tgtEl>
                                        <p:attrNameLst>
                                          <p:attrName>style.opacity</p:attrName>
                                        </p:attrNameLst>
                                      </p:cBhvr>
                                      <p:to>
                                        <p:strVal val="0.25"/>
                                      </p:to>
                                    </p:set>
                                    <p:animEffect filter="image" prLst="opacity: 0.25">
                                      <p:cBhvr rctx="IE">
                                        <p:cTn id="42" dur="indefinite"/>
                                        <p:tgtEl>
                                          <p:spTgt spid="65"/>
                                        </p:tgtEl>
                                      </p:cBhvr>
                                    </p:animEffect>
                                  </p:childTnLst>
                                </p:cTn>
                              </p:par>
                            </p:childTnLst>
                          </p:cTn>
                        </p:par>
                      </p:childTnLst>
                    </p:cTn>
                  </p:par>
                  <p:par>
                    <p:cTn id="43" fill="hold">
                      <p:stCondLst>
                        <p:cond delay="indefinite"/>
                      </p:stCondLst>
                      <p:childTnLst>
                        <p:par>
                          <p:cTn id="44" fill="hold">
                            <p:stCondLst>
                              <p:cond delay="0"/>
                            </p:stCondLst>
                            <p:childTnLst>
                              <p:par>
                                <p:cTn id="45" presetID="1" presetClass="emph" presetSubtype="2" fill="hold" nodeType="clickEffect">
                                  <p:stCondLst>
                                    <p:cond delay="0"/>
                                  </p:stCondLst>
                                  <p:childTnLst>
                                    <p:animClr clrSpc="rgb">
                                      <p:cBhvr>
                                        <p:cTn id="46" dur="500" fill="hold"/>
                                        <p:tgtEl>
                                          <p:spTgt spid="48"/>
                                        </p:tgtEl>
                                        <p:attrNameLst>
                                          <p:attrName>fillcolor</p:attrName>
                                        </p:attrNameLst>
                                      </p:cBhvr>
                                      <p:to>
                                        <a:srgbClr val="3366FF"/>
                                      </p:to>
                                    </p:animClr>
                                    <p:set>
                                      <p:cBhvr>
                                        <p:cTn id="47" dur="500" fill="hold"/>
                                        <p:tgtEl>
                                          <p:spTgt spid="48"/>
                                        </p:tgtEl>
                                        <p:attrNameLst>
                                          <p:attrName>fill.type</p:attrName>
                                        </p:attrNameLst>
                                      </p:cBhvr>
                                      <p:to>
                                        <p:strVal val="solid"/>
                                      </p:to>
                                    </p:set>
                                    <p:set>
                                      <p:cBhvr>
                                        <p:cTn id="48" dur="500" fill="hold"/>
                                        <p:tgtEl>
                                          <p:spTgt spid="48"/>
                                        </p:tgtEl>
                                        <p:attrNameLst>
                                          <p:attrName>fill.on</p:attrName>
                                        </p:attrNameLst>
                                      </p:cBhvr>
                                      <p:to>
                                        <p:strVal val="true"/>
                                      </p:to>
                                    </p:set>
                                  </p:childTnLst>
                                </p:cTn>
                              </p:par>
                              <p:par>
                                <p:cTn id="49" presetID="10" presetClass="entr" presetSubtype="0" fill="hold" grpId="0" nodeType="withEffect">
                                  <p:stCondLst>
                                    <p:cond delay="0"/>
                                  </p:stCondLst>
                                  <p:childTnLst>
                                    <p:set>
                                      <p:cBhvr>
                                        <p:cTn id="50" dur="1" fill="hold">
                                          <p:stCondLst>
                                            <p:cond delay="0"/>
                                          </p:stCondLst>
                                        </p:cTn>
                                        <p:tgtEl>
                                          <p:spTgt spid="93"/>
                                        </p:tgtEl>
                                        <p:attrNameLst>
                                          <p:attrName>style.visibility</p:attrName>
                                        </p:attrNameLst>
                                      </p:cBhvr>
                                      <p:to>
                                        <p:strVal val="visible"/>
                                      </p:to>
                                    </p:set>
                                    <p:animEffect transition="in" filter="fade">
                                      <p:cBhvr>
                                        <p:cTn id="51" dur="500"/>
                                        <p:tgtEl>
                                          <p:spTgt spid="93"/>
                                        </p:tgtEl>
                                      </p:cBhvr>
                                    </p:animEffect>
                                  </p:childTnLst>
                                </p:cTn>
                              </p:par>
                            </p:childTnLst>
                          </p:cTn>
                        </p:par>
                      </p:childTnLst>
                    </p:cTn>
                  </p:par>
                  <p:par>
                    <p:cTn id="52" fill="hold">
                      <p:stCondLst>
                        <p:cond delay="indefinite"/>
                      </p:stCondLst>
                      <p:childTnLst>
                        <p:par>
                          <p:cTn id="53" fill="hold">
                            <p:stCondLst>
                              <p:cond delay="0"/>
                            </p:stCondLst>
                            <p:childTnLst>
                              <p:par>
                                <p:cTn id="54" presetID="1" presetClass="emph" presetSubtype="2" fill="hold" nodeType="clickEffect">
                                  <p:stCondLst>
                                    <p:cond delay="0"/>
                                  </p:stCondLst>
                                  <p:childTnLst>
                                    <p:animClr clrSpc="rgb">
                                      <p:cBhvr>
                                        <p:cTn id="55" dur="500" fill="hold"/>
                                        <p:tgtEl>
                                          <p:spTgt spid="49"/>
                                        </p:tgtEl>
                                        <p:attrNameLst>
                                          <p:attrName>fillcolor</p:attrName>
                                        </p:attrNameLst>
                                      </p:cBhvr>
                                      <p:to>
                                        <a:srgbClr val="3366FF"/>
                                      </p:to>
                                    </p:animClr>
                                    <p:set>
                                      <p:cBhvr>
                                        <p:cTn id="56" dur="500" fill="hold"/>
                                        <p:tgtEl>
                                          <p:spTgt spid="49"/>
                                        </p:tgtEl>
                                        <p:attrNameLst>
                                          <p:attrName>fill.type</p:attrName>
                                        </p:attrNameLst>
                                      </p:cBhvr>
                                      <p:to>
                                        <p:strVal val="solid"/>
                                      </p:to>
                                    </p:set>
                                    <p:set>
                                      <p:cBhvr>
                                        <p:cTn id="57" dur="500" fill="hold"/>
                                        <p:tgtEl>
                                          <p:spTgt spid="49"/>
                                        </p:tgtEl>
                                        <p:attrNameLst>
                                          <p:attrName>fill.on</p:attrName>
                                        </p:attrNameLst>
                                      </p:cBhvr>
                                      <p:to>
                                        <p:strVal val="true"/>
                                      </p:to>
                                    </p:set>
                                  </p:childTnLst>
                                </p:cTn>
                              </p:par>
                              <p:par>
                                <p:cTn id="58" presetID="10" presetClass="entr" presetSubtype="0" fill="hold" grpId="0" nodeType="withEffect">
                                  <p:stCondLst>
                                    <p:cond delay="0"/>
                                  </p:stCondLst>
                                  <p:childTnLst>
                                    <p:set>
                                      <p:cBhvr>
                                        <p:cTn id="59" dur="1" fill="hold">
                                          <p:stCondLst>
                                            <p:cond delay="0"/>
                                          </p:stCondLst>
                                        </p:cTn>
                                        <p:tgtEl>
                                          <p:spTgt spid="55"/>
                                        </p:tgtEl>
                                        <p:attrNameLst>
                                          <p:attrName>style.visibility</p:attrName>
                                        </p:attrNameLst>
                                      </p:cBhvr>
                                      <p:to>
                                        <p:strVal val="visible"/>
                                      </p:to>
                                    </p:set>
                                    <p:animEffect transition="in" filter="fade">
                                      <p:cBhvr>
                                        <p:cTn id="60" dur="500"/>
                                        <p:tgtEl>
                                          <p:spTgt spid="55"/>
                                        </p:tgtEl>
                                      </p:cBhvr>
                                    </p:animEffect>
                                  </p:childTnLst>
                                </p:cTn>
                              </p:par>
                            </p:childTnLst>
                          </p:cTn>
                        </p:par>
                      </p:childTnLst>
                    </p:cTn>
                  </p:par>
                  <p:par>
                    <p:cTn id="61" fill="hold">
                      <p:stCondLst>
                        <p:cond delay="indefinite"/>
                      </p:stCondLst>
                      <p:childTnLst>
                        <p:par>
                          <p:cTn id="62" fill="hold">
                            <p:stCondLst>
                              <p:cond delay="0"/>
                            </p:stCondLst>
                            <p:childTnLst>
                              <p:par>
                                <p:cTn id="63" presetID="1" presetClass="emph" presetSubtype="2" fill="hold" nodeType="clickEffect">
                                  <p:stCondLst>
                                    <p:cond delay="0"/>
                                  </p:stCondLst>
                                  <p:childTnLst>
                                    <p:animClr clrSpc="rgb">
                                      <p:cBhvr>
                                        <p:cTn id="64" dur="500" fill="hold"/>
                                        <p:tgtEl>
                                          <p:spTgt spid="52"/>
                                        </p:tgtEl>
                                        <p:attrNameLst>
                                          <p:attrName>fillcolor</p:attrName>
                                        </p:attrNameLst>
                                      </p:cBhvr>
                                      <p:to>
                                        <a:srgbClr val="3366FF"/>
                                      </p:to>
                                    </p:animClr>
                                    <p:set>
                                      <p:cBhvr>
                                        <p:cTn id="65" dur="500" fill="hold"/>
                                        <p:tgtEl>
                                          <p:spTgt spid="52"/>
                                        </p:tgtEl>
                                        <p:attrNameLst>
                                          <p:attrName>fill.type</p:attrName>
                                        </p:attrNameLst>
                                      </p:cBhvr>
                                      <p:to>
                                        <p:strVal val="solid"/>
                                      </p:to>
                                    </p:set>
                                    <p:set>
                                      <p:cBhvr>
                                        <p:cTn id="66" dur="500" fill="hold"/>
                                        <p:tgtEl>
                                          <p:spTgt spid="52"/>
                                        </p:tgtEl>
                                        <p:attrNameLst>
                                          <p:attrName>fill.on</p:attrName>
                                        </p:attrNameLst>
                                      </p:cBhvr>
                                      <p:to>
                                        <p:strVal val="true"/>
                                      </p:to>
                                    </p:set>
                                  </p:childTnLst>
                                </p:cTn>
                              </p:par>
                              <p:par>
                                <p:cTn id="67" presetID="10" presetClass="entr" presetSubtype="0" fill="hold" grpId="0" nodeType="withEffect">
                                  <p:stCondLst>
                                    <p:cond delay="0"/>
                                  </p:stCondLst>
                                  <p:childTnLst>
                                    <p:set>
                                      <p:cBhvr>
                                        <p:cTn id="68" dur="1" fill="hold">
                                          <p:stCondLst>
                                            <p:cond delay="0"/>
                                          </p:stCondLst>
                                        </p:cTn>
                                        <p:tgtEl>
                                          <p:spTgt spid="95"/>
                                        </p:tgtEl>
                                        <p:attrNameLst>
                                          <p:attrName>style.visibility</p:attrName>
                                        </p:attrNameLst>
                                      </p:cBhvr>
                                      <p:to>
                                        <p:strVal val="visible"/>
                                      </p:to>
                                    </p:set>
                                    <p:animEffect transition="in" filter="fade">
                                      <p:cBhvr>
                                        <p:cTn id="69" dur="500"/>
                                        <p:tgtEl>
                                          <p:spTgt spid="95"/>
                                        </p:tgtEl>
                                      </p:cBhvr>
                                    </p:animEffect>
                                  </p:childTnLst>
                                </p:cTn>
                              </p:par>
                            </p:childTnLst>
                          </p:cTn>
                        </p:par>
                      </p:childTnLst>
                    </p:cTn>
                  </p:par>
                  <p:par>
                    <p:cTn id="70" fill="hold">
                      <p:stCondLst>
                        <p:cond delay="indefinite"/>
                      </p:stCondLst>
                      <p:childTnLst>
                        <p:par>
                          <p:cTn id="71" fill="hold">
                            <p:stCondLst>
                              <p:cond delay="0"/>
                            </p:stCondLst>
                            <p:childTnLst>
                              <p:par>
                                <p:cTn id="72" presetID="1" presetClass="emph" presetSubtype="2" fill="hold" nodeType="clickEffect">
                                  <p:stCondLst>
                                    <p:cond delay="0"/>
                                  </p:stCondLst>
                                  <p:childTnLst>
                                    <p:animClr clrSpc="rgb">
                                      <p:cBhvr>
                                        <p:cTn id="73" dur="500" fill="hold"/>
                                        <p:tgtEl>
                                          <p:spTgt spid="54"/>
                                        </p:tgtEl>
                                        <p:attrNameLst>
                                          <p:attrName>fillcolor</p:attrName>
                                        </p:attrNameLst>
                                      </p:cBhvr>
                                      <p:to>
                                        <a:srgbClr val="3366FF"/>
                                      </p:to>
                                    </p:animClr>
                                    <p:set>
                                      <p:cBhvr>
                                        <p:cTn id="74" dur="500" fill="hold"/>
                                        <p:tgtEl>
                                          <p:spTgt spid="54"/>
                                        </p:tgtEl>
                                        <p:attrNameLst>
                                          <p:attrName>fill.type</p:attrName>
                                        </p:attrNameLst>
                                      </p:cBhvr>
                                      <p:to>
                                        <p:strVal val="solid"/>
                                      </p:to>
                                    </p:set>
                                    <p:set>
                                      <p:cBhvr>
                                        <p:cTn id="75" dur="500" fill="hold"/>
                                        <p:tgtEl>
                                          <p:spTgt spid="54"/>
                                        </p:tgtEl>
                                        <p:attrNameLst>
                                          <p:attrName>fill.on</p:attrName>
                                        </p:attrNameLst>
                                      </p:cBhvr>
                                      <p:to>
                                        <p:strVal val="true"/>
                                      </p:to>
                                    </p:set>
                                  </p:childTnLst>
                                </p:cTn>
                              </p:par>
                              <p:par>
                                <p:cTn id="76" presetID="10" presetClass="entr" presetSubtype="0" fill="hold" grpId="0" nodeType="withEffect">
                                  <p:stCondLst>
                                    <p:cond delay="0"/>
                                  </p:stCondLst>
                                  <p:childTnLst>
                                    <p:set>
                                      <p:cBhvr>
                                        <p:cTn id="77" dur="1" fill="hold">
                                          <p:stCondLst>
                                            <p:cond delay="0"/>
                                          </p:stCondLst>
                                        </p:cTn>
                                        <p:tgtEl>
                                          <p:spTgt spid="96"/>
                                        </p:tgtEl>
                                        <p:attrNameLst>
                                          <p:attrName>style.visibility</p:attrName>
                                        </p:attrNameLst>
                                      </p:cBhvr>
                                      <p:to>
                                        <p:strVal val="visible"/>
                                      </p:to>
                                    </p:set>
                                    <p:animEffect transition="in" filter="fade">
                                      <p:cBhvr>
                                        <p:cTn id="78" dur="500"/>
                                        <p:tgtEl>
                                          <p:spTgt spid="96"/>
                                        </p:tgtEl>
                                      </p:cBhvr>
                                    </p:animEffect>
                                  </p:childTnLst>
                                </p:cTn>
                              </p:par>
                            </p:childTnLst>
                          </p:cTn>
                        </p:par>
                      </p:childTnLst>
                    </p:cTn>
                  </p:par>
                  <p:par>
                    <p:cTn id="79" fill="hold">
                      <p:stCondLst>
                        <p:cond delay="indefinite"/>
                      </p:stCondLst>
                      <p:childTnLst>
                        <p:par>
                          <p:cTn id="80" fill="hold">
                            <p:stCondLst>
                              <p:cond delay="0"/>
                            </p:stCondLst>
                            <p:childTnLst>
                              <p:par>
                                <p:cTn id="81" presetID="1" presetClass="emph" presetSubtype="2" fill="hold" nodeType="clickEffect">
                                  <p:stCondLst>
                                    <p:cond delay="0"/>
                                  </p:stCondLst>
                                  <p:childTnLst>
                                    <p:animClr clrSpc="rgb">
                                      <p:cBhvr>
                                        <p:cTn id="82" dur="500" fill="hold"/>
                                        <p:tgtEl>
                                          <p:spTgt spid="50"/>
                                        </p:tgtEl>
                                        <p:attrNameLst>
                                          <p:attrName>fillcolor</p:attrName>
                                        </p:attrNameLst>
                                      </p:cBhvr>
                                      <p:to>
                                        <a:srgbClr val="3366FF"/>
                                      </p:to>
                                    </p:animClr>
                                    <p:set>
                                      <p:cBhvr>
                                        <p:cTn id="83" dur="500" fill="hold"/>
                                        <p:tgtEl>
                                          <p:spTgt spid="50"/>
                                        </p:tgtEl>
                                        <p:attrNameLst>
                                          <p:attrName>fill.type</p:attrName>
                                        </p:attrNameLst>
                                      </p:cBhvr>
                                      <p:to>
                                        <p:strVal val="solid"/>
                                      </p:to>
                                    </p:set>
                                    <p:set>
                                      <p:cBhvr>
                                        <p:cTn id="84" dur="500" fill="hold"/>
                                        <p:tgtEl>
                                          <p:spTgt spid="50"/>
                                        </p:tgtEl>
                                        <p:attrNameLst>
                                          <p:attrName>fill.on</p:attrName>
                                        </p:attrNameLst>
                                      </p:cBhvr>
                                      <p:to>
                                        <p:strVal val="true"/>
                                      </p:to>
                                    </p:set>
                                  </p:childTnLst>
                                </p:cTn>
                              </p:par>
                              <p:par>
                                <p:cTn id="85" presetID="10" presetClass="entr" presetSubtype="0" fill="hold" grpId="0" nodeType="withEffect">
                                  <p:stCondLst>
                                    <p:cond delay="0"/>
                                  </p:stCondLst>
                                  <p:childTnLst>
                                    <p:set>
                                      <p:cBhvr>
                                        <p:cTn id="86" dur="1" fill="hold">
                                          <p:stCondLst>
                                            <p:cond delay="0"/>
                                          </p:stCondLst>
                                        </p:cTn>
                                        <p:tgtEl>
                                          <p:spTgt spid="98"/>
                                        </p:tgtEl>
                                        <p:attrNameLst>
                                          <p:attrName>style.visibility</p:attrName>
                                        </p:attrNameLst>
                                      </p:cBhvr>
                                      <p:to>
                                        <p:strVal val="visible"/>
                                      </p:to>
                                    </p:set>
                                    <p:animEffect transition="in" filter="fade">
                                      <p:cBhvr>
                                        <p:cTn id="87" dur="500"/>
                                        <p:tgtEl>
                                          <p:spTgt spid="98"/>
                                        </p:tgtEl>
                                      </p:cBhvr>
                                    </p:animEffect>
                                  </p:childTnLst>
                                </p:cTn>
                              </p:par>
                            </p:childTnLst>
                          </p:cTn>
                        </p:par>
                      </p:childTnLst>
                    </p:cTn>
                  </p:par>
                  <p:par>
                    <p:cTn id="88" fill="hold">
                      <p:stCondLst>
                        <p:cond delay="indefinite"/>
                      </p:stCondLst>
                      <p:childTnLst>
                        <p:par>
                          <p:cTn id="89" fill="hold">
                            <p:stCondLst>
                              <p:cond delay="0"/>
                            </p:stCondLst>
                            <p:childTnLst>
                              <p:par>
                                <p:cTn id="90" presetID="1" presetClass="emph" presetSubtype="2" fill="hold" nodeType="clickEffect">
                                  <p:stCondLst>
                                    <p:cond delay="0"/>
                                  </p:stCondLst>
                                  <p:childTnLst>
                                    <p:animClr clrSpc="rgb">
                                      <p:cBhvr>
                                        <p:cTn id="91" dur="500" fill="hold"/>
                                        <p:tgtEl>
                                          <p:spTgt spid="57"/>
                                        </p:tgtEl>
                                        <p:attrNameLst>
                                          <p:attrName>fillcolor</p:attrName>
                                        </p:attrNameLst>
                                      </p:cBhvr>
                                      <p:to>
                                        <a:srgbClr val="3366FF"/>
                                      </p:to>
                                    </p:animClr>
                                    <p:set>
                                      <p:cBhvr>
                                        <p:cTn id="92" dur="500" fill="hold"/>
                                        <p:tgtEl>
                                          <p:spTgt spid="57"/>
                                        </p:tgtEl>
                                        <p:attrNameLst>
                                          <p:attrName>fill.type</p:attrName>
                                        </p:attrNameLst>
                                      </p:cBhvr>
                                      <p:to>
                                        <p:strVal val="solid"/>
                                      </p:to>
                                    </p:set>
                                    <p:set>
                                      <p:cBhvr>
                                        <p:cTn id="93" dur="500" fill="hold"/>
                                        <p:tgtEl>
                                          <p:spTgt spid="57"/>
                                        </p:tgtEl>
                                        <p:attrNameLst>
                                          <p:attrName>fill.on</p:attrName>
                                        </p:attrNameLst>
                                      </p:cBhvr>
                                      <p:to>
                                        <p:strVal val="true"/>
                                      </p:to>
                                    </p:set>
                                  </p:childTnLst>
                                </p:cTn>
                              </p:par>
                              <p:par>
                                <p:cTn id="94" presetID="10" presetClass="entr" presetSubtype="0" fill="hold" grpId="0" nodeType="withEffect">
                                  <p:stCondLst>
                                    <p:cond delay="0"/>
                                  </p:stCondLst>
                                  <p:childTnLst>
                                    <p:set>
                                      <p:cBhvr>
                                        <p:cTn id="95" dur="1" fill="hold">
                                          <p:stCondLst>
                                            <p:cond delay="0"/>
                                          </p:stCondLst>
                                        </p:cTn>
                                        <p:tgtEl>
                                          <p:spTgt spid="102"/>
                                        </p:tgtEl>
                                        <p:attrNameLst>
                                          <p:attrName>style.visibility</p:attrName>
                                        </p:attrNameLst>
                                      </p:cBhvr>
                                      <p:to>
                                        <p:strVal val="visible"/>
                                      </p:to>
                                    </p:set>
                                    <p:animEffect transition="in" filter="fade">
                                      <p:cBhvr>
                                        <p:cTn id="96" dur="500"/>
                                        <p:tgtEl>
                                          <p:spTgt spid="102"/>
                                        </p:tgtEl>
                                      </p:cBhvr>
                                    </p:animEffect>
                                  </p:childTnLst>
                                </p:cTn>
                              </p:par>
                            </p:childTnLst>
                          </p:cTn>
                        </p:par>
                      </p:childTnLst>
                    </p:cTn>
                  </p:par>
                  <p:par>
                    <p:cTn id="97" fill="hold">
                      <p:stCondLst>
                        <p:cond delay="indefinite"/>
                      </p:stCondLst>
                      <p:childTnLst>
                        <p:par>
                          <p:cTn id="98" fill="hold">
                            <p:stCondLst>
                              <p:cond delay="0"/>
                            </p:stCondLst>
                            <p:childTnLst>
                              <p:par>
                                <p:cTn id="99" presetID="10" presetClass="entr" presetSubtype="0" fill="hold" grpId="0" nodeType="clickEffect">
                                  <p:stCondLst>
                                    <p:cond delay="0"/>
                                  </p:stCondLst>
                                  <p:childTnLst>
                                    <p:set>
                                      <p:cBhvr>
                                        <p:cTn id="100" dur="1" fill="hold">
                                          <p:stCondLst>
                                            <p:cond delay="0"/>
                                          </p:stCondLst>
                                        </p:cTn>
                                        <p:tgtEl>
                                          <p:spTgt spid="103"/>
                                        </p:tgtEl>
                                        <p:attrNameLst>
                                          <p:attrName>style.visibility</p:attrName>
                                        </p:attrNameLst>
                                      </p:cBhvr>
                                      <p:to>
                                        <p:strVal val="visible"/>
                                      </p:to>
                                    </p:set>
                                    <p:animEffect transition="in" filter="fade">
                                      <p:cBhvr>
                                        <p:cTn id="101" dur="500"/>
                                        <p:tgtEl>
                                          <p:spTgt spid="1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P spid="62" grpId="0"/>
      <p:bldP spid="63" grpId="0"/>
      <p:bldP spid="65" grpId="0"/>
      <p:bldP spid="93" grpId="0" animBg="1"/>
      <p:bldP spid="95" grpId="0" animBg="1"/>
      <p:bldP spid="96" grpId="0" animBg="1"/>
      <p:bldP spid="98" grpId="0" animBg="1"/>
      <p:bldP spid="102" grpId="0" animBg="1"/>
      <p:bldP spid="103" grpId="0" animBg="1"/>
      <p:bldP spid="133" grpId="0"/>
      <p:bldP spid="5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Oval 46"/>
          <p:cNvSpPr/>
          <p:nvPr/>
        </p:nvSpPr>
        <p:spPr>
          <a:xfrm>
            <a:off x="5067300" y="133350"/>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p:cNvSpPr/>
          <p:nvPr/>
        </p:nvSpPr>
        <p:spPr>
          <a:xfrm>
            <a:off x="5067300" y="1200150"/>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p:cNvSpPr/>
          <p:nvPr/>
        </p:nvSpPr>
        <p:spPr>
          <a:xfrm>
            <a:off x="4305300" y="1809750"/>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a:off x="5067300" y="4095750"/>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p:nvPr/>
        </p:nvSpPr>
        <p:spPr>
          <a:xfrm>
            <a:off x="5067300" y="2495550"/>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p:cNvSpPr/>
          <p:nvPr/>
        </p:nvSpPr>
        <p:spPr>
          <a:xfrm>
            <a:off x="5905500" y="3181350"/>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p:cNvSpPr/>
          <p:nvPr/>
        </p:nvSpPr>
        <p:spPr>
          <a:xfrm>
            <a:off x="4229100" y="3257550"/>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p:cNvSpPr/>
          <p:nvPr/>
        </p:nvSpPr>
        <p:spPr>
          <a:xfrm>
            <a:off x="3314700" y="4095750"/>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p:cNvSpPr/>
          <p:nvPr/>
        </p:nvSpPr>
        <p:spPr>
          <a:xfrm>
            <a:off x="3314700" y="6076950"/>
            <a:ext cx="609600" cy="609600"/>
          </a:xfrm>
          <a:prstGeom prst="ellipse">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Box 58"/>
          <p:cNvSpPr txBox="1"/>
          <p:nvPr/>
        </p:nvSpPr>
        <p:spPr>
          <a:xfrm>
            <a:off x="5676900" y="438150"/>
            <a:ext cx="1219200" cy="923330"/>
          </a:xfrm>
          <a:prstGeom prst="rect">
            <a:avLst/>
          </a:prstGeom>
          <a:noFill/>
        </p:spPr>
        <p:txBody>
          <a:bodyPr wrap="square" rtlCol="0">
            <a:spAutoFit/>
          </a:bodyPr>
          <a:lstStyle/>
          <a:p>
            <a:r>
              <a:rPr lang="en-US" dirty="0" smtClean="0"/>
              <a:t>L := 1</a:t>
            </a:r>
          </a:p>
          <a:p>
            <a:r>
              <a:rPr lang="en-US" dirty="0" err="1" smtClean="0"/>
              <a:t>bLen</a:t>
            </a:r>
            <a:r>
              <a:rPr lang="en-US" dirty="0" smtClean="0"/>
              <a:t> := 0</a:t>
            </a:r>
          </a:p>
          <a:p>
            <a:r>
              <a:rPr lang="en-US" dirty="0" err="1" smtClean="0"/>
              <a:t>pLen</a:t>
            </a:r>
            <a:r>
              <a:rPr lang="en-US" dirty="0" smtClean="0"/>
              <a:t> &gt;= 1</a:t>
            </a:r>
            <a:endParaRPr lang="en-US" dirty="0"/>
          </a:p>
        </p:txBody>
      </p:sp>
      <p:sp>
        <p:nvSpPr>
          <p:cNvPr id="60" name="TextBox 59"/>
          <p:cNvSpPr txBox="1"/>
          <p:nvPr/>
        </p:nvSpPr>
        <p:spPr>
          <a:xfrm>
            <a:off x="4381500" y="1352550"/>
            <a:ext cx="685800" cy="369332"/>
          </a:xfrm>
          <a:prstGeom prst="rect">
            <a:avLst/>
          </a:prstGeom>
          <a:noFill/>
        </p:spPr>
        <p:txBody>
          <a:bodyPr wrap="square" rtlCol="0">
            <a:spAutoFit/>
          </a:bodyPr>
          <a:lstStyle/>
          <a:p>
            <a:r>
              <a:rPr lang="en-US" dirty="0" smtClean="0"/>
              <a:t>p = 0</a:t>
            </a:r>
            <a:endParaRPr lang="en-US" dirty="0"/>
          </a:p>
        </p:txBody>
      </p:sp>
      <p:sp>
        <p:nvSpPr>
          <p:cNvPr id="61" name="TextBox 60"/>
          <p:cNvSpPr txBox="1"/>
          <p:nvPr/>
        </p:nvSpPr>
        <p:spPr>
          <a:xfrm>
            <a:off x="3771900" y="2419350"/>
            <a:ext cx="1219200" cy="369332"/>
          </a:xfrm>
          <a:prstGeom prst="rect">
            <a:avLst/>
          </a:prstGeom>
          <a:noFill/>
        </p:spPr>
        <p:txBody>
          <a:bodyPr wrap="square" rtlCol="0">
            <a:spAutoFit/>
          </a:bodyPr>
          <a:lstStyle/>
          <a:p>
            <a:r>
              <a:rPr lang="en-US" dirty="0" err="1" smtClean="0"/>
              <a:t>pLen</a:t>
            </a:r>
            <a:r>
              <a:rPr lang="en-US" dirty="0" smtClean="0"/>
              <a:t> := -1</a:t>
            </a:r>
            <a:endParaRPr lang="en-US" dirty="0"/>
          </a:p>
        </p:txBody>
      </p:sp>
      <p:sp>
        <p:nvSpPr>
          <p:cNvPr id="62" name="TextBox 61"/>
          <p:cNvSpPr txBox="1"/>
          <p:nvPr/>
        </p:nvSpPr>
        <p:spPr>
          <a:xfrm>
            <a:off x="5448300" y="1962150"/>
            <a:ext cx="762000" cy="369332"/>
          </a:xfrm>
          <a:prstGeom prst="rect">
            <a:avLst/>
          </a:prstGeom>
          <a:noFill/>
        </p:spPr>
        <p:txBody>
          <a:bodyPr wrap="square" rtlCol="0">
            <a:spAutoFit/>
          </a:bodyPr>
          <a:lstStyle/>
          <a:p>
            <a:r>
              <a:rPr lang="en-US" dirty="0" smtClean="0"/>
              <a:t>p != 0</a:t>
            </a:r>
            <a:endParaRPr lang="en-US" dirty="0"/>
          </a:p>
        </p:txBody>
      </p:sp>
      <p:sp>
        <p:nvSpPr>
          <p:cNvPr id="63" name="TextBox 62"/>
          <p:cNvSpPr txBox="1"/>
          <p:nvPr/>
        </p:nvSpPr>
        <p:spPr>
          <a:xfrm>
            <a:off x="5829300" y="2800350"/>
            <a:ext cx="1219200" cy="369332"/>
          </a:xfrm>
          <a:prstGeom prst="rect">
            <a:avLst/>
          </a:prstGeom>
          <a:noFill/>
        </p:spPr>
        <p:txBody>
          <a:bodyPr wrap="square" rtlCol="0">
            <a:spAutoFit/>
          </a:bodyPr>
          <a:lstStyle/>
          <a:p>
            <a:r>
              <a:rPr lang="en-US" dirty="0" smtClean="0"/>
              <a:t>mode != 0</a:t>
            </a:r>
            <a:endParaRPr lang="en-US" dirty="0"/>
          </a:p>
        </p:txBody>
      </p:sp>
      <p:sp>
        <p:nvSpPr>
          <p:cNvPr id="64" name="TextBox 63"/>
          <p:cNvSpPr txBox="1"/>
          <p:nvPr/>
        </p:nvSpPr>
        <p:spPr>
          <a:xfrm>
            <a:off x="4076700" y="3790950"/>
            <a:ext cx="914400" cy="369332"/>
          </a:xfrm>
          <a:prstGeom prst="rect">
            <a:avLst/>
          </a:prstGeom>
          <a:noFill/>
        </p:spPr>
        <p:txBody>
          <a:bodyPr wrap="square" rtlCol="0">
            <a:spAutoFit/>
          </a:bodyPr>
          <a:lstStyle/>
          <a:p>
            <a:r>
              <a:rPr lang="en-US" dirty="0" smtClean="0"/>
              <a:t>off := 0</a:t>
            </a:r>
            <a:endParaRPr lang="en-US" dirty="0"/>
          </a:p>
        </p:txBody>
      </p:sp>
      <p:sp>
        <p:nvSpPr>
          <p:cNvPr id="65" name="TextBox 64"/>
          <p:cNvSpPr txBox="1"/>
          <p:nvPr/>
        </p:nvSpPr>
        <p:spPr>
          <a:xfrm>
            <a:off x="5829300" y="3790950"/>
            <a:ext cx="1066800" cy="369332"/>
          </a:xfrm>
          <a:prstGeom prst="rect">
            <a:avLst/>
          </a:prstGeom>
          <a:noFill/>
        </p:spPr>
        <p:txBody>
          <a:bodyPr wrap="square" rtlCol="0">
            <a:spAutoFit/>
          </a:bodyPr>
          <a:lstStyle/>
          <a:p>
            <a:r>
              <a:rPr lang="en-US" dirty="0" smtClean="0"/>
              <a:t>off := 1</a:t>
            </a:r>
            <a:endParaRPr lang="en-US" dirty="0"/>
          </a:p>
        </p:txBody>
      </p:sp>
      <p:sp>
        <p:nvSpPr>
          <p:cNvPr id="71" name="TextBox 70"/>
          <p:cNvSpPr txBox="1"/>
          <p:nvPr/>
        </p:nvSpPr>
        <p:spPr>
          <a:xfrm>
            <a:off x="3924300" y="4476750"/>
            <a:ext cx="990600" cy="369332"/>
          </a:xfrm>
          <a:prstGeom prst="rect">
            <a:avLst/>
          </a:prstGeom>
          <a:noFill/>
        </p:spPr>
        <p:txBody>
          <a:bodyPr wrap="square" rtlCol="0">
            <a:spAutoFit/>
          </a:bodyPr>
          <a:lstStyle/>
          <a:p>
            <a:r>
              <a:rPr lang="en-US" dirty="0" smtClean="0"/>
              <a:t>L &gt; </a:t>
            </a:r>
            <a:r>
              <a:rPr lang="en-US" dirty="0" err="1" smtClean="0"/>
              <a:t>pLen</a:t>
            </a:r>
            <a:endParaRPr lang="en-US" dirty="0" smtClean="0"/>
          </a:p>
        </p:txBody>
      </p:sp>
      <p:sp>
        <p:nvSpPr>
          <p:cNvPr id="72" name="TextBox 71"/>
          <p:cNvSpPr txBox="1"/>
          <p:nvPr/>
        </p:nvSpPr>
        <p:spPr>
          <a:xfrm>
            <a:off x="1866900" y="5238750"/>
            <a:ext cx="1676400" cy="646331"/>
          </a:xfrm>
          <a:prstGeom prst="rect">
            <a:avLst/>
          </a:prstGeom>
          <a:noFill/>
        </p:spPr>
        <p:txBody>
          <a:bodyPr wrap="square" rtlCol="0">
            <a:spAutoFit/>
          </a:bodyPr>
          <a:lstStyle/>
          <a:p>
            <a:r>
              <a:rPr lang="en-US" dirty="0" smtClean="0"/>
              <a:t>p != 0</a:t>
            </a:r>
          </a:p>
          <a:p>
            <a:r>
              <a:rPr lang="en-US" dirty="0" smtClean="0"/>
              <a:t>&amp;&amp; </a:t>
            </a:r>
            <a:r>
              <a:rPr lang="en-US" dirty="0" err="1" smtClean="0"/>
              <a:t>bLen</a:t>
            </a:r>
            <a:r>
              <a:rPr lang="en-US" dirty="0" smtClean="0"/>
              <a:t> &gt; </a:t>
            </a:r>
            <a:r>
              <a:rPr lang="en-US" dirty="0" err="1" smtClean="0"/>
              <a:t>pLen</a:t>
            </a:r>
            <a:endParaRPr lang="en-US" dirty="0"/>
          </a:p>
        </p:txBody>
      </p:sp>
      <p:sp>
        <p:nvSpPr>
          <p:cNvPr id="73" name="TextBox 72"/>
          <p:cNvSpPr txBox="1"/>
          <p:nvPr/>
        </p:nvSpPr>
        <p:spPr>
          <a:xfrm>
            <a:off x="3924300" y="2800350"/>
            <a:ext cx="1143000" cy="369332"/>
          </a:xfrm>
          <a:prstGeom prst="rect">
            <a:avLst/>
          </a:prstGeom>
          <a:noFill/>
        </p:spPr>
        <p:txBody>
          <a:bodyPr wrap="square" rtlCol="0">
            <a:spAutoFit/>
          </a:bodyPr>
          <a:lstStyle/>
          <a:p>
            <a:r>
              <a:rPr lang="en-US" dirty="0" smtClean="0"/>
              <a:t>mode = 0</a:t>
            </a:r>
            <a:endParaRPr lang="en-US" dirty="0"/>
          </a:p>
        </p:txBody>
      </p:sp>
      <p:cxnSp>
        <p:nvCxnSpPr>
          <p:cNvPr id="74" name="Elbow Connector 73"/>
          <p:cNvCxnSpPr>
            <a:stCxn id="47" idx="4"/>
            <a:endCxn id="48" idx="0"/>
          </p:cNvCxnSpPr>
          <p:nvPr/>
        </p:nvCxnSpPr>
        <p:spPr>
          <a:xfrm rot="5400000">
            <a:off x="5143500" y="971550"/>
            <a:ext cx="457200" cy="1588"/>
          </a:xfrm>
          <a:prstGeom prst="bentConnector3">
            <a:avLst>
              <a:gd name="adj1" fmla="val 50000"/>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a:stCxn id="48" idx="3"/>
            <a:endCxn id="49" idx="7"/>
          </p:cNvCxnSpPr>
          <p:nvPr/>
        </p:nvCxnSpPr>
        <p:spPr>
          <a:xfrm rot="5400000">
            <a:off x="4901826" y="1644276"/>
            <a:ext cx="178548" cy="33094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a:stCxn id="49" idx="5"/>
            <a:endCxn id="52" idx="1"/>
          </p:cNvCxnSpPr>
          <p:nvPr/>
        </p:nvCxnSpPr>
        <p:spPr>
          <a:xfrm rot="16200000" flipH="1">
            <a:off x="4863726" y="2291976"/>
            <a:ext cx="254748" cy="33094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a:stCxn id="48" idx="4"/>
            <a:endCxn id="52" idx="0"/>
          </p:cNvCxnSpPr>
          <p:nvPr/>
        </p:nvCxnSpPr>
        <p:spPr>
          <a:xfrm rot="5400000">
            <a:off x="5029200" y="2152650"/>
            <a:ext cx="6858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a:stCxn id="52" idx="5"/>
            <a:endCxn id="53" idx="1"/>
          </p:cNvCxnSpPr>
          <p:nvPr/>
        </p:nvCxnSpPr>
        <p:spPr>
          <a:xfrm rot="16200000" flipH="1">
            <a:off x="5663826" y="2939676"/>
            <a:ext cx="254748" cy="40714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9" name="Straight Arrow Connector 78"/>
          <p:cNvCxnSpPr>
            <a:stCxn id="52" idx="3"/>
            <a:endCxn id="54" idx="7"/>
          </p:cNvCxnSpPr>
          <p:nvPr/>
        </p:nvCxnSpPr>
        <p:spPr>
          <a:xfrm rot="5400000">
            <a:off x="4787526" y="2977776"/>
            <a:ext cx="330948" cy="40714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0" name="Straight Arrow Connector 79"/>
          <p:cNvCxnSpPr>
            <a:stCxn id="54" idx="5"/>
            <a:endCxn id="50" idx="1"/>
          </p:cNvCxnSpPr>
          <p:nvPr/>
        </p:nvCxnSpPr>
        <p:spPr>
          <a:xfrm rot="16200000" flipH="1">
            <a:off x="4749426" y="3777876"/>
            <a:ext cx="407148" cy="40714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1" name="Straight Arrow Connector 80"/>
          <p:cNvCxnSpPr>
            <a:stCxn id="53" idx="3"/>
            <a:endCxn id="50" idx="7"/>
          </p:cNvCxnSpPr>
          <p:nvPr/>
        </p:nvCxnSpPr>
        <p:spPr>
          <a:xfrm rot="5400000">
            <a:off x="5549526" y="3739776"/>
            <a:ext cx="483348" cy="40714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6" name="Straight Arrow Connector 85"/>
          <p:cNvCxnSpPr>
            <a:stCxn id="50" idx="2"/>
            <a:endCxn id="57" idx="6"/>
          </p:cNvCxnSpPr>
          <p:nvPr/>
        </p:nvCxnSpPr>
        <p:spPr>
          <a:xfrm rot="10800000">
            <a:off x="3924300" y="4400550"/>
            <a:ext cx="11430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a:stCxn id="57" idx="4"/>
            <a:endCxn id="58" idx="0"/>
          </p:cNvCxnSpPr>
          <p:nvPr/>
        </p:nvCxnSpPr>
        <p:spPr>
          <a:xfrm rot="5400000">
            <a:off x="2933700" y="5391150"/>
            <a:ext cx="13716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8" name="Shape 87"/>
          <p:cNvCxnSpPr>
            <a:stCxn id="50" idx="4"/>
            <a:endCxn id="50" idx="6"/>
          </p:cNvCxnSpPr>
          <p:nvPr/>
        </p:nvCxnSpPr>
        <p:spPr>
          <a:xfrm rot="5400000" flipH="1" flipV="1">
            <a:off x="5372100" y="4400550"/>
            <a:ext cx="304800" cy="304800"/>
          </a:xfrm>
          <a:prstGeom prst="curvedConnector4">
            <a:avLst>
              <a:gd name="adj1" fmla="val -562500"/>
              <a:gd name="adj2" fmla="val 526563"/>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3" name="TextBox 92"/>
          <p:cNvSpPr txBox="1"/>
          <p:nvPr/>
        </p:nvSpPr>
        <p:spPr>
          <a:xfrm>
            <a:off x="5753100" y="1428750"/>
            <a:ext cx="2781300" cy="369332"/>
          </a:xfrm>
          <a:prstGeom prst="rect">
            <a:avLst/>
          </a:prstGeom>
          <a:noFill/>
          <a:ln>
            <a:solidFill>
              <a:schemeClr val="tx2">
                <a:lumMod val="75000"/>
              </a:schemeClr>
            </a:solidFill>
          </a:ln>
        </p:spPr>
        <p:txBody>
          <a:bodyPr wrap="square" rtlCol="0">
            <a:spAutoFit/>
          </a:bodyPr>
          <a:lstStyle/>
          <a:p>
            <a:r>
              <a:rPr lang="en-US" dirty="0" smtClean="0">
                <a:solidFill>
                  <a:schemeClr val="tx2">
                    <a:lumMod val="60000"/>
                    <a:lumOff val="40000"/>
                  </a:schemeClr>
                </a:solidFill>
              </a:rPr>
              <a:t>L = 1 </a:t>
            </a:r>
            <a:r>
              <a:rPr lang="en-US" dirty="0" smtClean="0">
                <a:solidFill>
                  <a:schemeClr val="tx2">
                    <a:lumMod val="60000"/>
                    <a:lumOff val="40000"/>
                  </a:schemeClr>
                </a:solidFill>
                <a:latin typeface="cmsy10"/>
              </a:rPr>
              <a:t>Æ</a:t>
            </a:r>
            <a:r>
              <a:rPr lang="en-US" dirty="0" smtClean="0">
                <a:solidFill>
                  <a:schemeClr val="tx2">
                    <a:lumMod val="60000"/>
                    <a:lumOff val="40000"/>
                  </a:schemeClr>
                </a:solidFill>
              </a:rPr>
              <a:t> </a:t>
            </a:r>
            <a:r>
              <a:rPr lang="en-US" dirty="0" err="1" smtClean="0">
                <a:solidFill>
                  <a:schemeClr val="tx2">
                    <a:lumMod val="60000"/>
                    <a:lumOff val="40000"/>
                  </a:schemeClr>
                </a:solidFill>
              </a:rPr>
              <a:t>bLen</a:t>
            </a:r>
            <a:r>
              <a:rPr lang="en-US" dirty="0" smtClean="0">
                <a:solidFill>
                  <a:schemeClr val="tx2">
                    <a:lumMod val="60000"/>
                    <a:lumOff val="40000"/>
                  </a:schemeClr>
                </a:solidFill>
              </a:rPr>
              <a:t> = 0 </a:t>
            </a:r>
            <a:r>
              <a:rPr lang="en-US" dirty="0" smtClean="0">
                <a:solidFill>
                  <a:schemeClr val="tx2">
                    <a:lumMod val="60000"/>
                    <a:lumOff val="40000"/>
                  </a:schemeClr>
                </a:solidFill>
                <a:latin typeface="cmsy10"/>
              </a:rPr>
              <a:t>Æ</a:t>
            </a:r>
            <a:r>
              <a:rPr lang="en-US" dirty="0" smtClean="0">
                <a:solidFill>
                  <a:schemeClr val="tx2">
                    <a:lumMod val="60000"/>
                    <a:lumOff val="40000"/>
                  </a:schemeClr>
                </a:solidFill>
              </a:rPr>
              <a:t> </a:t>
            </a:r>
            <a:r>
              <a:rPr lang="en-US" dirty="0" err="1" smtClean="0">
                <a:solidFill>
                  <a:schemeClr val="tx2">
                    <a:lumMod val="60000"/>
                    <a:lumOff val="40000"/>
                  </a:schemeClr>
                </a:solidFill>
              </a:rPr>
              <a:t>pLen</a:t>
            </a:r>
            <a:r>
              <a:rPr lang="en-US" dirty="0" smtClean="0">
                <a:solidFill>
                  <a:schemeClr val="tx2">
                    <a:lumMod val="60000"/>
                    <a:lumOff val="40000"/>
                  </a:schemeClr>
                </a:solidFill>
              </a:rPr>
              <a:t> </a:t>
            </a:r>
            <a:r>
              <a:rPr lang="en-US" dirty="0" smtClean="0">
                <a:solidFill>
                  <a:schemeClr val="tx2">
                    <a:lumMod val="60000"/>
                    <a:lumOff val="40000"/>
                  </a:schemeClr>
                </a:solidFill>
                <a:latin typeface="cmsy10"/>
              </a:rPr>
              <a:t>¸</a:t>
            </a:r>
            <a:r>
              <a:rPr lang="en-US" dirty="0" smtClean="0">
                <a:solidFill>
                  <a:schemeClr val="tx2">
                    <a:lumMod val="60000"/>
                    <a:lumOff val="40000"/>
                  </a:schemeClr>
                </a:solidFill>
              </a:rPr>
              <a:t> 1</a:t>
            </a:r>
            <a:endParaRPr lang="en-US" dirty="0">
              <a:solidFill>
                <a:schemeClr val="tx2">
                  <a:lumMod val="60000"/>
                  <a:lumOff val="40000"/>
                </a:schemeClr>
              </a:solidFill>
            </a:endParaRPr>
          </a:p>
        </p:txBody>
      </p:sp>
      <p:sp>
        <p:nvSpPr>
          <p:cNvPr id="95" name="TextBox 94"/>
          <p:cNvSpPr txBox="1"/>
          <p:nvPr/>
        </p:nvSpPr>
        <p:spPr>
          <a:xfrm>
            <a:off x="5791200" y="2438400"/>
            <a:ext cx="1143000" cy="369332"/>
          </a:xfrm>
          <a:prstGeom prst="rect">
            <a:avLst/>
          </a:prstGeom>
          <a:noFill/>
          <a:ln>
            <a:solidFill>
              <a:schemeClr val="tx2">
                <a:lumMod val="75000"/>
              </a:schemeClr>
            </a:solidFill>
          </a:ln>
        </p:spPr>
        <p:txBody>
          <a:bodyPr wrap="square" rtlCol="0">
            <a:spAutoFit/>
          </a:bodyPr>
          <a:lstStyle/>
          <a:p>
            <a:r>
              <a:rPr lang="en-US" dirty="0" smtClean="0">
                <a:solidFill>
                  <a:schemeClr val="tx2">
                    <a:lumMod val="60000"/>
                    <a:lumOff val="40000"/>
                  </a:schemeClr>
                </a:solidFill>
              </a:rPr>
              <a:t>… </a:t>
            </a:r>
            <a:r>
              <a:rPr lang="en-US" dirty="0" smtClean="0">
                <a:solidFill>
                  <a:schemeClr val="tx2">
                    <a:lumMod val="60000"/>
                    <a:lumOff val="40000"/>
                  </a:schemeClr>
                </a:solidFill>
                <a:latin typeface="cmsy10"/>
              </a:rPr>
              <a:t>Æ</a:t>
            </a:r>
            <a:r>
              <a:rPr lang="en-US" dirty="0" smtClean="0">
                <a:solidFill>
                  <a:schemeClr val="tx2">
                    <a:lumMod val="60000"/>
                    <a:lumOff val="40000"/>
                  </a:schemeClr>
                </a:solidFill>
              </a:rPr>
              <a:t> p </a:t>
            </a:r>
            <a:r>
              <a:rPr lang="en-US" dirty="0" smtClean="0">
                <a:solidFill>
                  <a:schemeClr val="tx2">
                    <a:lumMod val="60000"/>
                    <a:lumOff val="40000"/>
                  </a:schemeClr>
                </a:solidFill>
                <a:latin typeface="Symbol"/>
                <a:sym typeface="Symbol"/>
              </a:rPr>
              <a:t>=</a:t>
            </a:r>
            <a:r>
              <a:rPr lang="en-US" dirty="0" smtClean="0">
                <a:solidFill>
                  <a:schemeClr val="tx2">
                    <a:lumMod val="60000"/>
                    <a:lumOff val="40000"/>
                  </a:schemeClr>
                </a:solidFill>
              </a:rPr>
              <a:t> </a:t>
            </a:r>
            <a:r>
              <a:rPr lang="en-US" dirty="0" smtClean="0">
                <a:solidFill>
                  <a:schemeClr val="tx2">
                    <a:lumMod val="60000"/>
                    <a:lumOff val="40000"/>
                  </a:schemeClr>
                </a:solidFill>
              </a:rPr>
              <a:t>0</a:t>
            </a:r>
            <a:endParaRPr lang="en-US" dirty="0">
              <a:solidFill>
                <a:schemeClr val="tx2">
                  <a:lumMod val="60000"/>
                  <a:lumOff val="40000"/>
                </a:schemeClr>
              </a:solidFill>
            </a:endParaRPr>
          </a:p>
        </p:txBody>
      </p:sp>
      <p:sp>
        <p:nvSpPr>
          <p:cNvPr id="96" name="TextBox 95"/>
          <p:cNvSpPr txBox="1"/>
          <p:nvPr/>
        </p:nvSpPr>
        <p:spPr>
          <a:xfrm>
            <a:off x="6553200" y="3276600"/>
            <a:ext cx="2209800" cy="369332"/>
          </a:xfrm>
          <a:prstGeom prst="rect">
            <a:avLst/>
          </a:prstGeom>
          <a:noFill/>
          <a:ln>
            <a:solidFill>
              <a:schemeClr val="tx2">
                <a:lumMod val="75000"/>
              </a:schemeClr>
            </a:solidFill>
          </a:ln>
        </p:spPr>
        <p:txBody>
          <a:bodyPr wrap="square" rtlCol="0">
            <a:spAutoFit/>
          </a:bodyPr>
          <a:lstStyle/>
          <a:p>
            <a:r>
              <a:rPr lang="en-US" dirty="0" smtClean="0">
                <a:solidFill>
                  <a:schemeClr val="tx2">
                    <a:lumMod val="60000"/>
                    <a:lumOff val="40000"/>
                  </a:schemeClr>
                </a:solidFill>
              </a:rPr>
              <a:t>… </a:t>
            </a:r>
            <a:r>
              <a:rPr lang="en-US" dirty="0" smtClean="0">
                <a:solidFill>
                  <a:schemeClr val="tx2">
                    <a:lumMod val="60000"/>
                    <a:lumOff val="40000"/>
                  </a:schemeClr>
                </a:solidFill>
                <a:latin typeface="cmsy10"/>
              </a:rPr>
              <a:t>Æ</a:t>
            </a:r>
            <a:r>
              <a:rPr lang="en-US" dirty="0" smtClean="0">
                <a:solidFill>
                  <a:schemeClr val="tx2">
                    <a:lumMod val="60000"/>
                    <a:lumOff val="40000"/>
                  </a:schemeClr>
                </a:solidFill>
              </a:rPr>
              <a:t> p = 0 </a:t>
            </a:r>
            <a:r>
              <a:rPr lang="en-US" dirty="0" smtClean="0">
                <a:solidFill>
                  <a:schemeClr val="tx2">
                    <a:lumMod val="60000"/>
                    <a:lumOff val="40000"/>
                  </a:schemeClr>
                </a:solidFill>
                <a:latin typeface="cmsy10"/>
              </a:rPr>
              <a:t>Æ</a:t>
            </a:r>
            <a:r>
              <a:rPr lang="en-US" dirty="0" smtClean="0">
                <a:solidFill>
                  <a:schemeClr val="tx2">
                    <a:lumMod val="60000"/>
                    <a:lumOff val="40000"/>
                  </a:schemeClr>
                </a:solidFill>
              </a:rPr>
              <a:t> mode </a:t>
            </a:r>
            <a:r>
              <a:rPr lang="en-US" dirty="0" smtClean="0">
                <a:solidFill>
                  <a:schemeClr val="tx2">
                    <a:lumMod val="60000"/>
                    <a:lumOff val="40000"/>
                  </a:schemeClr>
                </a:solidFill>
                <a:latin typeface="Symbol"/>
                <a:sym typeface="Symbol"/>
              </a:rPr>
              <a:t></a:t>
            </a:r>
            <a:r>
              <a:rPr lang="en-US" dirty="0" smtClean="0">
                <a:solidFill>
                  <a:schemeClr val="tx2">
                    <a:lumMod val="60000"/>
                    <a:lumOff val="40000"/>
                  </a:schemeClr>
                </a:solidFill>
              </a:rPr>
              <a:t> 0</a:t>
            </a:r>
            <a:endParaRPr lang="en-US" dirty="0">
              <a:solidFill>
                <a:schemeClr val="tx2">
                  <a:lumMod val="60000"/>
                  <a:lumOff val="40000"/>
                </a:schemeClr>
              </a:solidFill>
            </a:endParaRPr>
          </a:p>
        </p:txBody>
      </p:sp>
      <p:sp>
        <p:nvSpPr>
          <p:cNvPr id="98" name="TextBox 97"/>
          <p:cNvSpPr txBox="1"/>
          <p:nvPr/>
        </p:nvSpPr>
        <p:spPr>
          <a:xfrm>
            <a:off x="6362700" y="4171950"/>
            <a:ext cx="1104900" cy="369332"/>
          </a:xfrm>
          <a:prstGeom prst="rect">
            <a:avLst/>
          </a:prstGeom>
          <a:noFill/>
          <a:ln>
            <a:solidFill>
              <a:schemeClr val="tx2">
                <a:lumMod val="75000"/>
              </a:schemeClr>
            </a:solidFill>
          </a:ln>
        </p:spPr>
        <p:txBody>
          <a:bodyPr wrap="square" rtlCol="0">
            <a:spAutoFit/>
          </a:bodyPr>
          <a:lstStyle/>
          <a:p>
            <a:r>
              <a:rPr lang="en-US" dirty="0" smtClean="0">
                <a:solidFill>
                  <a:schemeClr val="tx2">
                    <a:lumMod val="60000"/>
                    <a:lumOff val="40000"/>
                  </a:schemeClr>
                </a:solidFill>
              </a:rPr>
              <a:t>… </a:t>
            </a:r>
            <a:r>
              <a:rPr lang="en-US" dirty="0" smtClean="0">
                <a:solidFill>
                  <a:schemeClr val="tx2">
                    <a:lumMod val="60000"/>
                    <a:lumOff val="40000"/>
                  </a:schemeClr>
                </a:solidFill>
                <a:latin typeface="cmsy10"/>
              </a:rPr>
              <a:t>Æ</a:t>
            </a:r>
            <a:r>
              <a:rPr lang="en-US" dirty="0" smtClean="0">
                <a:solidFill>
                  <a:schemeClr val="tx2">
                    <a:lumMod val="60000"/>
                    <a:lumOff val="40000"/>
                  </a:schemeClr>
                </a:solidFill>
              </a:rPr>
              <a:t> p = 0</a:t>
            </a:r>
            <a:endParaRPr lang="en-US" dirty="0">
              <a:solidFill>
                <a:schemeClr val="tx2">
                  <a:lumMod val="60000"/>
                  <a:lumOff val="40000"/>
                </a:schemeClr>
              </a:solidFill>
            </a:endParaRPr>
          </a:p>
        </p:txBody>
      </p:sp>
      <p:sp>
        <p:nvSpPr>
          <p:cNvPr id="102" name="TextBox 101"/>
          <p:cNvSpPr txBox="1"/>
          <p:nvPr/>
        </p:nvSpPr>
        <p:spPr>
          <a:xfrm>
            <a:off x="2133600" y="4419600"/>
            <a:ext cx="1104900" cy="369332"/>
          </a:xfrm>
          <a:prstGeom prst="rect">
            <a:avLst/>
          </a:prstGeom>
          <a:noFill/>
          <a:ln>
            <a:solidFill>
              <a:schemeClr val="tx2">
                <a:lumMod val="75000"/>
              </a:schemeClr>
            </a:solidFill>
          </a:ln>
        </p:spPr>
        <p:txBody>
          <a:bodyPr wrap="square" rtlCol="0">
            <a:spAutoFit/>
          </a:bodyPr>
          <a:lstStyle/>
          <a:p>
            <a:r>
              <a:rPr lang="en-US" dirty="0" smtClean="0">
                <a:solidFill>
                  <a:schemeClr val="tx2">
                    <a:lumMod val="60000"/>
                    <a:lumOff val="40000"/>
                  </a:schemeClr>
                </a:solidFill>
              </a:rPr>
              <a:t>… </a:t>
            </a:r>
            <a:r>
              <a:rPr lang="en-US" dirty="0" smtClean="0">
                <a:solidFill>
                  <a:schemeClr val="tx2">
                    <a:lumMod val="60000"/>
                    <a:lumOff val="40000"/>
                  </a:schemeClr>
                </a:solidFill>
                <a:latin typeface="cmsy10"/>
              </a:rPr>
              <a:t>Æ</a:t>
            </a:r>
            <a:r>
              <a:rPr lang="en-US" dirty="0" smtClean="0">
                <a:solidFill>
                  <a:schemeClr val="tx2">
                    <a:lumMod val="60000"/>
                    <a:lumOff val="40000"/>
                  </a:schemeClr>
                </a:solidFill>
              </a:rPr>
              <a:t> p = 0</a:t>
            </a:r>
            <a:endParaRPr lang="en-US" dirty="0">
              <a:solidFill>
                <a:schemeClr val="tx2">
                  <a:lumMod val="60000"/>
                  <a:lumOff val="40000"/>
                </a:schemeClr>
              </a:solidFill>
            </a:endParaRPr>
          </a:p>
        </p:txBody>
      </p:sp>
      <p:sp>
        <p:nvSpPr>
          <p:cNvPr id="103" name="TextBox 102"/>
          <p:cNvSpPr txBox="1"/>
          <p:nvPr/>
        </p:nvSpPr>
        <p:spPr>
          <a:xfrm>
            <a:off x="2476500" y="6153150"/>
            <a:ext cx="762000" cy="369332"/>
          </a:xfrm>
          <a:prstGeom prst="rect">
            <a:avLst/>
          </a:prstGeom>
          <a:noFill/>
          <a:ln>
            <a:solidFill>
              <a:schemeClr val="tx2">
                <a:lumMod val="75000"/>
              </a:schemeClr>
            </a:solidFill>
          </a:ln>
        </p:spPr>
        <p:txBody>
          <a:bodyPr wrap="square" rtlCol="0">
            <a:spAutoFit/>
          </a:bodyPr>
          <a:lstStyle/>
          <a:p>
            <a:r>
              <a:rPr lang="en-US" dirty="0" smtClean="0">
                <a:solidFill>
                  <a:schemeClr val="tx2">
                    <a:lumMod val="60000"/>
                    <a:lumOff val="40000"/>
                  </a:schemeClr>
                </a:solidFill>
              </a:rPr>
              <a:t>False</a:t>
            </a:r>
            <a:endParaRPr lang="en-US" dirty="0">
              <a:solidFill>
                <a:schemeClr val="tx2">
                  <a:lumMod val="60000"/>
                  <a:lumOff val="40000"/>
                </a:schemeClr>
              </a:solidFill>
            </a:endParaRPr>
          </a:p>
        </p:txBody>
      </p:sp>
      <p:sp>
        <p:nvSpPr>
          <p:cNvPr id="89" name="Slide Number Placeholder 88"/>
          <p:cNvSpPr>
            <a:spLocks noGrp="1"/>
          </p:cNvSpPr>
          <p:nvPr>
            <p:ph type="sldNum" sz="quarter" idx="12"/>
          </p:nvPr>
        </p:nvSpPr>
        <p:spPr/>
        <p:txBody>
          <a:bodyPr/>
          <a:lstStyle/>
          <a:p>
            <a:fld id="{4A96F167-5951-4AF2-A12D-410BE70F5D80}" type="slidenum">
              <a:rPr lang="en-US" smtClean="0"/>
              <a:pPr/>
              <a:t>5</a:t>
            </a:fld>
            <a:endParaRPr lang="en-US"/>
          </a:p>
        </p:txBody>
      </p:sp>
      <p:sp>
        <p:nvSpPr>
          <p:cNvPr id="133" name="TextBox 132"/>
          <p:cNvSpPr txBox="1"/>
          <p:nvPr/>
        </p:nvSpPr>
        <p:spPr>
          <a:xfrm>
            <a:off x="0" y="228600"/>
            <a:ext cx="4343400" cy="1077218"/>
          </a:xfrm>
          <a:prstGeom prst="rect">
            <a:avLst/>
          </a:prstGeom>
          <a:noFill/>
        </p:spPr>
        <p:txBody>
          <a:bodyPr wrap="square" rtlCol="0">
            <a:spAutoFit/>
          </a:bodyPr>
          <a:lstStyle/>
          <a:p>
            <a:r>
              <a:rPr lang="en-US" sz="3200" dirty="0" smtClean="0"/>
              <a:t>Path Program:</a:t>
            </a:r>
          </a:p>
          <a:p>
            <a:r>
              <a:rPr lang="en-US" sz="3200" dirty="0" smtClean="0"/>
              <a:t>Left Branch, Right Branch</a:t>
            </a:r>
            <a:endParaRPr lang="en-US" sz="3200" dirty="0"/>
          </a:p>
        </p:txBody>
      </p:sp>
      <p:sp>
        <p:nvSpPr>
          <p:cNvPr id="55" name="TextBox 54"/>
          <p:cNvSpPr txBox="1"/>
          <p:nvPr/>
        </p:nvSpPr>
        <p:spPr>
          <a:xfrm>
            <a:off x="2971800" y="1905000"/>
            <a:ext cx="1066800" cy="369332"/>
          </a:xfrm>
          <a:prstGeom prst="rect">
            <a:avLst/>
          </a:prstGeom>
          <a:noFill/>
          <a:ln>
            <a:solidFill>
              <a:schemeClr val="tx2">
                <a:lumMod val="75000"/>
              </a:schemeClr>
            </a:solidFill>
          </a:ln>
        </p:spPr>
        <p:txBody>
          <a:bodyPr wrap="square" rtlCol="0">
            <a:spAutoFit/>
          </a:bodyPr>
          <a:lstStyle/>
          <a:p>
            <a:r>
              <a:rPr lang="en-US" dirty="0" smtClean="0">
                <a:solidFill>
                  <a:schemeClr val="tx2">
                    <a:lumMod val="60000"/>
                    <a:lumOff val="40000"/>
                  </a:schemeClr>
                </a:solidFill>
              </a:rPr>
              <a:t>… </a:t>
            </a:r>
            <a:r>
              <a:rPr lang="en-US" dirty="0" smtClean="0">
                <a:solidFill>
                  <a:schemeClr val="tx2">
                    <a:lumMod val="60000"/>
                    <a:lumOff val="40000"/>
                  </a:schemeClr>
                </a:solidFill>
                <a:latin typeface="cmsy10"/>
              </a:rPr>
              <a:t>Æ</a:t>
            </a:r>
            <a:r>
              <a:rPr lang="en-US" dirty="0" smtClean="0">
                <a:solidFill>
                  <a:schemeClr val="tx2">
                    <a:lumMod val="60000"/>
                    <a:lumOff val="40000"/>
                  </a:schemeClr>
                </a:solidFill>
              </a:rPr>
              <a:t> p = 0</a:t>
            </a:r>
            <a:endParaRPr lang="en-US" dirty="0">
              <a:solidFill>
                <a:schemeClr val="tx2">
                  <a:lumMod val="60000"/>
                  <a:lumOff val="40000"/>
                </a:schemeClr>
              </a:solidFill>
            </a:endParaRPr>
          </a:p>
        </p:txBody>
      </p:sp>
      <p:sp>
        <p:nvSpPr>
          <p:cNvPr id="69" name="TextBox 68"/>
          <p:cNvSpPr txBox="1"/>
          <p:nvPr/>
        </p:nvSpPr>
        <p:spPr>
          <a:xfrm>
            <a:off x="7086600" y="5029200"/>
            <a:ext cx="1524000" cy="923330"/>
          </a:xfrm>
          <a:prstGeom prst="rect">
            <a:avLst/>
          </a:prstGeom>
          <a:noFill/>
        </p:spPr>
        <p:txBody>
          <a:bodyPr wrap="square" rtlCol="0">
            <a:spAutoFit/>
          </a:bodyPr>
          <a:lstStyle/>
          <a:p>
            <a:r>
              <a:rPr lang="en-US" dirty="0" smtClean="0"/>
              <a:t>L &lt;= </a:t>
            </a:r>
            <a:r>
              <a:rPr lang="en-US" dirty="0" err="1" smtClean="0"/>
              <a:t>pLen</a:t>
            </a:r>
            <a:endParaRPr lang="en-US" dirty="0" smtClean="0"/>
          </a:p>
          <a:p>
            <a:r>
              <a:rPr lang="en-US" dirty="0" err="1" smtClean="0"/>
              <a:t>bLen</a:t>
            </a:r>
            <a:r>
              <a:rPr lang="en-US" dirty="0" smtClean="0"/>
              <a:t> := L – off</a:t>
            </a:r>
          </a:p>
          <a:p>
            <a:r>
              <a:rPr lang="en-US" dirty="0" smtClean="0"/>
              <a:t>L := L * 2</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nodeType="clickEffect">
                                  <p:stCondLst>
                                    <p:cond delay="0"/>
                                  </p:stCondLst>
                                  <p:childTnLst>
                                    <p:set>
                                      <p:cBhvr rctx="PPT">
                                        <p:cTn id="6" dur="indefinite"/>
                                        <p:tgtEl>
                                          <p:spTgt spid="77"/>
                                        </p:tgtEl>
                                        <p:attrNameLst>
                                          <p:attrName>style.opacity</p:attrName>
                                        </p:attrNameLst>
                                      </p:cBhvr>
                                      <p:to>
                                        <p:strVal val="0.25"/>
                                      </p:to>
                                    </p:set>
                                    <p:animEffect filter="image" prLst="opacity: 0.25">
                                      <p:cBhvr rctx="IE">
                                        <p:cTn id="7" dur="indefinite"/>
                                        <p:tgtEl>
                                          <p:spTgt spid="77"/>
                                        </p:tgtEl>
                                      </p:cBhvr>
                                    </p:animEffect>
                                  </p:childTnLst>
                                </p:cTn>
                              </p:par>
                              <p:par>
                                <p:cTn id="8" presetID="9" presetClass="emph" presetSubtype="0" grpId="0" nodeType="withEffect">
                                  <p:stCondLst>
                                    <p:cond delay="0"/>
                                  </p:stCondLst>
                                  <p:childTnLst>
                                    <p:set>
                                      <p:cBhvr rctx="PPT">
                                        <p:cTn id="9" dur="indefinite"/>
                                        <p:tgtEl>
                                          <p:spTgt spid="62"/>
                                        </p:tgtEl>
                                        <p:attrNameLst>
                                          <p:attrName>style.opacity</p:attrName>
                                        </p:attrNameLst>
                                      </p:cBhvr>
                                      <p:to>
                                        <p:strVal val="0.25"/>
                                      </p:to>
                                    </p:set>
                                    <p:animEffect filter="image" prLst="opacity: 0.25">
                                      <p:cBhvr rctx="IE">
                                        <p:cTn id="10" dur="indefinite"/>
                                        <p:tgtEl>
                                          <p:spTgt spid="62"/>
                                        </p:tgtEl>
                                      </p:cBhvr>
                                    </p:animEffect>
                                  </p:childTnLst>
                                </p:cTn>
                              </p:par>
                              <p:par>
                                <p:cTn id="11" presetID="9" presetClass="emph" presetSubtype="0" grpId="0" nodeType="withEffect">
                                  <p:stCondLst>
                                    <p:cond delay="0"/>
                                  </p:stCondLst>
                                  <p:childTnLst>
                                    <p:set>
                                      <p:cBhvr rctx="PPT">
                                        <p:cTn id="12" dur="indefinite"/>
                                        <p:tgtEl>
                                          <p:spTgt spid="73"/>
                                        </p:tgtEl>
                                        <p:attrNameLst>
                                          <p:attrName>style.opacity</p:attrName>
                                        </p:attrNameLst>
                                      </p:cBhvr>
                                      <p:to>
                                        <p:strVal val="0.25"/>
                                      </p:to>
                                    </p:set>
                                    <p:animEffect filter="image" prLst="opacity: 0.25">
                                      <p:cBhvr rctx="IE">
                                        <p:cTn id="13" dur="indefinite"/>
                                        <p:tgtEl>
                                          <p:spTgt spid="73"/>
                                        </p:tgtEl>
                                      </p:cBhvr>
                                    </p:animEffect>
                                  </p:childTnLst>
                                </p:cTn>
                              </p:par>
                              <p:par>
                                <p:cTn id="14" presetID="9" presetClass="emph" presetSubtype="0" nodeType="withEffect">
                                  <p:stCondLst>
                                    <p:cond delay="0"/>
                                  </p:stCondLst>
                                  <p:childTnLst>
                                    <p:set>
                                      <p:cBhvr rctx="PPT">
                                        <p:cTn id="15" dur="indefinite"/>
                                        <p:tgtEl>
                                          <p:spTgt spid="79"/>
                                        </p:tgtEl>
                                        <p:attrNameLst>
                                          <p:attrName>style.opacity</p:attrName>
                                        </p:attrNameLst>
                                      </p:cBhvr>
                                      <p:to>
                                        <p:strVal val="0.25"/>
                                      </p:to>
                                    </p:set>
                                    <p:animEffect filter="image" prLst="opacity: 0.25">
                                      <p:cBhvr rctx="IE">
                                        <p:cTn id="16" dur="indefinite"/>
                                        <p:tgtEl>
                                          <p:spTgt spid="79"/>
                                        </p:tgtEl>
                                      </p:cBhvr>
                                    </p:animEffect>
                                  </p:childTnLst>
                                </p:cTn>
                              </p:par>
                              <p:par>
                                <p:cTn id="17" presetID="9" presetClass="emph" presetSubtype="0" grpId="0" nodeType="withEffect">
                                  <p:stCondLst>
                                    <p:cond delay="0"/>
                                  </p:stCondLst>
                                  <p:childTnLst>
                                    <p:set>
                                      <p:cBhvr rctx="PPT">
                                        <p:cTn id="18" dur="indefinite"/>
                                        <p:tgtEl>
                                          <p:spTgt spid="54"/>
                                        </p:tgtEl>
                                        <p:attrNameLst>
                                          <p:attrName>style.opacity</p:attrName>
                                        </p:attrNameLst>
                                      </p:cBhvr>
                                      <p:to>
                                        <p:strVal val="0.25"/>
                                      </p:to>
                                    </p:set>
                                    <p:animEffect filter="image" prLst="opacity: 0.25">
                                      <p:cBhvr rctx="IE">
                                        <p:cTn id="19" dur="indefinite"/>
                                        <p:tgtEl>
                                          <p:spTgt spid="54"/>
                                        </p:tgtEl>
                                      </p:cBhvr>
                                    </p:animEffect>
                                  </p:childTnLst>
                                </p:cTn>
                              </p:par>
                              <p:par>
                                <p:cTn id="20" presetID="9" presetClass="emph" presetSubtype="0" grpId="0" nodeType="withEffect">
                                  <p:stCondLst>
                                    <p:cond delay="0"/>
                                  </p:stCondLst>
                                  <p:childTnLst>
                                    <p:set>
                                      <p:cBhvr rctx="PPT">
                                        <p:cTn id="21" dur="indefinite"/>
                                        <p:tgtEl>
                                          <p:spTgt spid="64"/>
                                        </p:tgtEl>
                                        <p:attrNameLst>
                                          <p:attrName>style.opacity</p:attrName>
                                        </p:attrNameLst>
                                      </p:cBhvr>
                                      <p:to>
                                        <p:strVal val="0.25"/>
                                      </p:to>
                                    </p:set>
                                    <p:animEffect filter="image" prLst="opacity: 0.25">
                                      <p:cBhvr rctx="IE">
                                        <p:cTn id="22" dur="indefinite"/>
                                        <p:tgtEl>
                                          <p:spTgt spid="64"/>
                                        </p:tgtEl>
                                      </p:cBhvr>
                                    </p:animEffect>
                                  </p:childTnLst>
                                </p:cTn>
                              </p:par>
                              <p:par>
                                <p:cTn id="23" presetID="9" presetClass="emph" presetSubtype="0" nodeType="withEffect">
                                  <p:stCondLst>
                                    <p:cond delay="0"/>
                                  </p:stCondLst>
                                  <p:childTnLst>
                                    <p:set>
                                      <p:cBhvr rctx="PPT">
                                        <p:cTn id="24" dur="indefinite"/>
                                        <p:tgtEl>
                                          <p:spTgt spid="80"/>
                                        </p:tgtEl>
                                        <p:attrNameLst>
                                          <p:attrName>style.opacity</p:attrName>
                                        </p:attrNameLst>
                                      </p:cBhvr>
                                      <p:to>
                                        <p:strVal val="0.25"/>
                                      </p:to>
                                    </p:set>
                                    <p:animEffect filter="image" prLst="opacity: 0.25">
                                      <p:cBhvr rctx="IE">
                                        <p:cTn id="25" dur="indefinite"/>
                                        <p:tgtEl>
                                          <p:spTgt spid="80"/>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mph" presetSubtype="2" fill="hold" nodeType="clickEffect">
                                  <p:stCondLst>
                                    <p:cond delay="0"/>
                                  </p:stCondLst>
                                  <p:childTnLst>
                                    <p:animClr clrSpc="rgb">
                                      <p:cBhvr>
                                        <p:cTn id="29" dur="500" fill="hold"/>
                                        <p:tgtEl>
                                          <p:spTgt spid="48"/>
                                        </p:tgtEl>
                                        <p:attrNameLst>
                                          <p:attrName>fillcolor</p:attrName>
                                        </p:attrNameLst>
                                      </p:cBhvr>
                                      <p:to>
                                        <a:srgbClr val="3366FF"/>
                                      </p:to>
                                    </p:animClr>
                                    <p:set>
                                      <p:cBhvr>
                                        <p:cTn id="30" dur="500" fill="hold"/>
                                        <p:tgtEl>
                                          <p:spTgt spid="48"/>
                                        </p:tgtEl>
                                        <p:attrNameLst>
                                          <p:attrName>fill.type</p:attrName>
                                        </p:attrNameLst>
                                      </p:cBhvr>
                                      <p:to>
                                        <p:strVal val="solid"/>
                                      </p:to>
                                    </p:set>
                                    <p:set>
                                      <p:cBhvr>
                                        <p:cTn id="31" dur="500" fill="hold"/>
                                        <p:tgtEl>
                                          <p:spTgt spid="48"/>
                                        </p:tgtEl>
                                        <p:attrNameLst>
                                          <p:attrName>fill.on</p:attrName>
                                        </p:attrNameLst>
                                      </p:cBhvr>
                                      <p:to>
                                        <p:strVal val="true"/>
                                      </p:to>
                                    </p:set>
                                  </p:childTnLst>
                                </p:cTn>
                              </p:par>
                              <p:par>
                                <p:cTn id="32" presetID="10" presetClass="entr" presetSubtype="0" fill="hold" grpId="0" nodeType="withEffect">
                                  <p:stCondLst>
                                    <p:cond delay="0"/>
                                  </p:stCondLst>
                                  <p:childTnLst>
                                    <p:set>
                                      <p:cBhvr>
                                        <p:cTn id="33" dur="1" fill="hold">
                                          <p:stCondLst>
                                            <p:cond delay="0"/>
                                          </p:stCondLst>
                                        </p:cTn>
                                        <p:tgtEl>
                                          <p:spTgt spid="93"/>
                                        </p:tgtEl>
                                        <p:attrNameLst>
                                          <p:attrName>style.visibility</p:attrName>
                                        </p:attrNameLst>
                                      </p:cBhvr>
                                      <p:to>
                                        <p:strVal val="visible"/>
                                      </p:to>
                                    </p:set>
                                    <p:animEffect transition="in" filter="fade">
                                      <p:cBhvr>
                                        <p:cTn id="34" dur="500"/>
                                        <p:tgtEl>
                                          <p:spTgt spid="93"/>
                                        </p:tgtEl>
                                      </p:cBhvr>
                                    </p:animEffect>
                                  </p:childTnLst>
                                </p:cTn>
                              </p:par>
                              <p:par>
                                <p:cTn id="35" presetID="1" presetClass="emph" presetSubtype="2" fill="hold" nodeType="withEffect">
                                  <p:stCondLst>
                                    <p:cond delay="0"/>
                                  </p:stCondLst>
                                  <p:childTnLst>
                                    <p:animClr clrSpc="rgb">
                                      <p:cBhvr>
                                        <p:cTn id="36" dur="500" fill="hold"/>
                                        <p:tgtEl>
                                          <p:spTgt spid="49"/>
                                        </p:tgtEl>
                                        <p:attrNameLst>
                                          <p:attrName>fillcolor</p:attrName>
                                        </p:attrNameLst>
                                      </p:cBhvr>
                                      <p:to>
                                        <a:srgbClr val="3366FF"/>
                                      </p:to>
                                    </p:animClr>
                                    <p:set>
                                      <p:cBhvr>
                                        <p:cTn id="37" dur="500" fill="hold"/>
                                        <p:tgtEl>
                                          <p:spTgt spid="49"/>
                                        </p:tgtEl>
                                        <p:attrNameLst>
                                          <p:attrName>fill.type</p:attrName>
                                        </p:attrNameLst>
                                      </p:cBhvr>
                                      <p:to>
                                        <p:strVal val="solid"/>
                                      </p:to>
                                    </p:set>
                                    <p:set>
                                      <p:cBhvr>
                                        <p:cTn id="38" dur="500" fill="hold"/>
                                        <p:tgtEl>
                                          <p:spTgt spid="49"/>
                                        </p:tgtEl>
                                        <p:attrNameLst>
                                          <p:attrName>fill.on</p:attrName>
                                        </p:attrNameLst>
                                      </p:cBhvr>
                                      <p:to>
                                        <p:strVal val="true"/>
                                      </p:to>
                                    </p:set>
                                  </p:childTnLst>
                                </p:cTn>
                              </p:par>
                              <p:par>
                                <p:cTn id="39" presetID="10" presetClass="entr" presetSubtype="0" fill="hold" grpId="0" nodeType="withEffect">
                                  <p:stCondLst>
                                    <p:cond delay="0"/>
                                  </p:stCondLst>
                                  <p:childTnLst>
                                    <p:set>
                                      <p:cBhvr>
                                        <p:cTn id="40" dur="1" fill="hold">
                                          <p:stCondLst>
                                            <p:cond delay="0"/>
                                          </p:stCondLst>
                                        </p:cTn>
                                        <p:tgtEl>
                                          <p:spTgt spid="55"/>
                                        </p:tgtEl>
                                        <p:attrNameLst>
                                          <p:attrName>style.visibility</p:attrName>
                                        </p:attrNameLst>
                                      </p:cBhvr>
                                      <p:to>
                                        <p:strVal val="visible"/>
                                      </p:to>
                                    </p:set>
                                    <p:animEffect transition="in" filter="fade">
                                      <p:cBhvr>
                                        <p:cTn id="41" dur="500"/>
                                        <p:tgtEl>
                                          <p:spTgt spid="55"/>
                                        </p:tgtEl>
                                      </p:cBhvr>
                                    </p:animEffect>
                                  </p:childTnLst>
                                </p:cTn>
                              </p:par>
                              <p:par>
                                <p:cTn id="42" presetID="1" presetClass="emph" presetSubtype="2" fill="hold" nodeType="withEffect">
                                  <p:stCondLst>
                                    <p:cond delay="0"/>
                                  </p:stCondLst>
                                  <p:childTnLst>
                                    <p:animClr clrSpc="rgb">
                                      <p:cBhvr>
                                        <p:cTn id="43" dur="500" fill="hold"/>
                                        <p:tgtEl>
                                          <p:spTgt spid="52"/>
                                        </p:tgtEl>
                                        <p:attrNameLst>
                                          <p:attrName>fillcolor</p:attrName>
                                        </p:attrNameLst>
                                      </p:cBhvr>
                                      <p:to>
                                        <a:srgbClr val="3366FF"/>
                                      </p:to>
                                    </p:animClr>
                                    <p:set>
                                      <p:cBhvr>
                                        <p:cTn id="44" dur="500" fill="hold"/>
                                        <p:tgtEl>
                                          <p:spTgt spid="52"/>
                                        </p:tgtEl>
                                        <p:attrNameLst>
                                          <p:attrName>fill.type</p:attrName>
                                        </p:attrNameLst>
                                      </p:cBhvr>
                                      <p:to>
                                        <p:strVal val="solid"/>
                                      </p:to>
                                    </p:set>
                                    <p:set>
                                      <p:cBhvr>
                                        <p:cTn id="45" dur="500" fill="hold"/>
                                        <p:tgtEl>
                                          <p:spTgt spid="52"/>
                                        </p:tgtEl>
                                        <p:attrNameLst>
                                          <p:attrName>fill.on</p:attrName>
                                        </p:attrNameLst>
                                      </p:cBhvr>
                                      <p:to>
                                        <p:strVal val="true"/>
                                      </p:to>
                                    </p:set>
                                  </p:childTnLst>
                                </p:cTn>
                              </p:par>
                              <p:par>
                                <p:cTn id="46" presetID="10" presetClass="entr" presetSubtype="0" fill="hold" grpId="0" nodeType="withEffect">
                                  <p:stCondLst>
                                    <p:cond delay="0"/>
                                  </p:stCondLst>
                                  <p:childTnLst>
                                    <p:set>
                                      <p:cBhvr>
                                        <p:cTn id="47" dur="1" fill="hold">
                                          <p:stCondLst>
                                            <p:cond delay="0"/>
                                          </p:stCondLst>
                                        </p:cTn>
                                        <p:tgtEl>
                                          <p:spTgt spid="95"/>
                                        </p:tgtEl>
                                        <p:attrNameLst>
                                          <p:attrName>style.visibility</p:attrName>
                                        </p:attrNameLst>
                                      </p:cBhvr>
                                      <p:to>
                                        <p:strVal val="visible"/>
                                      </p:to>
                                    </p:set>
                                    <p:animEffect transition="in" filter="fade">
                                      <p:cBhvr>
                                        <p:cTn id="48" dur="500"/>
                                        <p:tgtEl>
                                          <p:spTgt spid="95"/>
                                        </p:tgtEl>
                                      </p:cBhvr>
                                    </p:animEffect>
                                  </p:childTnLst>
                                </p:cTn>
                              </p:par>
                              <p:par>
                                <p:cTn id="49" presetID="1" presetClass="emph" presetSubtype="2" fill="hold" nodeType="withEffect">
                                  <p:stCondLst>
                                    <p:cond delay="0"/>
                                  </p:stCondLst>
                                  <p:childTnLst>
                                    <p:animClr clrSpc="rgb">
                                      <p:cBhvr>
                                        <p:cTn id="50" dur="500" fill="hold"/>
                                        <p:tgtEl>
                                          <p:spTgt spid="53"/>
                                        </p:tgtEl>
                                        <p:attrNameLst>
                                          <p:attrName>fillcolor</p:attrName>
                                        </p:attrNameLst>
                                      </p:cBhvr>
                                      <p:to>
                                        <a:srgbClr val="3366FF"/>
                                      </p:to>
                                    </p:animClr>
                                    <p:set>
                                      <p:cBhvr>
                                        <p:cTn id="51" dur="500" fill="hold"/>
                                        <p:tgtEl>
                                          <p:spTgt spid="53"/>
                                        </p:tgtEl>
                                        <p:attrNameLst>
                                          <p:attrName>fill.type</p:attrName>
                                        </p:attrNameLst>
                                      </p:cBhvr>
                                      <p:to>
                                        <p:strVal val="solid"/>
                                      </p:to>
                                    </p:set>
                                    <p:set>
                                      <p:cBhvr>
                                        <p:cTn id="52" dur="500" fill="hold"/>
                                        <p:tgtEl>
                                          <p:spTgt spid="53"/>
                                        </p:tgtEl>
                                        <p:attrNameLst>
                                          <p:attrName>fill.on</p:attrName>
                                        </p:attrNameLst>
                                      </p:cBhvr>
                                      <p:to>
                                        <p:strVal val="true"/>
                                      </p:to>
                                    </p:set>
                                  </p:childTnLst>
                                </p:cTn>
                              </p:par>
                              <p:par>
                                <p:cTn id="53" presetID="10" presetClass="entr" presetSubtype="0" fill="hold" grpId="0" nodeType="withEffect">
                                  <p:stCondLst>
                                    <p:cond delay="0"/>
                                  </p:stCondLst>
                                  <p:childTnLst>
                                    <p:set>
                                      <p:cBhvr>
                                        <p:cTn id="54" dur="1" fill="hold">
                                          <p:stCondLst>
                                            <p:cond delay="0"/>
                                          </p:stCondLst>
                                        </p:cTn>
                                        <p:tgtEl>
                                          <p:spTgt spid="96"/>
                                        </p:tgtEl>
                                        <p:attrNameLst>
                                          <p:attrName>style.visibility</p:attrName>
                                        </p:attrNameLst>
                                      </p:cBhvr>
                                      <p:to>
                                        <p:strVal val="visible"/>
                                      </p:to>
                                    </p:set>
                                    <p:animEffect transition="in" filter="fade">
                                      <p:cBhvr>
                                        <p:cTn id="55" dur="500"/>
                                        <p:tgtEl>
                                          <p:spTgt spid="96"/>
                                        </p:tgtEl>
                                      </p:cBhvr>
                                    </p:animEffect>
                                  </p:childTnLst>
                                </p:cTn>
                              </p:par>
                              <p:par>
                                <p:cTn id="56" presetID="1" presetClass="emph" presetSubtype="2" fill="hold" nodeType="withEffect">
                                  <p:stCondLst>
                                    <p:cond delay="0"/>
                                  </p:stCondLst>
                                  <p:childTnLst>
                                    <p:animClr clrSpc="rgb">
                                      <p:cBhvr>
                                        <p:cTn id="57" dur="500" fill="hold"/>
                                        <p:tgtEl>
                                          <p:spTgt spid="50"/>
                                        </p:tgtEl>
                                        <p:attrNameLst>
                                          <p:attrName>fillcolor</p:attrName>
                                        </p:attrNameLst>
                                      </p:cBhvr>
                                      <p:to>
                                        <a:srgbClr val="3366FF"/>
                                      </p:to>
                                    </p:animClr>
                                    <p:set>
                                      <p:cBhvr>
                                        <p:cTn id="58" dur="500" fill="hold"/>
                                        <p:tgtEl>
                                          <p:spTgt spid="50"/>
                                        </p:tgtEl>
                                        <p:attrNameLst>
                                          <p:attrName>fill.type</p:attrName>
                                        </p:attrNameLst>
                                      </p:cBhvr>
                                      <p:to>
                                        <p:strVal val="solid"/>
                                      </p:to>
                                    </p:set>
                                    <p:set>
                                      <p:cBhvr>
                                        <p:cTn id="59" dur="500" fill="hold"/>
                                        <p:tgtEl>
                                          <p:spTgt spid="50"/>
                                        </p:tgtEl>
                                        <p:attrNameLst>
                                          <p:attrName>fill.on</p:attrName>
                                        </p:attrNameLst>
                                      </p:cBhvr>
                                      <p:to>
                                        <p:strVal val="true"/>
                                      </p:to>
                                    </p:set>
                                  </p:childTnLst>
                                </p:cTn>
                              </p:par>
                              <p:par>
                                <p:cTn id="60" presetID="10" presetClass="entr" presetSubtype="0" fill="hold" grpId="0" nodeType="withEffect">
                                  <p:stCondLst>
                                    <p:cond delay="0"/>
                                  </p:stCondLst>
                                  <p:childTnLst>
                                    <p:set>
                                      <p:cBhvr>
                                        <p:cTn id="61" dur="1" fill="hold">
                                          <p:stCondLst>
                                            <p:cond delay="0"/>
                                          </p:stCondLst>
                                        </p:cTn>
                                        <p:tgtEl>
                                          <p:spTgt spid="98"/>
                                        </p:tgtEl>
                                        <p:attrNameLst>
                                          <p:attrName>style.visibility</p:attrName>
                                        </p:attrNameLst>
                                      </p:cBhvr>
                                      <p:to>
                                        <p:strVal val="visible"/>
                                      </p:to>
                                    </p:set>
                                    <p:animEffect transition="in" filter="fade">
                                      <p:cBhvr>
                                        <p:cTn id="62" dur="500"/>
                                        <p:tgtEl>
                                          <p:spTgt spid="98"/>
                                        </p:tgtEl>
                                      </p:cBhvr>
                                    </p:animEffect>
                                  </p:childTnLst>
                                </p:cTn>
                              </p:par>
                              <p:par>
                                <p:cTn id="63" presetID="1" presetClass="emph" presetSubtype="2" fill="hold" nodeType="withEffect">
                                  <p:stCondLst>
                                    <p:cond delay="0"/>
                                  </p:stCondLst>
                                  <p:childTnLst>
                                    <p:animClr clrSpc="rgb">
                                      <p:cBhvr>
                                        <p:cTn id="64" dur="500" fill="hold"/>
                                        <p:tgtEl>
                                          <p:spTgt spid="57"/>
                                        </p:tgtEl>
                                        <p:attrNameLst>
                                          <p:attrName>fillcolor</p:attrName>
                                        </p:attrNameLst>
                                      </p:cBhvr>
                                      <p:to>
                                        <a:srgbClr val="3366FF"/>
                                      </p:to>
                                    </p:animClr>
                                    <p:set>
                                      <p:cBhvr>
                                        <p:cTn id="65" dur="500" fill="hold"/>
                                        <p:tgtEl>
                                          <p:spTgt spid="57"/>
                                        </p:tgtEl>
                                        <p:attrNameLst>
                                          <p:attrName>fill.type</p:attrName>
                                        </p:attrNameLst>
                                      </p:cBhvr>
                                      <p:to>
                                        <p:strVal val="solid"/>
                                      </p:to>
                                    </p:set>
                                    <p:set>
                                      <p:cBhvr>
                                        <p:cTn id="66" dur="500" fill="hold"/>
                                        <p:tgtEl>
                                          <p:spTgt spid="57"/>
                                        </p:tgtEl>
                                        <p:attrNameLst>
                                          <p:attrName>fill.on</p:attrName>
                                        </p:attrNameLst>
                                      </p:cBhvr>
                                      <p:to>
                                        <p:strVal val="true"/>
                                      </p:to>
                                    </p:set>
                                  </p:childTnLst>
                                </p:cTn>
                              </p:par>
                              <p:par>
                                <p:cTn id="67" presetID="10" presetClass="entr" presetSubtype="0" fill="hold" grpId="0" nodeType="withEffect">
                                  <p:stCondLst>
                                    <p:cond delay="0"/>
                                  </p:stCondLst>
                                  <p:childTnLst>
                                    <p:set>
                                      <p:cBhvr>
                                        <p:cTn id="68" dur="1" fill="hold">
                                          <p:stCondLst>
                                            <p:cond delay="0"/>
                                          </p:stCondLst>
                                        </p:cTn>
                                        <p:tgtEl>
                                          <p:spTgt spid="102"/>
                                        </p:tgtEl>
                                        <p:attrNameLst>
                                          <p:attrName>style.visibility</p:attrName>
                                        </p:attrNameLst>
                                      </p:cBhvr>
                                      <p:to>
                                        <p:strVal val="visible"/>
                                      </p:to>
                                    </p:set>
                                    <p:animEffect transition="in" filter="fade">
                                      <p:cBhvr>
                                        <p:cTn id="69" dur="500"/>
                                        <p:tgtEl>
                                          <p:spTgt spid="102"/>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103"/>
                                        </p:tgtEl>
                                        <p:attrNameLst>
                                          <p:attrName>style.visibility</p:attrName>
                                        </p:attrNameLst>
                                      </p:cBhvr>
                                      <p:to>
                                        <p:strVal val="visible"/>
                                      </p:to>
                                    </p:set>
                                    <p:animEffect transition="in" filter="fade">
                                      <p:cBhvr>
                                        <p:cTn id="72" dur="500"/>
                                        <p:tgtEl>
                                          <p:spTgt spid="1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P spid="62" grpId="0"/>
      <p:bldP spid="64" grpId="0"/>
      <p:bldP spid="73" grpId="0"/>
      <p:bldP spid="93" grpId="0" animBg="1"/>
      <p:bldP spid="95" grpId="0" animBg="1"/>
      <p:bldP spid="96" grpId="0" animBg="1"/>
      <p:bldP spid="98" grpId="0" animBg="1"/>
      <p:bldP spid="102" grpId="0" animBg="1"/>
      <p:bldP spid="103" grpId="0" animBg="1"/>
      <p:bldP spid="5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Oval 46"/>
          <p:cNvSpPr/>
          <p:nvPr/>
        </p:nvSpPr>
        <p:spPr>
          <a:xfrm>
            <a:off x="5067300" y="133350"/>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p:cNvSpPr/>
          <p:nvPr/>
        </p:nvSpPr>
        <p:spPr>
          <a:xfrm>
            <a:off x="5067300" y="1200150"/>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p:cNvSpPr/>
          <p:nvPr/>
        </p:nvSpPr>
        <p:spPr>
          <a:xfrm>
            <a:off x="4305300" y="1809750"/>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a:off x="5067300" y="4095750"/>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p:nvPr/>
        </p:nvSpPr>
        <p:spPr>
          <a:xfrm>
            <a:off x="5067300" y="2495550"/>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p:cNvSpPr/>
          <p:nvPr/>
        </p:nvSpPr>
        <p:spPr>
          <a:xfrm>
            <a:off x="5905500" y="3181350"/>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p:cNvSpPr/>
          <p:nvPr/>
        </p:nvSpPr>
        <p:spPr>
          <a:xfrm>
            <a:off x="4229100" y="3257550"/>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p:cNvSpPr/>
          <p:nvPr/>
        </p:nvSpPr>
        <p:spPr>
          <a:xfrm>
            <a:off x="3314700" y="4095750"/>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p:cNvSpPr/>
          <p:nvPr/>
        </p:nvSpPr>
        <p:spPr>
          <a:xfrm>
            <a:off x="3314700" y="6076950"/>
            <a:ext cx="609600" cy="609600"/>
          </a:xfrm>
          <a:prstGeom prst="ellipse">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Box 58"/>
          <p:cNvSpPr txBox="1"/>
          <p:nvPr/>
        </p:nvSpPr>
        <p:spPr>
          <a:xfrm>
            <a:off x="5676900" y="438150"/>
            <a:ext cx="1219200" cy="923330"/>
          </a:xfrm>
          <a:prstGeom prst="rect">
            <a:avLst/>
          </a:prstGeom>
          <a:noFill/>
        </p:spPr>
        <p:txBody>
          <a:bodyPr wrap="square" rtlCol="0">
            <a:spAutoFit/>
          </a:bodyPr>
          <a:lstStyle/>
          <a:p>
            <a:r>
              <a:rPr lang="en-US" dirty="0" smtClean="0"/>
              <a:t>L := 1</a:t>
            </a:r>
          </a:p>
          <a:p>
            <a:r>
              <a:rPr lang="en-US" dirty="0" err="1" smtClean="0"/>
              <a:t>bLen</a:t>
            </a:r>
            <a:r>
              <a:rPr lang="en-US" dirty="0" smtClean="0"/>
              <a:t> := 0</a:t>
            </a:r>
          </a:p>
          <a:p>
            <a:r>
              <a:rPr lang="en-US" dirty="0" err="1" smtClean="0"/>
              <a:t>pLen</a:t>
            </a:r>
            <a:r>
              <a:rPr lang="en-US" dirty="0" smtClean="0"/>
              <a:t> &gt;= 1</a:t>
            </a:r>
            <a:endParaRPr lang="en-US" dirty="0"/>
          </a:p>
        </p:txBody>
      </p:sp>
      <p:sp>
        <p:nvSpPr>
          <p:cNvPr id="60" name="TextBox 59"/>
          <p:cNvSpPr txBox="1"/>
          <p:nvPr/>
        </p:nvSpPr>
        <p:spPr>
          <a:xfrm>
            <a:off x="4381500" y="1352550"/>
            <a:ext cx="685800" cy="369332"/>
          </a:xfrm>
          <a:prstGeom prst="rect">
            <a:avLst/>
          </a:prstGeom>
          <a:noFill/>
        </p:spPr>
        <p:txBody>
          <a:bodyPr wrap="square" rtlCol="0">
            <a:spAutoFit/>
          </a:bodyPr>
          <a:lstStyle/>
          <a:p>
            <a:r>
              <a:rPr lang="en-US" dirty="0" smtClean="0"/>
              <a:t>p = 0</a:t>
            </a:r>
            <a:endParaRPr lang="en-US" dirty="0"/>
          </a:p>
        </p:txBody>
      </p:sp>
      <p:sp>
        <p:nvSpPr>
          <p:cNvPr id="61" name="TextBox 60"/>
          <p:cNvSpPr txBox="1"/>
          <p:nvPr/>
        </p:nvSpPr>
        <p:spPr>
          <a:xfrm>
            <a:off x="3771900" y="2419350"/>
            <a:ext cx="1219200" cy="369332"/>
          </a:xfrm>
          <a:prstGeom prst="rect">
            <a:avLst/>
          </a:prstGeom>
          <a:noFill/>
        </p:spPr>
        <p:txBody>
          <a:bodyPr wrap="square" rtlCol="0">
            <a:spAutoFit/>
          </a:bodyPr>
          <a:lstStyle/>
          <a:p>
            <a:r>
              <a:rPr lang="en-US" dirty="0" err="1" smtClean="0"/>
              <a:t>pLen</a:t>
            </a:r>
            <a:r>
              <a:rPr lang="en-US" dirty="0" smtClean="0"/>
              <a:t> := -1</a:t>
            </a:r>
            <a:endParaRPr lang="en-US" dirty="0"/>
          </a:p>
        </p:txBody>
      </p:sp>
      <p:sp>
        <p:nvSpPr>
          <p:cNvPr id="62" name="TextBox 61"/>
          <p:cNvSpPr txBox="1"/>
          <p:nvPr/>
        </p:nvSpPr>
        <p:spPr>
          <a:xfrm>
            <a:off x="5448300" y="1962150"/>
            <a:ext cx="762000" cy="369332"/>
          </a:xfrm>
          <a:prstGeom prst="rect">
            <a:avLst/>
          </a:prstGeom>
          <a:noFill/>
        </p:spPr>
        <p:txBody>
          <a:bodyPr wrap="square" rtlCol="0">
            <a:spAutoFit/>
          </a:bodyPr>
          <a:lstStyle/>
          <a:p>
            <a:r>
              <a:rPr lang="en-US" dirty="0" smtClean="0"/>
              <a:t>p != 0</a:t>
            </a:r>
            <a:endParaRPr lang="en-US" dirty="0"/>
          </a:p>
        </p:txBody>
      </p:sp>
      <p:sp>
        <p:nvSpPr>
          <p:cNvPr id="63" name="TextBox 62"/>
          <p:cNvSpPr txBox="1"/>
          <p:nvPr/>
        </p:nvSpPr>
        <p:spPr>
          <a:xfrm>
            <a:off x="5829300" y="2800350"/>
            <a:ext cx="1219200" cy="369332"/>
          </a:xfrm>
          <a:prstGeom prst="rect">
            <a:avLst/>
          </a:prstGeom>
          <a:noFill/>
        </p:spPr>
        <p:txBody>
          <a:bodyPr wrap="square" rtlCol="0">
            <a:spAutoFit/>
          </a:bodyPr>
          <a:lstStyle/>
          <a:p>
            <a:r>
              <a:rPr lang="en-US" dirty="0" smtClean="0"/>
              <a:t>mode != 0</a:t>
            </a:r>
            <a:endParaRPr lang="en-US" dirty="0"/>
          </a:p>
        </p:txBody>
      </p:sp>
      <p:sp>
        <p:nvSpPr>
          <p:cNvPr id="64" name="TextBox 63"/>
          <p:cNvSpPr txBox="1"/>
          <p:nvPr/>
        </p:nvSpPr>
        <p:spPr>
          <a:xfrm>
            <a:off x="4076700" y="3790950"/>
            <a:ext cx="914400" cy="369332"/>
          </a:xfrm>
          <a:prstGeom prst="rect">
            <a:avLst/>
          </a:prstGeom>
          <a:noFill/>
        </p:spPr>
        <p:txBody>
          <a:bodyPr wrap="square" rtlCol="0">
            <a:spAutoFit/>
          </a:bodyPr>
          <a:lstStyle/>
          <a:p>
            <a:r>
              <a:rPr lang="en-US" dirty="0" smtClean="0"/>
              <a:t>off := 0</a:t>
            </a:r>
            <a:endParaRPr lang="en-US" dirty="0"/>
          </a:p>
        </p:txBody>
      </p:sp>
      <p:sp>
        <p:nvSpPr>
          <p:cNvPr id="65" name="TextBox 64"/>
          <p:cNvSpPr txBox="1"/>
          <p:nvPr/>
        </p:nvSpPr>
        <p:spPr>
          <a:xfrm>
            <a:off x="5829300" y="3790950"/>
            <a:ext cx="1066800" cy="369332"/>
          </a:xfrm>
          <a:prstGeom prst="rect">
            <a:avLst/>
          </a:prstGeom>
          <a:noFill/>
        </p:spPr>
        <p:txBody>
          <a:bodyPr wrap="square" rtlCol="0">
            <a:spAutoFit/>
          </a:bodyPr>
          <a:lstStyle/>
          <a:p>
            <a:r>
              <a:rPr lang="en-US" dirty="0" smtClean="0"/>
              <a:t>off := 1</a:t>
            </a:r>
            <a:endParaRPr lang="en-US" dirty="0"/>
          </a:p>
        </p:txBody>
      </p:sp>
      <p:sp>
        <p:nvSpPr>
          <p:cNvPr id="71" name="TextBox 70"/>
          <p:cNvSpPr txBox="1"/>
          <p:nvPr/>
        </p:nvSpPr>
        <p:spPr>
          <a:xfrm>
            <a:off x="3924300" y="4476750"/>
            <a:ext cx="990600" cy="369332"/>
          </a:xfrm>
          <a:prstGeom prst="rect">
            <a:avLst/>
          </a:prstGeom>
          <a:noFill/>
        </p:spPr>
        <p:txBody>
          <a:bodyPr wrap="square" rtlCol="0">
            <a:spAutoFit/>
          </a:bodyPr>
          <a:lstStyle/>
          <a:p>
            <a:r>
              <a:rPr lang="en-US" dirty="0" smtClean="0"/>
              <a:t>L &gt; </a:t>
            </a:r>
            <a:r>
              <a:rPr lang="en-US" dirty="0" err="1" smtClean="0"/>
              <a:t>pLen</a:t>
            </a:r>
            <a:endParaRPr lang="en-US" dirty="0" smtClean="0"/>
          </a:p>
        </p:txBody>
      </p:sp>
      <p:sp>
        <p:nvSpPr>
          <p:cNvPr id="72" name="TextBox 71"/>
          <p:cNvSpPr txBox="1"/>
          <p:nvPr/>
        </p:nvSpPr>
        <p:spPr>
          <a:xfrm>
            <a:off x="1866900" y="5238750"/>
            <a:ext cx="1676400" cy="646331"/>
          </a:xfrm>
          <a:prstGeom prst="rect">
            <a:avLst/>
          </a:prstGeom>
          <a:noFill/>
        </p:spPr>
        <p:txBody>
          <a:bodyPr wrap="square" rtlCol="0">
            <a:spAutoFit/>
          </a:bodyPr>
          <a:lstStyle/>
          <a:p>
            <a:r>
              <a:rPr lang="en-US" dirty="0" smtClean="0"/>
              <a:t>p != 0</a:t>
            </a:r>
          </a:p>
          <a:p>
            <a:r>
              <a:rPr lang="en-US" dirty="0" smtClean="0"/>
              <a:t>&amp;&amp; </a:t>
            </a:r>
            <a:r>
              <a:rPr lang="en-US" dirty="0" err="1" smtClean="0"/>
              <a:t>bLen</a:t>
            </a:r>
            <a:r>
              <a:rPr lang="en-US" dirty="0" smtClean="0"/>
              <a:t> &gt; </a:t>
            </a:r>
            <a:r>
              <a:rPr lang="en-US" dirty="0" err="1" smtClean="0"/>
              <a:t>pLen</a:t>
            </a:r>
            <a:endParaRPr lang="en-US" dirty="0"/>
          </a:p>
        </p:txBody>
      </p:sp>
      <p:sp>
        <p:nvSpPr>
          <p:cNvPr id="73" name="TextBox 72"/>
          <p:cNvSpPr txBox="1"/>
          <p:nvPr/>
        </p:nvSpPr>
        <p:spPr>
          <a:xfrm>
            <a:off x="3924300" y="2800350"/>
            <a:ext cx="1143000" cy="369332"/>
          </a:xfrm>
          <a:prstGeom prst="rect">
            <a:avLst/>
          </a:prstGeom>
          <a:noFill/>
        </p:spPr>
        <p:txBody>
          <a:bodyPr wrap="square" rtlCol="0">
            <a:spAutoFit/>
          </a:bodyPr>
          <a:lstStyle/>
          <a:p>
            <a:r>
              <a:rPr lang="en-US" dirty="0" smtClean="0"/>
              <a:t>mode = 0</a:t>
            </a:r>
            <a:endParaRPr lang="en-US" dirty="0"/>
          </a:p>
        </p:txBody>
      </p:sp>
      <p:cxnSp>
        <p:nvCxnSpPr>
          <p:cNvPr id="74" name="Elbow Connector 73"/>
          <p:cNvCxnSpPr>
            <a:stCxn id="47" idx="4"/>
            <a:endCxn id="48" idx="0"/>
          </p:cNvCxnSpPr>
          <p:nvPr/>
        </p:nvCxnSpPr>
        <p:spPr>
          <a:xfrm rot="5400000">
            <a:off x="5143500" y="971550"/>
            <a:ext cx="457200" cy="1588"/>
          </a:xfrm>
          <a:prstGeom prst="bentConnector3">
            <a:avLst>
              <a:gd name="adj1" fmla="val 50000"/>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a:stCxn id="48" idx="3"/>
            <a:endCxn id="49" idx="7"/>
          </p:cNvCxnSpPr>
          <p:nvPr/>
        </p:nvCxnSpPr>
        <p:spPr>
          <a:xfrm rot="5400000">
            <a:off x="4901826" y="1644276"/>
            <a:ext cx="178548" cy="33094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a:stCxn id="49" idx="5"/>
            <a:endCxn id="52" idx="1"/>
          </p:cNvCxnSpPr>
          <p:nvPr/>
        </p:nvCxnSpPr>
        <p:spPr>
          <a:xfrm rot="16200000" flipH="1">
            <a:off x="4863726" y="2291976"/>
            <a:ext cx="254748" cy="33094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a:stCxn id="48" idx="4"/>
            <a:endCxn id="52" idx="0"/>
          </p:cNvCxnSpPr>
          <p:nvPr/>
        </p:nvCxnSpPr>
        <p:spPr>
          <a:xfrm rot="5400000">
            <a:off x="5029200" y="2152650"/>
            <a:ext cx="6858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a:stCxn id="52" idx="5"/>
            <a:endCxn id="53" idx="1"/>
          </p:cNvCxnSpPr>
          <p:nvPr/>
        </p:nvCxnSpPr>
        <p:spPr>
          <a:xfrm rot="16200000" flipH="1">
            <a:off x="5663826" y="2939676"/>
            <a:ext cx="254748" cy="40714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9" name="Straight Arrow Connector 78"/>
          <p:cNvCxnSpPr>
            <a:stCxn id="52" idx="3"/>
            <a:endCxn id="54" idx="7"/>
          </p:cNvCxnSpPr>
          <p:nvPr/>
        </p:nvCxnSpPr>
        <p:spPr>
          <a:xfrm rot="5400000">
            <a:off x="4787526" y="2977776"/>
            <a:ext cx="330948" cy="40714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0" name="Straight Arrow Connector 79"/>
          <p:cNvCxnSpPr>
            <a:stCxn id="54" idx="5"/>
            <a:endCxn id="50" idx="1"/>
          </p:cNvCxnSpPr>
          <p:nvPr/>
        </p:nvCxnSpPr>
        <p:spPr>
          <a:xfrm rot="16200000" flipH="1">
            <a:off x="4749426" y="3777876"/>
            <a:ext cx="407148" cy="40714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1" name="Straight Arrow Connector 80"/>
          <p:cNvCxnSpPr>
            <a:stCxn id="53" idx="3"/>
            <a:endCxn id="50" idx="7"/>
          </p:cNvCxnSpPr>
          <p:nvPr/>
        </p:nvCxnSpPr>
        <p:spPr>
          <a:xfrm rot="5400000">
            <a:off x="5549526" y="3739776"/>
            <a:ext cx="483348" cy="40714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6" name="Straight Arrow Connector 85"/>
          <p:cNvCxnSpPr>
            <a:stCxn id="50" idx="2"/>
            <a:endCxn id="57" idx="6"/>
          </p:cNvCxnSpPr>
          <p:nvPr/>
        </p:nvCxnSpPr>
        <p:spPr>
          <a:xfrm rot="10800000">
            <a:off x="3924300" y="4400550"/>
            <a:ext cx="11430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a:stCxn id="57" idx="4"/>
            <a:endCxn id="58" idx="0"/>
          </p:cNvCxnSpPr>
          <p:nvPr/>
        </p:nvCxnSpPr>
        <p:spPr>
          <a:xfrm rot="5400000">
            <a:off x="2933700" y="5391150"/>
            <a:ext cx="13716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8" name="Shape 87"/>
          <p:cNvCxnSpPr>
            <a:stCxn id="50" idx="4"/>
            <a:endCxn id="50" idx="6"/>
          </p:cNvCxnSpPr>
          <p:nvPr/>
        </p:nvCxnSpPr>
        <p:spPr>
          <a:xfrm rot="5400000" flipH="1" flipV="1">
            <a:off x="5372100" y="4400550"/>
            <a:ext cx="304800" cy="304800"/>
          </a:xfrm>
          <a:prstGeom prst="curvedConnector4">
            <a:avLst>
              <a:gd name="adj1" fmla="val -482813"/>
              <a:gd name="adj2" fmla="val 451562"/>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3" name="TextBox 92"/>
          <p:cNvSpPr txBox="1"/>
          <p:nvPr/>
        </p:nvSpPr>
        <p:spPr>
          <a:xfrm>
            <a:off x="5753100" y="1428750"/>
            <a:ext cx="2781300" cy="369332"/>
          </a:xfrm>
          <a:prstGeom prst="rect">
            <a:avLst/>
          </a:prstGeom>
          <a:noFill/>
          <a:ln>
            <a:solidFill>
              <a:schemeClr val="tx2">
                <a:lumMod val="75000"/>
              </a:schemeClr>
            </a:solidFill>
          </a:ln>
        </p:spPr>
        <p:txBody>
          <a:bodyPr wrap="square" rtlCol="0">
            <a:spAutoFit/>
          </a:bodyPr>
          <a:lstStyle/>
          <a:p>
            <a:r>
              <a:rPr lang="en-US" dirty="0" smtClean="0">
                <a:solidFill>
                  <a:schemeClr val="tx2">
                    <a:lumMod val="60000"/>
                    <a:lumOff val="40000"/>
                  </a:schemeClr>
                </a:solidFill>
              </a:rPr>
              <a:t>L = 1 </a:t>
            </a:r>
            <a:r>
              <a:rPr lang="en-US" dirty="0" smtClean="0">
                <a:solidFill>
                  <a:schemeClr val="tx2">
                    <a:lumMod val="60000"/>
                    <a:lumOff val="40000"/>
                  </a:schemeClr>
                </a:solidFill>
                <a:latin typeface="cmsy10"/>
              </a:rPr>
              <a:t>Æ</a:t>
            </a:r>
            <a:r>
              <a:rPr lang="en-US" dirty="0" smtClean="0">
                <a:solidFill>
                  <a:schemeClr val="tx2">
                    <a:lumMod val="60000"/>
                    <a:lumOff val="40000"/>
                  </a:schemeClr>
                </a:solidFill>
              </a:rPr>
              <a:t> </a:t>
            </a:r>
            <a:r>
              <a:rPr lang="en-US" dirty="0" err="1" smtClean="0">
                <a:solidFill>
                  <a:schemeClr val="tx2">
                    <a:lumMod val="60000"/>
                    <a:lumOff val="40000"/>
                  </a:schemeClr>
                </a:solidFill>
              </a:rPr>
              <a:t>bLen</a:t>
            </a:r>
            <a:r>
              <a:rPr lang="en-US" dirty="0" smtClean="0">
                <a:solidFill>
                  <a:schemeClr val="tx2">
                    <a:lumMod val="60000"/>
                    <a:lumOff val="40000"/>
                  </a:schemeClr>
                </a:solidFill>
              </a:rPr>
              <a:t> = 0 </a:t>
            </a:r>
            <a:r>
              <a:rPr lang="en-US" dirty="0" smtClean="0">
                <a:solidFill>
                  <a:schemeClr val="tx2">
                    <a:lumMod val="60000"/>
                    <a:lumOff val="40000"/>
                  </a:schemeClr>
                </a:solidFill>
                <a:latin typeface="cmsy10"/>
              </a:rPr>
              <a:t>Æ</a:t>
            </a:r>
            <a:r>
              <a:rPr lang="en-US" dirty="0" smtClean="0">
                <a:solidFill>
                  <a:schemeClr val="tx2">
                    <a:lumMod val="60000"/>
                    <a:lumOff val="40000"/>
                  </a:schemeClr>
                </a:solidFill>
              </a:rPr>
              <a:t> </a:t>
            </a:r>
            <a:r>
              <a:rPr lang="en-US" dirty="0" err="1" smtClean="0">
                <a:solidFill>
                  <a:schemeClr val="tx2">
                    <a:lumMod val="60000"/>
                    <a:lumOff val="40000"/>
                  </a:schemeClr>
                </a:solidFill>
              </a:rPr>
              <a:t>pLen</a:t>
            </a:r>
            <a:r>
              <a:rPr lang="en-US" dirty="0" smtClean="0">
                <a:solidFill>
                  <a:schemeClr val="tx2">
                    <a:lumMod val="60000"/>
                    <a:lumOff val="40000"/>
                  </a:schemeClr>
                </a:solidFill>
              </a:rPr>
              <a:t> </a:t>
            </a:r>
            <a:r>
              <a:rPr lang="en-US" dirty="0" smtClean="0">
                <a:solidFill>
                  <a:schemeClr val="tx2">
                    <a:lumMod val="60000"/>
                    <a:lumOff val="40000"/>
                  </a:schemeClr>
                </a:solidFill>
                <a:latin typeface="cmsy10"/>
              </a:rPr>
              <a:t>¸</a:t>
            </a:r>
            <a:r>
              <a:rPr lang="en-US" dirty="0" smtClean="0">
                <a:solidFill>
                  <a:schemeClr val="tx2">
                    <a:lumMod val="60000"/>
                    <a:lumOff val="40000"/>
                  </a:schemeClr>
                </a:solidFill>
              </a:rPr>
              <a:t> 1</a:t>
            </a:r>
            <a:endParaRPr lang="en-US" dirty="0">
              <a:solidFill>
                <a:schemeClr val="tx2">
                  <a:lumMod val="60000"/>
                  <a:lumOff val="40000"/>
                </a:schemeClr>
              </a:solidFill>
            </a:endParaRPr>
          </a:p>
        </p:txBody>
      </p:sp>
      <p:sp>
        <p:nvSpPr>
          <p:cNvPr id="95" name="TextBox 94"/>
          <p:cNvSpPr txBox="1"/>
          <p:nvPr/>
        </p:nvSpPr>
        <p:spPr>
          <a:xfrm>
            <a:off x="5753100" y="2495550"/>
            <a:ext cx="2781300" cy="369332"/>
          </a:xfrm>
          <a:prstGeom prst="rect">
            <a:avLst/>
          </a:prstGeom>
          <a:noFill/>
          <a:ln>
            <a:solidFill>
              <a:schemeClr val="tx2">
                <a:lumMod val="75000"/>
              </a:schemeClr>
            </a:solidFill>
          </a:ln>
        </p:spPr>
        <p:txBody>
          <a:bodyPr wrap="square" rtlCol="0">
            <a:spAutoFit/>
          </a:bodyPr>
          <a:lstStyle/>
          <a:p>
            <a:r>
              <a:rPr lang="en-US" dirty="0" smtClean="0">
                <a:solidFill>
                  <a:schemeClr val="tx2">
                    <a:lumMod val="60000"/>
                    <a:lumOff val="40000"/>
                  </a:schemeClr>
                </a:solidFill>
              </a:rPr>
              <a:t>L = 1 </a:t>
            </a:r>
            <a:r>
              <a:rPr lang="en-US" dirty="0" smtClean="0">
                <a:solidFill>
                  <a:schemeClr val="tx2">
                    <a:lumMod val="60000"/>
                    <a:lumOff val="40000"/>
                  </a:schemeClr>
                </a:solidFill>
                <a:latin typeface="cmsy10"/>
              </a:rPr>
              <a:t>Æ</a:t>
            </a:r>
            <a:r>
              <a:rPr lang="en-US" dirty="0" smtClean="0">
                <a:solidFill>
                  <a:schemeClr val="tx2">
                    <a:lumMod val="60000"/>
                    <a:lumOff val="40000"/>
                  </a:schemeClr>
                </a:solidFill>
              </a:rPr>
              <a:t> </a:t>
            </a:r>
            <a:r>
              <a:rPr lang="en-US" dirty="0" err="1" smtClean="0">
                <a:solidFill>
                  <a:schemeClr val="tx2">
                    <a:lumMod val="60000"/>
                    <a:lumOff val="40000"/>
                  </a:schemeClr>
                </a:solidFill>
              </a:rPr>
              <a:t>bLen</a:t>
            </a:r>
            <a:r>
              <a:rPr lang="en-US" dirty="0" smtClean="0">
                <a:solidFill>
                  <a:schemeClr val="tx2">
                    <a:lumMod val="60000"/>
                    <a:lumOff val="40000"/>
                  </a:schemeClr>
                </a:solidFill>
              </a:rPr>
              <a:t> = 0 </a:t>
            </a:r>
            <a:r>
              <a:rPr lang="en-US" dirty="0" smtClean="0">
                <a:solidFill>
                  <a:schemeClr val="tx2">
                    <a:lumMod val="60000"/>
                    <a:lumOff val="40000"/>
                  </a:schemeClr>
                </a:solidFill>
                <a:latin typeface="cmsy10"/>
              </a:rPr>
              <a:t>Æ</a:t>
            </a:r>
            <a:r>
              <a:rPr lang="en-US" dirty="0" smtClean="0">
                <a:solidFill>
                  <a:schemeClr val="tx2">
                    <a:lumMod val="60000"/>
                    <a:lumOff val="40000"/>
                  </a:schemeClr>
                </a:solidFill>
              </a:rPr>
              <a:t> </a:t>
            </a:r>
            <a:r>
              <a:rPr lang="en-US" dirty="0" err="1" smtClean="0">
                <a:solidFill>
                  <a:schemeClr val="tx2">
                    <a:lumMod val="60000"/>
                    <a:lumOff val="40000"/>
                  </a:schemeClr>
                </a:solidFill>
              </a:rPr>
              <a:t>pLen</a:t>
            </a:r>
            <a:r>
              <a:rPr lang="en-US" dirty="0" smtClean="0">
                <a:solidFill>
                  <a:schemeClr val="tx2">
                    <a:lumMod val="60000"/>
                    <a:lumOff val="40000"/>
                  </a:schemeClr>
                </a:solidFill>
              </a:rPr>
              <a:t> </a:t>
            </a:r>
            <a:r>
              <a:rPr lang="en-US" dirty="0" smtClean="0">
                <a:solidFill>
                  <a:schemeClr val="tx2">
                    <a:lumMod val="60000"/>
                    <a:lumOff val="40000"/>
                  </a:schemeClr>
                </a:solidFill>
                <a:latin typeface="cmsy10"/>
              </a:rPr>
              <a:t>¸</a:t>
            </a:r>
            <a:r>
              <a:rPr lang="en-US" dirty="0" smtClean="0">
                <a:solidFill>
                  <a:schemeClr val="tx2">
                    <a:lumMod val="60000"/>
                    <a:lumOff val="40000"/>
                  </a:schemeClr>
                </a:solidFill>
              </a:rPr>
              <a:t> 1</a:t>
            </a:r>
            <a:endParaRPr lang="en-US" dirty="0">
              <a:solidFill>
                <a:schemeClr val="tx2">
                  <a:lumMod val="60000"/>
                  <a:lumOff val="40000"/>
                </a:schemeClr>
              </a:solidFill>
            </a:endParaRPr>
          </a:p>
        </p:txBody>
      </p:sp>
      <p:sp>
        <p:nvSpPr>
          <p:cNvPr id="96" name="TextBox 95"/>
          <p:cNvSpPr txBox="1"/>
          <p:nvPr/>
        </p:nvSpPr>
        <p:spPr>
          <a:xfrm>
            <a:off x="1295400" y="3200400"/>
            <a:ext cx="2819400" cy="369332"/>
          </a:xfrm>
          <a:prstGeom prst="rect">
            <a:avLst/>
          </a:prstGeom>
          <a:noFill/>
          <a:ln>
            <a:solidFill>
              <a:schemeClr val="tx2">
                <a:lumMod val="75000"/>
              </a:schemeClr>
            </a:solidFill>
          </a:ln>
        </p:spPr>
        <p:txBody>
          <a:bodyPr wrap="square" rtlCol="0">
            <a:spAutoFit/>
          </a:bodyPr>
          <a:lstStyle/>
          <a:p>
            <a:r>
              <a:rPr lang="en-US" dirty="0" smtClean="0">
                <a:solidFill>
                  <a:schemeClr val="tx2">
                    <a:lumMod val="60000"/>
                    <a:lumOff val="40000"/>
                  </a:schemeClr>
                </a:solidFill>
              </a:rPr>
              <a:t>L = 1 </a:t>
            </a:r>
            <a:r>
              <a:rPr lang="en-US" dirty="0" smtClean="0">
                <a:solidFill>
                  <a:schemeClr val="tx2">
                    <a:lumMod val="60000"/>
                    <a:lumOff val="40000"/>
                  </a:schemeClr>
                </a:solidFill>
                <a:latin typeface="cmsy10"/>
              </a:rPr>
              <a:t>Æ</a:t>
            </a:r>
            <a:r>
              <a:rPr lang="en-US" dirty="0" smtClean="0">
                <a:solidFill>
                  <a:schemeClr val="tx2">
                    <a:lumMod val="60000"/>
                    <a:lumOff val="40000"/>
                  </a:schemeClr>
                </a:solidFill>
              </a:rPr>
              <a:t> </a:t>
            </a:r>
            <a:r>
              <a:rPr lang="en-US" dirty="0" err="1" smtClean="0">
                <a:solidFill>
                  <a:schemeClr val="tx2">
                    <a:lumMod val="60000"/>
                    <a:lumOff val="40000"/>
                  </a:schemeClr>
                </a:solidFill>
              </a:rPr>
              <a:t>bLen</a:t>
            </a:r>
            <a:r>
              <a:rPr lang="en-US" dirty="0" smtClean="0">
                <a:solidFill>
                  <a:schemeClr val="tx2">
                    <a:lumMod val="60000"/>
                    <a:lumOff val="40000"/>
                  </a:schemeClr>
                </a:solidFill>
              </a:rPr>
              <a:t> = 0 </a:t>
            </a:r>
            <a:r>
              <a:rPr lang="en-US" dirty="0" smtClean="0">
                <a:solidFill>
                  <a:schemeClr val="tx2">
                    <a:lumMod val="60000"/>
                    <a:lumOff val="40000"/>
                  </a:schemeClr>
                </a:solidFill>
                <a:latin typeface="cmsy10"/>
              </a:rPr>
              <a:t>Æ</a:t>
            </a:r>
            <a:r>
              <a:rPr lang="en-US" dirty="0" smtClean="0">
                <a:solidFill>
                  <a:schemeClr val="tx2">
                    <a:lumMod val="60000"/>
                    <a:lumOff val="40000"/>
                  </a:schemeClr>
                </a:solidFill>
              </a:rPr>
              <a:t> </a:t>
            </a:r>
            <a:r>
              <a:rPr lang="en-US" dirty="0" err="1" smtClean="0">
                <a:solidFill>
                  <a:schemeClr val="tx2">
                    <a:lumMod val="60000"/>
                    <a:lumOff val="40000"/>
                  </a:schemeClr>
                </a:solidFill>
              </a:rPr>
              <a:t>pLen</a:t>
            </a:r>
            <a:r>
              <a:rPr lang="en-US" dirty="0" smtClean="0">
                <a:solidFill>
                  <a:schemeClr val="tx2">
                    <a:lumMod val="60000"/>
                    <a:lumOff val="40000"/>
                  </a:schemeClr>
                </a:solidFill>
              </a:rPr>
              <a:t> </a:t>
            </a:r>
            <a:r>
              <a:rPr lang="en-US" dirty="0" smtClean="0">
                <a:solidFill>
                  <a:schemeClr val="tx2">
                    <a:lumMod val="60000"/>
                    <a:lumOff val="40000"/>
                  </a:schemeClr>
                </a:solidFill>
                <a:latin typeface="cmsy10"/>
              </a:rPr>
              <a:t>¸</a:t>
            </a:r>
            <a:r>
              <a:rPr lang="en-US" dirty="0" smtClean="0">
                <a:solidFill>
                  <a:schemeClr val="tx2">
                    <a:lumMod val="60000"/>
                    <a:lumOff val="40000"/>
                  </a:schemeClr>
                </a:solidFill>
              </a:rPr>
              <a:t> 1</a:t>
            </a:r>
            <a:endParaRPr lang="en-US" dirty="0">
              <a:solidFill>
                <a:schemeClr val="tx2">
                  <a:lumMod val="60000"/>
                  <a:lumOff val="40000"/>
                </a:schemeClr>
              </a:solidFill>
            </a:endParaRPr>
          </a:p>
        </p:txBody>
      </p:sp>
      <p:sp>
        <p:nvSpPr>
          <p:cNvPr id="98" name="TextBox 97"/>
          <p:cNvSpPr txBox="1"/>
          <p:nvPr/>
        </p:nvSpPr>
        <p:spPr>
          <a:xfrm>
            <a:off x="6362700" y="4171950"/>
            <a:ext cx="1409700" cy="369332"/>
          </a:xfrm>
          <a:prstGeom prst="rect">
            <a:avLst/>
          </a:prstGeom>
          <a:noFill/>
          <a:ln>
            <a:solidFill>
              <a:schemeClr val="tx2">
                <a:lumMod val="75000"/>
              </a:schemeClr>
            </a:solidFill>
          </a:ln>
        </p:spPr>
        <p:txBody>
          <a:bodyPr wrap="square" rtlCol="0">
            <a:spAutoFit/>
          </a:bodyPr>
          <a:lstStyle/>
          <a:p>
            <a:r>
              <a:rPr lang="en-US" dirty="0" err="1" smtClean="0">
                <a:solidFill>
                  <a:schemeClr val="tx2">
                    <a:lumMod val="60000"/>
                    <a:lumOff val="40000"/>
                  </a:schemeClr>
                </a:solidFill>
              </a:rPr>
              <a:t>bLen</a:t>
            </a:r>
            <a:r>
              <a:rPr lang="en-US" dirty="0" smtClean="0">
                <a:solidFill>
                  <a:schemeClr val="tx2">
                    <a:lumMod val="60000"/>
                    <a:lumOff val="40000"/>
                  </a:schemeClr>
                </a:solidFill>
              </a:rPr>
              <a:t> </a:t>
            </a:r>
            <a:r>
              <a:rPr lang="en-US" dirty="0" smtClean="0">
                <a:solidFill>
                  <a:schemeClr val="tx2">
                    <a:lumMod val="60000"/>
                    <a:lumOff val="40000"/>
                  </a:schemeClr>
                </a:solidFill>
                <a:latin typeface="cmsy10"/>
              </a:rPr>
              <a:t>·</a:t>
            </a:r>
            <a:r>
              <a:rPr lang="en-US" dirty="0" smtClean="0">
                <a:solidFill>
                  <a:schemeClr val="tx2">
                    <a:lumMod val="60000"/>
                    <a:lumOff val="40000"/>
                  </a:schemeClr>
                </a:solidFill>
              </a:rPr>
              <a:t> </a:t>
            </a:r>
            <a:r>
              <a:rPr lang="en-US" dirty="0" err="1" smtClean="0">
                <a:solidFill>
                  <a:schemeClr val="tx2">
                    <a:lumMod val="60000"/>
                    <a:lumOff val="40000"/>
                  </a:schemeClr>
                </a:solidFill>
              </a:rPr>
              <a:t>pLen</a:t>
            </a:r>
            <a:endParaRPr lang="en-US" dirty="0">
              <a:solidFill>
                <a:schemeClr val="tx2">
                  <a:lumMod val="60000"/>
                  <a:lumOff val="40000"/>
                </a:schemeClr>
              </a:solidFill>
            </a:endParaRPr>
          </a:p>
        </p:txBody>
      </p:sp>
      <p:sp>
        <p:nvSpPr>
          <p:cNvPr id="102" name="TextBox 101"/>
          <p:cNvSpPr txBox="1"/>
          <p:nvPr/>
        </p:nvSpPr>
        <p:spPr>
          <a:xfrm>
            <a:off x="1790700" y="4248150"/>
            <a:ext cx="1447800" cy="369332"/>
          </a:xfrm>
          <a:prstGeom prst="rect">
            <a:avLst/>
          </a:prstGeom>
          <a:noFill/>
          <a:ln>
            <a:solidFill>
              <a:schemeClr val="tx2">
                <a:lumMod val="75000"/>
              </a:schemeClr>
            </a:solidFill>
          </a:ln>
        </p:spPr>
        <p:txBody>
          <a:bodyPr wrap="square" rtlCol="0">
            <a:spAutoFit/>
          </a:bodyPr>
          <a:lstStyle/>
          <a:p>
            <a:r>
              <a:rPr lang="en-US" dirty="0" err="1" smtClean="0">
                <a:solidFill>
                  <a:schemeClr val="tx2">
                    <a:lumMod val="60000"/>
                    <a:lumOff val="40000"/>
                  </a:schemeClr>
                </a:solidFill>
              </a:rPr>
              <a:t>bLen</a:t>
            </a:r>
            <a:r>
              <a:rPr lang="en-US" dirty="0" smtClean="0">
                <a:solidFill>
                  <a:schemeClr val="tx2">
                    <a:lumMod val="60000"/>
                    <a:lumOff val="40000"/>
                  </a:schemeClr>
                </a:solidFill>
              </a:rPr>
              <a:t> </a:t>
            </a:r>
            <a:r>
              <a:rPr lang="en-US" dirty="0" smtClean="0">
                <a:solidFill>
                  <a:schemeClr val="tx2">
                    <a:lumMod val="60000"/>
                    <a:lumOff val="40000"/>
                  </a:schemeClr>
                </a:solidFill>
                <a:latin typeface="cmsy10"/>
              </a:rPr>
              <a:t>·</a:t>
            </a:r>
            <a:r>
              <a:rPr lang="en-US" dirty="0" smtClean="0">
                <a:solidFill>
                  <a:schemeClr val="tx2">
                    <a:lumMod val="60000"/>
                    <a:lumOff val="40000"/>
                  </a:schemeClr>
                </a:solidFill>
              </a:rPr>
              <a:t> </a:t>
            </a:r>
            <a:r>
              <a:rPr lang="en-US" dirty="0" err="1" smtClean="0">
                <a:solidFill>
                  <a:schemeClr val="tx2">
                    <a:lumMod val="60000"/>
                    <a:lumOff val="40000"/>
                  </a:schemeClr>
                </a:solidFill>
              </a:rPr>
              <a:t>pLen</a:t>
            </a:r>
            <a:endParaRPr lang="en-US" dirty="0">
              <a:solidFill>
                <a:schemeClr val="tx2">
                  <a:lumMod val="60000"/>
                  <a:lumOff val="40000"/>
                </a:schemeClr>
              </a:solidFill>
            </a:endParaRPr>
          </a:p>
        </p:txBody>
      </p:sp>
      <p:sp>
        <p:nvSpPr>
          <p:cNvPr id="103" name="TextBox 102"/>
          <p:cNvSpPr txBox="1"/>
          <p:nvPr/>
        </p:nvSpPr>
        <p:spPr>
          <a:xfrm>
            <a:off x="2476500" y="6153150"/>
            <a:ext cx="762000" cy="369332"/>
          </a:xfrm>
          <a:prstGeom prst="rect">
            <a:avLst/>
          </a:prstGeom>
          <a:noFill/>
          <a:ln>
            <a:solidFill>
              <a:schemeClr val="tx2">
                <a:lumMod val="75000"/>
              </a:schemeClr>
            </a:solidFill>
          </a:ln>
        </p:spPr>
        <p:txBody>
          <a:bodyPr wrap="square" rtlCol="0">
            <a:spAutoFit/>
          </a:bodyPr>
          <a:lstStyle/>
          <a:p>
            <a:r>
              <a:rPr lang="en-US" dirty="0" smtClean="0">
                <a:solidFill>
                  <a:schemeClr val="tx2">
                    <a:lumMod val="60000"/>
                    <a:lumOff val="40000"/>
                  </a:schemeClr>
                </a:solidFill>
              </a:rPr>
              <a:t>False</a:t>
            </a:r>
            <a:endParaRPr lang="en-US" dirty="0">
              <a:solidFill>
                <a:schemeClr val="tx2">
                  <a:lumMod val="60000"/>
                  <a:lumOff val="40000"/>
                </a:schemeClr>
              </a:solidFill>
            </a:endParaRPr>
          </a:p>
        </p:txBody>
      </p:sp>
      <p:sp>
        <p:nvSpPr>
          <p:cNvPr id="89" name="Slide Number Placeholder 88"/>
          <p:cNvSpPr>
            <a:spLocks noGrp="1"/>
          </p:cNvSpPr>
          <p:nvPr>
            <p:ph type="sldNum" sz="quarter" idx="12"/>
          </p:nvPr>
        </p:nvSpPr>
        <p:spPr/>
        <p:txBody>
          <a:bodyPr/>
          <a:lstStyle/>
          <a:p>
            <a:fld id="{4A96F167-5951-4AF2-A12D-410BE70F5D80}" type="slidenum">
              <a:rPr lang="en-US" smtClean="0"/>
              <a:pPr/>
              <a:t>6</a:t>
            </a:fld>
            <a:endParaRPr lang="en-US"/>
          </a:p>
        </p:txBody>
      </p:sp>
      <p:sp>
        <p:nvSpPr>
          <p:cNvPr id="133" name="TextBox 132"/>
          <p:cNvSpPr txBox="1"/>
          <p:nvPr/>
        </p:nvSpPr>
        <p:spPr>
          <a:xfrm>
            <a:off x="0" y="228600"/>
            <a:ext cx="4343400" cy="1077218"/>
          </a:xfrm>
          <a:prstGeom prst="rect">
            <a:avLst/>
          </a:prstGeom>
          <a:noFill/>
        </p:spPr>
        <p:txBody>
          <a:bodyPr wrap="square" rtlCol="0">
            <a:spAutoFit/>
          </a:bodyPr>
          <a:lstStyle/>
          <a:p>
            <a:r>
              <a:rPr lang="en-US" sz="3200" dirty="0" smtClean="0"/>
              <a:t>Path Program:</a:t>
            </a:r>
          </a:p>
          <a:p>
            <a:r>
              <a:rPr lang="en-US" sz="3200" dirty="0" smtClean="0"/>
              <a:t>Right Branch, Left Branch</a:t>
            </a:r>
            <a:endParaRPr lang="en-US" sz="3200" dirty="0"/>
          </a:p>
        </p:txBody>
      </p:sp>
      <p:sp>
        <p:nvSpPr>
          <p:cNvPr id="134" name="TextBox 133"/>
          <p:cNvSpPr txBox="1"/>
          <p:nvPr/>
        </p:nvSpPr>
        <p:spPr>
          <a:xfrm>
            <a:off x="6781800" y="4953000"/>
            <a:ext cx="1524000" cy="923330"/>
          </a:xfrm>
          <a:prstGeom prst="rect">
            <a:avLst/>
          </a:prstGeom>
          <a:noFill/>
        </p:spPr>
        <p:txBody>
          <a:bodyPr wrap="square" rtlCol="0">
            <a:spAutoFit/>
          </a:bodyPr>
          <a:lstStyle/>
          <a:p>
            <a:r>
              <a:rPr lang="en-US" dirty="0" smtClean="0"/>
              <a:t>L &lt;= </a:t>
            </a:r>
            <a:r>
              <a:rPr lang="en-US" dirty="0" err="1" smtClean="0"/>
              <a:t>pLen</a:t>
            </a:r>
            <a:endParaRPr lang="en-US" dirty="0" smtClean="0"/>
          </a:p>
          <a:p>
            <a:r>
              <a:rPr lang="en-US" dirty="0" err="1" smtClean="0"/>
              <a:t>bLen</a:t>
            </a:r>
            <a:r>
              <a:rPr lang="en-US" dirty="0" smtClean="0"/>
              <a:t> := L – off</a:t>
            </a:r>
          </a:p>
          <a:p>
            <a:r>
              <a:rPr lang="en-US" dirty="0" smtClean="0"/>
              <a:t>L := L * 2</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nodeType="clickEffect">
                                  <p:stCondLst>
                                    <p:cond delay="0"/>
                                  </p:stCondLst>
                                  <p:childTnLst>
                                    <p:set>
                                      <p:cBhvr rctx="PPT">
                                        <p:cTn id="6" dur="indefinite"/>
                                        <p:tgtEl>
                                          <p:spTgt spid="75"/>
                                        </p:tgtEl>
                                        <p:attrNameLst>
                                          <p:attrName>style.opacity</p:attrName>
                                        </p:attrNameLst>
                                      </p:cBhvr>
                                      <p:to>
                                        <p:strVal val="0.25"/>
                                      </p:to>
                                    </p:set>
                                    <p:animEffect filter="image" prLst="opacity: 0.25">
                                      <p:cBhvr rctx="IE">
                                        <p:cTn id="7" dur="indefinite"/>
                                        <p:tgtEl>
                                          <p:spTgt spid="75"/>
                                        </p:tgtEl>
                                      </p:cBhvr>
                                    </p:animEffect>
                                  </p:childTnLst>
                                </p:cTn>
                              </p:par>
                              <p:par>
                                <p:cTn id="8" presetID="9" presetClass="emph" presetSubtype="0" grpId="0" nodeType="withEffect">
                                  <p:stCondLst>
                                    <p:cond delay="0"/>
                                  </p:stCondLst>
                                  <p:childTnLst>
                                    <p:set>
                                      <p:cBhvr rctx="PPT">
                                        <p:cTn id="9" dur="indefinite"/>
                                        <p:tgtEl>
                                          <p:spTgt spid="49"/>
                                        </p:tgtEl>
                                        <p:attrNameLst>
                                          <p:attrName>style.opacity</p:attrName>
                                        </p:attrNameLst>
                                      </p:cBhvr>
                                      <p:to>
                                        <p:strVal val="0.25"/>
                                      </p:to>
                                    </p:set>
                                    <p:animEffect filter="image" prLst="opacity: 0.25">
                                      <p:cBhvr rctx="IE">
                                        <p:cTn id="10" dur="indefinite"/>
                                        <p:tgtEl>
                                          <p:spTgt spid="49"/>
                                        </p:tgtEl>
                                      </p:cBhvr>
                                    </p:animEffect>
                                  </p:childTnLst>
                                </p:cTn>
                              </p:par>
                              <p:par>
                                <p:cTn id="11" presetID="9" presetClass="emph" presetSubtype="0" grpId="0" nodeType="withEffect">
                                  <p:stCondLst>
                                    <p:cond delay="0"/>
                                  </p:stCondLst>
                                  <p:childTnLst>
                                    <p:set>
                                      <p:cBhvr rctx="PPT">
                                        <p:cTn id="12" dur="indefinite"/>
                                        <p:tgtEl>
                                          <p:spTgt spid="60"/>
                                        </p:tgtEl>
                                        <p:attrNameLst>
                                          <p:attrName>style.opacity</p:attrName>
                                        </p:attrNameLst>
                                      </p:cBhvr>
                                      <p:to>
                                        <p:strVal val="0.25"/>
                                      </p:to>
                                    </p:set>
                                    <p:animEffect filter="image" prLst="opacity: 0.25">
                                      <p:cBhvr rctx="IE">
                                        <p:cTn id="13" dur="indefinite"/>
                                        <p:tgtEl>
                                          <p:spTgt spid="60"/>
                                        </p:tgtEl>
                                      </p:cBhvr>
                                    </p:animEffect>
                                  </p:childTnLst>
                                </p:cTn>
                              </p:par>
                              <p:par>
                                <p:cTn id="14" presetID="9" presetClass="emph" presetSubtype="0" grpId="0" nodeType="withEffect">
                                  <p:stCondLst>
                                    <p:cond delay="0"/>
                                  </p:stCondLst>
                                  <p:childTnLst>
                                    <p:set>
                                      <p:cBhvr rctx="PPT">
                                        <p:cTn id="15" dur="indefinite"/>
                                        <p:tgtEl>
                                          <p:spTgt spid="61"/>
                                        </p:tgtEl>
                                        <p:attrNameLst>
                                          <p:attrName>style.opacity</p:attrName>
                                        </p:attrNameLst>
                                      </p:cBhvr>
                                      <p:to>
                                        <p:strVal val="0.25"/>
                                      </p:to>
                                    </p:set>
                                    <p:animEffect filter="image" prLst="opacity: 0.25">
                                      <p:cBhvr rctx="IE">
                                        <p:cTn id="16" dur="indefinite"/>
                                        <p:tgtEl>
                                          <p:spTgt spid="61"/>
                                        </p:tgtEl>
                                      </p:cBhvr>
                                    </p:animEffect>
                                  </p:childTnLst>
                                </p:cTn>
                              </p:par>
                              <p:par>
                                <p:cTn id="17" presetID="9" presetClass="emph" presetSubtype="0" nodeType="withEffect">
                                  <p:stCondLst>
                                    <p:cond delay="0"/>
                                  </p:stCondLst>
                                  <p:childTnLst>
                                    <p:set>
                                      <p:cBhvr rctx="PPT">
                                        <p:cTn id="18" dur="indefinite"/>
                                        <p:tgtEl>
                                          <p:spTgt spid="76"/>
                                        </p:tgtEl>
                                        <p:attrNameLst>
                                          <p:attrName>style.opacity</p:attrName>
                                        </p:attrNameLst>
                                      </p:cBhvr>
                                      <p:to>
                                        <p:strVal val="0.25"/>
                                      </p:to>
                                    </p:set>
                                    <p:animEffect filter="image" prLst="opacity: 0.25">
                                      <p:cBhvr rctx="IE">
                                        <p:cTn id="19" dur="indefinite"/>
                                        <p:tgtEl>
                                          <p:spTgt spid="76"/>
                                        </p:tgtEl>
                                      </p:cBhvr>
                                    </p:animEffect>
                                  </p:childTnLst>
                                </p:cTn>
                              </p:par>
                              <p:par>
                                <p:cTn id="20" presetID="9" presetClass="emph" presetSubtype="0" grpId="0" nodeType="withEffect">
                                  <p:stCondLst>
                                    <p:cond delay="0"/>
                                  </p:stCondLst>
                                  <p:childTnLst>
                                    <p:set>
                                      <p:cBhvr rctx="PPT">
                                        <p:cTn id="21" dur="indefinite"/>
                                        <p:tgtEl>
                                          <p:spTgt spid="63"/>
                                        </p:tgtEl>
                                        <p:attrNameLst>
                                          <p:attrName>style.opacity</p:attrName>
                                        </p:attrNameLst>
                                      </p:cBhvr>
                                      <p:to>
                                        <p:strVal val="0.25"/>
                                      </p:to>
                                    </p:set>
                                    <p:animEffect filter="image" prLst="opacity: 0.25">
                                      <p:cBhvr rctx="IE">
                                        <p:cTn id="22" dur="indefinite"/>
                                        <p:tgtEl>
                                          <p:spTgt spid="63"/>
                                        </p:tgtEl>
                                      </p:cBhvr>
                                    </p:animEffect>
                                  </p:childTnLst>
                                </p:cTn>
                              </p:par>
                              <p:par>
                                <p:cTn id="23" presetID="9" presetClass="emph" presetSubtype="0" nodeType="withEffect">
                                  <p:stCondLst>
                                    <p:cond delay="0"/>
                                  </p:stCondLst>
                                  <p:childTnLst>
                                    <p:set>
                                      <p:cBhvr rctx="PPT">
                                        <p:cTn id="24" dur="indefinite"/>
                                        <p:tgtEl>
                                          <p:spTgt spid="78"/>
                                        </p:tgtEl>
                                        <p:attrNameLst>
                                          <p:attrName>style.opacity</p:attrName>
                                        </p:attrNameLst>
                                      </p:cBhvr>
                                      <p:to>
                                        <p:strVal val="0.25"/>
                                      </p:to>
                                    </p:set>
                                    <p:animEffect filter="image" prLst="opacity: 0.25">
                                      <p:cBhvr rctx="IE">
                                        <p:cTn id="25" dur="indefinite"/>
                                        <p:tgtEl>
                                          <p:spTgt spid="78"/>
                                        </p:tgtEl>
                                      </p:cBhvr>
                                    </p:animEffect>
                                  </p:childTnLst>
                                </p:cTn>
                              </p:par>
                              <p:par>
                                <p:cTn id="26" presetID="9" presetClass="emph" presetSubtype="0" grpId="0" nodeType="withEffect">
                                  <p:stCondLst>
                                    <p:cond delay="0"/>
                                  </p:stCondLst>
                                  <p:childTnLst>
                                    <p:set>
                                      <p:cBhvr rctx="PPT">
                                        <p:cTn id="27" dur="indefinite"/>
                                        <p:tgtEl>
                                          <p:spTgt spid="53"/>
                                        </p:tgtEl>
                                        <p:attrNameLst>
                                          <p:attrName>style.opacity</p:attrName>
                                        </p:attrNameLst>
                                      </p:cBhvr>
                                      <p:to>
                                        <p:strVal val="0.25"/>
                                      </p:to>
                                    </p:set>
                                    <p:animEffect filter="image" prLst="opacity: 0.25">
                                      <p:cBhvr rctx="IE">
                                        <p:cTn id="28" dur="indefinite"/>
                                        <p:tgtEl>
                                          <p:spTgt spid="53"/>
                                        </p:tgtEl>
                                      </p:cBhvr>
                                    </p:animEffect>
                                  </p:childTnLst>
                                </p:cTn>
                              </p:par>
                              <p:par>
                                <p:cTn id="29" presetID="9" presetClass="emph" presetSubtype="0" nodeType="withEffect">
                                  <p:stCondLst>
                                    <p:cond delay="0"/>
                                  </p:stCondLst>
                                  <p:childTnLst>
                                    <p:set>
                                      <p:cBhvr rctx="PPT">
                                        <p:cTn id="30" dur="indefinite"/>
                                        <p:tgtEl>
                                          <p:spTgt spid="81"/>
                                        </p:tgtEl>
                                        <p:attrNameLst>
                                          <p:attrName>style.opacity</p:attrName>
                                        </p:attrNameLst>
                                      </p:cBhvr>
                                      <p:to>
                                        <p:strVal val="0.25"/>
                                      </p:to>
                                    </p:set>
                                    <p:animEffect filter="image" prLst="opacity: 0.25">
                                      <p:cBhvr rctx="IE">
                                        <p:cTn id="31" dur="indefinite"/>
                                        <p:tgtEl>
                                          <p:spTgt spid="81"/>
                                        </p:tgtEl>
                                      </p:cBhvr>
                                    </p:animEffect>
                                  </p:childTnLst>
                                </p:cTn>
                              </p:par>
                              <p:par>
                                <p:cTn id="32" presetID="9" presetClass="emph" presetSubtype="0" grpId="0" nodeType="withEffect">
                                  <p:stCondLst>
                                    <p:cond delay="0"/>
                                  </p:stCondLst>
                                  <p:childTnLst>
                                    <p:set>
                                      <p:cBhvr rctx="PPT">
                                        <p:cTn id="33" dur="indefinite"/>
                                        <p:tgtEl>
                                          <p:spTgt spid="65"/>
                                        </p:tgtEl>
                                        <p:attrNameLst>
                                          <p:attrName>style.opacity</p:attrName>
                                        </p:attrNameLst>
                                      </p:cBhvr>
                                      <p:to>
                                        <p:strVal val="0.25"/>
                                      </p:to>
                                    </p:set>
                                    <p:animEffect filter="image" prLst="opacity: 0.25">
                                      <p:cBhvr rctx="IE">
                                        <p:cTn id="34" dur="indefinite"/>
                                        <p:tgtEl>
                                          <p:spTgt spid="65"/>
                                        </p:tgtEl>
                                      </p:cBhvr>
                                    </p:animEffect>
                                  </p:childTnLst>
                                </p:cTn>
                              </p:par>
                            </p:childTnLst>
                          </p:cTn>
                        </p:par>
                      </p:childTnLst>
                    </p:cTn>
                  </p:par>
                  <p:par>
                    <p:cTn id="35" fill="hold">
                      <p:stCondLst>
                        <p:cond delay="indefinite"/>
                      </p:stCondLst>
                      <p:childTnLst>
                        <p:par>
                          <p:cTn id="36" fill="hold">
                            <p:stCondLst>
                              <p:cond delay="0"/>
                            </p:stCondLst>
                            <p:childTnLst>
                              <p:par>
                                <p:cTn id="37" presetID="1" presetClass="emph" presetSubtype="2" fill="hold" nodeType="clickEffect">
                                  <p:stCondLst>
                                    <p:cond delay="0"/>
                                  </p:stCondLst>
                                  <p:childTnLst>
                                    <p:animClr clrSpc="rgb">
                                      <p:cBhvr>
                                        <p:cTn id="38" dur="500" fill="hold"/>
                                        <p:tgtEl>
                                          <p:spTgt spid="48"/>
                                        </p:tgtEl>
                                        <p:attrNameLst>
                                          <p:attrName>fillcolor</p:attrName>
                                        </p:attrNameLst>
                                      </p:cBhvr>
                                      <p:to>
                                        <a:srgbClr val="0066FF"/>
                                      </p:to>
                                    </p:animClr>
                                    <p:set>
                                      <p:cBhvr>
                                        <p:cTn id="39" dur="500" fill="hold"/>
                                        <p:tgtEl>
                                          <p:spTgt spid="48"/>
                                        </p:tgtEl>
                                        <p:attrNameLst>
                                          <p:attrName>fill.type</p:attrName>
                                        </p:attrNameLst>
                                      </p:cBhvr>
                                      <p:to>
                                        <p:strVal val="solid"/>
                                      </p:to>
                                    </p:set>
                                    <p:set>
                                      <p:cBhvr>
                                        <p:cTn id="40" dur="500" fill="hold"/>
                                        <p:tgtEl>
                                          <p:spTgt spid="48"/>
                                        </p:tgtEl>
                                        <p:attrNameLst>
                                          <p:attrName>fill.on</p:attrName>
                                        </p:attrNameLst>
                                      </p:cBhvr>
                                      <p:to>
                                        <p:strVal val="true"/>
                                      </p:to>
                                    </p:set>
                                  </p:childTnLst>
                                </p:cTn>
                              </p:par>
                              <p:par>
                                <p:cTn id="41" presetID="10" presetClass="entr" presetSubtype="0" fill="hold" grpId="0" nodeType="withEffect">
                                  <p:stCondLst>
                                    <p:cond delay="0"/>
                                  </p:stCondLst>
                                  <p:childTnLst>
                                    <p:set>
                                      <p:cBhvr>
                                        <p:cTn id="42" dur="1" fill="hold">
                                          <p:stCondLst>
                                            <p:cond delay="0"/>
                                          </p:stCondLst>
                                        </p:cTn>
                                        <p:tgtEl>
                                          <p:spTgt spid="93"/>
                                        </p:tgtEl>
                                        <p:attrNameLst>
                                          <p:attrName>style.visibility</p:attrName>
                                        </p:attrNameLst>
                                      </p:cBhvr>
                                      <p:to>
                                        <p:strVal val="visible"/>
                                      </p:to>
                                    </p:set>
                                    <p:animEffect transition="in" filter="fade">
                                      <p:cBhvr>
                                        <p:cTn id="43" dur="500"/>
                                        <p:tgtEl>
                                          <p:spTgt spid="93"/>
                                        </p:tgtEl>
                                      </p:cBhvr>
                                    </p:animEffect>
                                  </p:childTnLst>
                                </p:cTn>
                              </p:par>
                            </p:childTnLst>
                          </p:cTn>
                        </p:par>
                      </p:childTnLst>
                    </p:cTn>
                  </p:par>
                  <p:par>
                    <p:cTn id="44" fill="hold">
                      <p:stCondLst>
                        <p:cond delay="indefinite"/>
                      </p:stCondLst>
                      <p:childTnLst>
                        <p:par>
                          <p:cTn id="45" fill="hold">
                            <p:stCondLst>
                              <p:cond delay="0"/>
                            </p:stCondLst>
                            <p:childTnLst>
                              <p:par>
                                <p:cTn id="46" presetID="1" presetClass="emph" presetSubtype="2" fill="hold" nodeType="clickEffect">
                                  <p:stCondLst>
                                    <p:cond delay="0"/>
                                  </p:stCondLst>
                                  <p:childTnLst>
                                    <p:animClr clrSpc="rgb">
                                      <p:cBhvr>
                                        <p:cTn id="47" dur="500" fill="hold"/>
                                        <p:tgtEl>
                                          <p:spTgt spid="52"/>
                                        </p:tgtEl>
                                        <p:attrNameLst>
                                          <p:attrName>fillcolor</p:attrName>
                                        </p:attrNameLst>
                                      </p:cBhvr>
                                      <p:to>
                                        <a:srgbClr val="0066FF"/>
                                      </p:to>
                                    </p:animClr>
                                    <p:set>
                                      <p:cBhvr>
                                        <p:cTn id="48" dur="500" fill="hold"/>
                                        <p:tgtEl>
                                          <p:spTgt spid="52"/>
                                        </p:tgtEl>
                                        <p:attrNameLst>
                                          <p:attrName>fill.type</p:attrName>
                                        </p:attrNameLst>
                                      </p:cBhvr>
                                      <p:to>
                                        <p:strVal val="solid"/>
                                      </p:to>
                                    </p:set>
                                    <p:set>
                                      <p:cBhvr>
                                        <p:cTn id="49" dur="500" fill="hold"/>
                                        <p:tgtEl>
                                          <p:spTgt spid="52"/>
                                        </p:tgtEl>
                                        <p:attrNameLst>
                                          <p:attrName>fill.on</p:attrName>
                                        </p:attrNameLst>
                                      </p:cBhvr>
                                      <p:to>
                                        <p:strVal val="true"/>
                                      </p:to>
                                    </p:set>
                                  </p:childTnLst>
                                </p:cTn>
                              </p:par>
                              <p:par>
                                <p:cTn id="50" presetID="10" presetClass="entr" presetSubtype="0" fill="hold" grpId="0" nodeType="withEffect">
                                  <p:stCondLst>
                                    <p:cond delay="0"/>
                                  </p:stCondLst>
                                  <p:childTnLst>
                                    <p:set>
                                      <p:cBhvr>
                                        <p:cTn id="51" dur="1" fill="hold">
                                          <p:stCondLst>
                                            <p:cond delay="0"/>
                                          </p:stCondLst>
                                        </p:cTn>
                                        <p:tgtEl>
                                          <p:spTgt spid="95"/>
                                        </p:tgtEl>
                                        <p:attrNameLst>
                                          <p:attrName>style.visibility</p:attrName>
                                        </p:attrNameLst>
                                      </p:cBhvr>
                                      <p:to>
                                        <p:strVal val="visible"/>
                                      </p:to>
                                    </p:set>
                                    <p:animEffect transition="in" filter="fade">
                                      <p:cBhvr>
                                        <p:cTn id="52" dur="500"/>
                                        <p:tgtEl>
                                          <p:spTgt spid="95"/>
                                        </p:tgtEl>
                                      </p:cBhvr>
                                    </p:animEffect>
                                  </p:childTnLst>
                                </p:cTn>
                              </p:par>
                            </p:childTnLst>
                          </p:cTn>
                        </p:par>
                      </p:childTnLst>
                    </p:cTn>
                  </p:par>
                  <p:par>
                    <p:cTn id="53" fill="hold">
                      <p:stCondLst>
                        <p:cond delay="indefinite"/>
                      </p:stCondLst>
                      <p:childTnLst>
                        <p:par>
                          <p:cTn id="54" fill="hold">
                            <p:stCondLst>
                              <p:cond delay="0"/>
                            </p:stCondLst>
                            <p:childTnLst>
                              <p:par>
                                <p:cTn id="55" presetID="1" presetClass="emph" presetSubtype="2" fill="hold" nodeType="clickEffect">
                                  <p:stCondLst>
                                    <p:cond delay="0"/>
                                  </p:stCondLst>
                                  <p:childTnLst>
                                    <p:animClr clrSpc="rgb">
                                      <p:cBhvr>
                                        <p:cTn id="56" dur="500" fill="hold"/>
                                        <p:tgtEl>
                                          <p:spTgt spid="54"/>
                                        </p:tgtEl>
                                        <p:attrNameLst>
                                          <p:attrName>fillcolor</p:attrName>
                                        </p:attrNameLst>
                                      </p:cBhvr>
                                      <p:to>
                                        <a:srgbClr val="0066FF"/>
                                      </p:to>
                                    </p:animClr>
                                    <p:set>
                                      <p:cBhvr>
                                        <p:cTn id="57" dur="500" fill="hold"/>
                                        <p:tgtEl>
                                          <p:spTgt spid="54"/>
                                        </p:tgtEl>
                                        <p:attrNameLst>
                                          <p:attrName>fill.type</p:attrName>
                                        </p:attrNameLst>
                                      </p:cBhvr>
                                      <p:to>
                                        <p:strVal val="solid"/>
                                      </p:to>
                                    </p:set>
                                    <p:set>
                                      <p:cBhvr>
                                        <p:cTn id="58" dur="500" fill="hold"/>
                                        <p:tgtEl>
                                          <p:spTgt spid="54"/>
                                        </p:tgtEl>
                                        <p:attrNameLst>
                                          <p:attrName>fill.on</p:attrName>
                                        </p:attrNameLst>
                                      </p:cBhvr>
                                      <p:to>
                                        <p:strVal val="true"/>
                                      </p:to>
                                    </p:set>
                                  </p:childTnLst>
                                </p:cTn>
                              </p:par>
                              <p:par>
                                <p:cTn id="59" presetID="10" presetClass="entr" presetSubtype="0" fill="hold" grpId="0" nodeType="withEffect">
                                  <p:stCondLst>
                                    <p:cond delay="0"/>
                                  </p:stCondLst>
                                  <p:childTnLst>
                                    <p:set>
                                      <p:cBhvr>
                                        <p:cTn id="60" dur="1" fill="hold">
                                          <p:stCondLst>
                                            <p:cond delay="0"/>
                                          </p:stCondLst>
                                        </p:cTn>
                                        <p:tgtEl>
                                          <p:spTgt spid="96"/>
                                        </p:tgtEl>
                                        <p:attrNameLst>
                                          <p:attrName>style.visibility</p:attrName>
                                        </p:attrNameLst>
                                      </p:cBhvr>
                                      <p:to>
                                        <p:strVal val="visible"/>
                                      </p:to>
                                    </p:set>
                                    <p:animEffect transition="in" filter="fade">
                                      <p:cBhvr>
                                        <p:cTn id="61" dur="500"/>
                                        <p:tgtEl>
                                          <p:spTgt spid="96"/>
                                        </p:tgtEl>
                                      </p:cBhvr>
                                    </p:animEffect>
                                  </p:childTnLst>
                                </p:cTn>
                              </p:par>
                            </p:childTnLst>
                          </p:cTn>
                        </p:par>
                      </p:childTnLst>
                    </p:cTn>
                  </p:par>
                  <p:par>
                    <p:cTn id="62" fill="hold">
                      <p:stCondLst>
                        <p:cond delay="indefinite"/>
                      </p:stCondLst>
                      <p:childTnLst>
                        <p:par>
                          <p:cTn id="63" fill="hold">
                            <p:stCondLst>
                              <p:cond delay="0"/>
                            </p:stCondLst>
                            <p:childTnLst>
                              <p:par>
                                <p:cTn id="64" presetID="1" presetClass="emph" presetSubtype="2" fill="hold" nodeType="clickEffect">
                                  <p:stCondLst>
                                    <p:cond delay="0"/>
                                  </p:stCondLst>
                                  <p:childTnLst>
                                    <p:animClr clrSpc="rgb">
                                      <p:cBhvr>
                                        <p:cTn id="65" dur="500" fill="hold"/>
                                        <p:tgtEl>
                                          <p:spTgt spid="50"/>
                                        </p:tgtEl>
                                        <p:attrNameLst>
                                          <p:attrName>fillcolor</p:attrName>
                                        </p:attrNameLst>
                                      </p:cBhvr>
                                      <p:to>
                                        <a:srgbClr val="0066FF"/>
                                      </p:to>
                                    </p:animClr>
                                    <p:set>
                                      <p:cBhvr>
                                        <p:cTn id="66" dur="500" fill="hold"/>
                                        <p:tgtEl>
                                          <p:spTgt spid="50"/>
                                        </p:tgtEl>
                                        <p:attrNameLst>
                                          <p:attrName>fill.type</p:attrName>
                                        </p:attrNameLst>
                                      </p:cBhvr>
                                      <p:to>
                                        <p:strVal val="solid"/>
                                      </p:to>
                                    </p:set>
                                    <p:set>
                                      <p:cBhvr>
                                        <p:cTn id="67" dur="500" fill="hold"/>
                                        <p:tgtEl>
                                          <p:spTgt spid="50"/>
                                        </p:tgtEl>
                                        <p:attrNameLst>
                                          <p:attrName>fill.on</p:attrName>
                                        </p:attrNameLst>
                                      </p:cBhvr>
                                      <p:to>
                                        <p:strVal val="true"/>
                                      </p:to>
                                    </p:set>
                                  </p:childTnLst>
                                </p:cTn>
                              </p:par>
                              <p:par>
                                <p:cTn id="68" presetID="10" presetClass="entr" presetSubtype="0" fill="hold" grpId="0" nodeType="withEffect">
                                  <p:stCondLst>
                                    <p:cond delay="0"/>
                                  </p:stCondLst>
                                  <p:childTnLst>
                                    <p:set>
                                      <p:cBhvr>
                                        <p:cTn id="69" dur="1" fill="hold">
                                          <p:stCondLst>
                                            <p:cond delay="0"/>
                                          </p:stCondLst>
                                        </p:cTn>
                                        <p:tgtEl>
                                          <p:spTgt spid="98"/>
                                        </p:tgtEl>
                                        <p:attrNameLst>
                                          <p:attrName>style.visibility</p:attrName>
                                        </p:attrNameLst>
                                      </p:cBhvr>
                                      <p:to>
                                        <p:strVal val="visible"/>
                                      </p:to>
                                    </p:set>
                                    <p:animEffect transition="in" filter="fade">
                                      <p:cBhvr>
                                        <p:cTn id="70" dur="500"/>
                                        <p:tgtEl>
                                          <p:spTgt spid="98"/>
                                        </p:tgtEl>
                                      </p:cBhvr>
                                    </p:animEffect>
                                  </p:childTnLst>
                                </p:cTn>
                              </p:par>
                            </p:childTnLst>
                          </p:cTn>
                        </p:par>
                      </p:childTnLst>
                    </p:cTn>
                  </p:par>
                  <p:par>
                    <p:cTn id="71" fill="hold">
                      <p:stCondLst>
                        <p:cond delay="indefinite"/>
                      </p:stCondLst>
                      <p:childTnLst>
                        <p:par>
                          <p:cTn id="72" fill="hold">
                            <p:stCondLst>
                              <p:cond delay="0"/>
                            </p:stCondLst>
                            <p:childTnLst>
                              <p:par>
                                <p:cTn id="73" presetID="1" presetClass="emph" presetSubtype="2" fill="hold" nodeType="clickEffect">
                                  <p:stCondLst>
                                    <p:cond delay="0"/>
                                  </p:stCondLst>
                                  <p:childTnLst>
                                    <p:animClr clrSpc="rgb">
                                      <p:cBhvr>
                                        <p:cTn id="74" dur="500" fill="hold"/>
                                        <p:tgtEl>
                                          <p:spTgt spid="57"/>
                                        </p:tgtEl>
                                        <p:attrNameLst>
                                          <p:attrName>fillcolor</p:attrName>
                                        </p:attrNameLst>
                                      </p:cBhvr>
                                      <p:to>
                                        <a:srgbClr val="0066FF"/>
                                      </p:to>
                                    </p:animClr>
                                    <p:set>
                                      <p:cBhvr>
                                        <p:cTn id="75" dur="500" fill="hold"/>
                                        <p:tgtEl>
                                          <p:spTgt spid="57"/>
                                        </p:tgtEl>
                                        <p:attrNameLst>
                                          <p:attrName>fill.type</p:attrName>
                                        </p:attrNameLst>
                                      </p:cBhvr>
                                      <p:to>
                                        <p:strVal val="solid"/>
                                      </p:to>
                                    </p:set>
                                    <p:set>
                                      <p:cBhvr>
                                        <p:cTn id="76" dur="500" fill="hold"/>
                                        <p:tgtEl>
                                          <p:spTgt spid="57"/>
                                        </p:tgtEl>
                                        <p:attrNameLst>
                                          <p:attrName>fill.on</p:attrName>
                                        </p:attrNameLst>
                                      </p:cBhvr>
                                      <p:to>
                                        <p:strVal val="true"/>
                                      </p:to>
                                    </p:set>
                                  </p:childTnLst>
                                </p:cTn>
                              </p:par>
                              <p:par>
                                <p:cTn id="77" presetID="10" presetClass="entr" presetSubtype="0" fill="hold" grpId="0" nodeType="withEffect">
                                  <p:stCondLst>
                                    <p:cond delay="0"/>
                                  </p:stCondLst>
                                  <p:childTnLst>
                                    <p:set>
                                      <p:cBhvr>
                                        <p:cTn id="78" dur="1" fill="hold">
                                          <p:stCondLst>
                                            <p:cond delay="0"/>
                                          </p:stCondLst>
                                        </p:cTn>
                                        <p:tgtEl>
                                          <p:spTgt spid="102"/>
                                        </p:tgtEl>
                                        <p:attrNameLst>
                                          <p:attrName>style.visibility</p:attrName>
                                        </p:attrNameLst>
                                      </p:cBhvr>
                                      <p:to>
                                        <p:strVal val="visible"/>
                                      </p:to>
                                    </p:set>
                                    <p:animEffect transition="in" filter="fade">
                                      <p:cBhvr>
                                        <p:cTn id="79" dur="500"/>
                                        <p:tgtEl>
                                          <p:spTgt spid="102"/>
                                        </p:tgtEl>
                                      </p:cBhvr>
                                    </p:animEffect>
                                  </p:childTnLst>
                                </p:cTn>
                              </p:par>
                            </p:childTnLst>
                          </p:cTn>
                        </p:par>
                      </p:childTnLst>
                    </p:cTn>
                  </p:par>
                  <p:par>
                    <p:cTn id="80" fill="hold">
                      <p:stCondLst>
                        <p:cond delay="indefinite"/>
                      </p:stCondLst>
                      <p:childTnLst>
                        <p:par>
                          <p:cTn id="81" fill="hold">
                            <p:stCondLst>
                              <p:cond delay="0"/>
                            </p:stCondLst>
                            <p:childTnLst>
                              <p:par>
                                <p:cTn id="82" presetID="10" presetClass="entr" presetSubtype="0" fill="hold" grpId="0" nodeType="clickEffect">
                                  <p:stCondLst>
                                    <p:cond delay="0"/>
                                  </p:stCondLst>
                                  <p:childTnLst>
                                    <p:set>
                                      <p:cBhvr>
                                        <p:cTn id="83" dur="1" fill="hold">
                                          <p:stCondLst>
                                            <p:cond delay="0"/>
                                          </p:stCondLst>
                                        </p:cTn>
                                        <p:tgtEl>
                                          <p:spTgt spid="103"/>
                                        </p:tgtEl>
                                        <p:attrNameLst>
                                          <p:attrName>style.visibility</p:attrName>
                                        </p:attrNameLst>
                                      </p:cBhvr>
                                      <p:to>
                                        <p:strVal val="visible"/>
                                      </p:to>
                                    </p:set>
                                    <p:animEffect transition="in" filter="fade">
                                      <p:cBhvr>
                                        <p:cTn id="84" dur="500"/>
                                        <p:tgtEl>
                                          <p:spTgt spid="1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53" grpId="0" animBg="1"/>
      <p:bldP spid="60" grpId="0"/>
      <p:bldP spid="61" grpId="0"/>
      <p:bldP spid="63" grpId="0"/>
      <p:bldP spid="65" grpId="0"/>
      <p:bldP spid="93" grpId="0" animBg="1"/>
      <p:bldP spid="95" grpId="0" animBg="1"/>
      <p:bldP spid="96" grpId="0" animBg="1"/>
      <p:bldP spid="98" grpId="0" animBg="1"/>
      <p:bldP spid="102" grpId="0" animBg="1"/>
      <p:bldP spid="10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Oval 46"/>
          <p:cNvSpPr/>
          <p:nvPr/>
        </p:nvSpPr>
        <p:spPr>
          <a:xfrm>
            <a:off x="5067300" y="133350"/>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p:cNvSpPr/>
          <p:nvPr/>
        </p:nvSpPr>
        <p:spPr>
          <a:xfrm>
            <a:off x="5067300" y="1200150"/>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p:cNvSpPr/>
          <p:nvPr/>
        </p:nvSpPr>
        <p:spPr>
          <a:xfrm>
            <a:off x="4305300" y="1809750"/>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a:off x="5067300" y="4095750"/>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p:nvPr/>
        </p:nvSpPr>
        <p:spPr>
          <a:xfrm>
            <a:off x="5067300" y="2495550"/>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p:cNvSpPr/>
          <p:nvPr/>
        </p:nvSpPr>
        <p:spPr>
          <a:xfrm>
            <a:off x="5905500" y="3181350"/>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p:cNvSpPr/>
          <p:nvPr/>
        </p:nvSpPr>
        <p:spPr>
          <a:xfrm>
            <a:off x="4229100" y="3257550"/>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p:cNvSpPr/>
          <p:nvPr/>
        </p:nvSpPr>
        <p:spPr>
          <a:xfrm>
            <a:off x="3314700" y="4095750"/>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p:cNvSpPr/>
          <p:nvPr/>
        </p:nvSpPr>
        <p:spPr>
          <a:xfrm>
            <a:off x="3314700" y="6076950"/>
            <a:ext cx="609600" cy="609600"/>
          </a:xfrm>
          <a:prstGeom prst="ellipse">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Box 58"/>
          <p:cNvSpPr txBox="1"/>
          <p:nvPr/>
        </p:nvSpPr>
        <p:spPr>
          <a:xfrm>
            <a:off x="5676900" y="438150"/>
            <a:ext cx="1219200" cy="923330"/>
          </a:xfrm>
          <a:prstGeom prst="rect">
            <a:avLst/>
          </a:prstGeom>
          <a:noFill/>
        </p:spPr>
        <p:txBody>
          <a:bodyPr wrap="square" rtlCol="0">
            <a:spAutoFit/>
          </a:bodyPr>
          <a:lstStyle/>
          <a:p>
            <a:r>
              <a:rPr lang="en-US" dirty="0" smtClean="0"/>
              <a:t>L := 1</a:t>
            </a:r>
          </a:p>
          <a:p>
            <a:r>
              <a:rPr lang="en-US" dirty="0" err="1" smtClean="0"/>
              <a:t>bLen</a:t>
            </a:r>
            <a:r>
              <a:rPr lang="en-US" dirty="0" smtClean="0"/>
              <a:t> := 0</a:t>
            </a:r>
          </a:p>
          <a:p>
            <a:r>
              <a:rPr lang="en-US" dirty="0" err="1" smtClean="0"/>
              <a:t>pLen</a:t>
            </a:r>
            <a:r>
              <a:rPr lang="en-US" dirty="0" smtClean="0"/>
              <a:t> &gt;= 1</a:t>
            </a:r>
            <a:endParaRPr lang="en-US" dirty="0"/>
          </a:p>
        </p:txBody>
      </p:sp>
      <p:sp>
        <p:nvSpPr>
          <p:cNvPr id="60" name="TextBox 59"/>
          <p:cNvSpPr txBox="1"/>
          <p:nvPr/>
        </p:nvSpPr>
        <p:spPr>
          <a:xfrm>
            <a:off x="4381500" y="1352550"/>
            <a:ext cx="685800" cy="369332"/>
          </a:xfrm>
          <a:prstGeom prst="rect">
            <a:avLst/>
          </a:prstGeom>
          <a:noFill/>
        </p:spPr>
        <p:txBody>
          <a:bodyPr wrap="square" rtlCol="0">
            <a:spAutoFit/>
          </a:bodyPr>
          <a:lstStyle/>
          <a:p>
            <a:r>
              <a:rPr lang="en-US" dirty="0" smtClean="0"/>
              <a:t>p = 0</a:t>
            </a:r>
            <a:endParaRPr lang="en-US" dirty="0"/>
          </a:p>
        </p:txBody>
      </p:sp>
      <p:sp>
        <p:nvSpPr>
          <p:cNvPr id="61" name="TextBox 60"/>
          <p:cNvSpPr txBox="1"/>
          <p:nvPr/>
        </p:nvSpPr>
        <p:spPr>
          <a:xfrm>
            <a:off x="3771900" y="2419350"/>
            <a:ext cx="1219200" cy="369332"/>
          </a:xfrm>
          <a:prstGeom prst="rect">
            <a:avLst/>
          </a:prstGeom>
          <a:noFill/>
        </p:spPr>
        <p:txBody>
          <a:bodyPr wrap="square" rtlCol="0">
            <a:spAutoFit/>
          </a:bodyPr>
          <a:lstStyle/>
          <a:p>
            <a:r>
              <a:rPr lang="en-US" dirty="0" err="1" smtClean="0"/>
              <a:t>pLen</a:t>
            </a:r>
            <a:r>
              <a:rPr lang="en-US" dirty="0" smtClean="0"/>
              <a:t> := -1</a:t>
            </a:r>
            <a:endParaRPr lang="en-US" dirty="0"/>
          </a:p>
        </p:txBody>
      </p:sp>
      <p:sp>
        <p:nvSpPr>
          <p:cNvPr id="62" name="TextBox 61"/>
          <p:cNvSpPr txBox="1"/>
          <p:nvPr/>
        </p:nvSpPr>
        <p:spPr>
          <a:xfrm>
            <a:off x="5448300" y="1962150"/>
            <a:ext cx="762000" cy="369332"/>
          </a:xfrm>
          <a:prstGeom prst="rect">
            <a:avLst/>
          </a:prstGeom>
          <a:noFill/>
        </p:spPr>
        <p:txBody>
          <a:bodyPr wrap="square" rtlCol="0">
            <a:spAutoFit/>
          </a:bodyPr>
          <a:lstStyle/>
          <a:p>
            <a:r>
              <a:rPr lang="en-US" dirty="0" smtClean="0"/>
              <a:t>p != 0</a:t>
            </a:r>
            <a:endParaRPr lang="en-US" dirty="0"/>
          </a:p>
        </p:txBody>
      </p:sp>
      <p:sp>
        <p:nvSpPr>
          <p:cNvPr id="63" name="TextBox 62"/>
          <p:cNvSpPr txBox="1"/>
          <p:nvPr/>
        </p:nvSpPr>
        <p:spPr>
          <a:xfrm>
            <a:off x="5829300" y="2800350"/>
            <a:ext cx="1219200" cy="369332"/>
          </a:xfrm>
          <a:prstGeom prst="rect">
            <a:avLst/>
          </a:prstGeom>
          <a:noFill/>
        </p:spPr>
        <p:txBody>
          <a:bodyPr wrap="square" rtlCol="0">
            <a:spAutoFit/>
          </a:bodyPr>
          <a:lstStyle/>
          <a:p>
            <a:r>
              <a:rPr lang="en-US" dirty="0" smtClean="0"/>
              <a:t>mode != 0</a:t>
            </a:r>
            <a:endParaRPr lang="en-US" dirty="0"/>
          </a:p>
        </p:txBody>
      </p:sp>
      <p:sp>
        <p:nvSpPr>
          <p:cNvPr id="64" name="TextBox 63"/>
          <p:cNvSpPr txBox="1"/>
          <p:nvPr/>
        </p:nvSpPr>
        <p:spPr>
          <a:xfrm>
            <a:off x="4076700" y="3790950"/>
            <a:ext cx="914400" cy="369332"/>
          </a:xfrm>
          <a:prstGeom prst="rect">
            <a:avLst/>
          </a:prstGeom>
          <a:noFill/>
        </p:spPr>
        <p:txBody>
          <a:bodyPr wrap="square" rtlCol="0">
            <a:spAutoFit/>
          </a:bodyPr>
          <a:lstStyle/>
          <a:p>
            <a:r>
              <a:rPr lang="en-US" dirty="0" smtClean="0"/>
              <a:t>off := 0</a:t>
            </a:r>
            <a:endParaRPr lang="en-US" dirty="0"/>
          </a:p>
        </p:txBody>
      </p:sp>
      <p:sp>
        <p:nvSpPr>
          <p:cNvPr id="65" name="TextBox 64"/>
          <p:cNvSpPr txBox="1"/>
          <p:nvPr/>
        </p:nvSpPr>
        <p:spPr>
          <a:xfrm>
            <a:off x="5829300" y="3790950"/>
            <a:ext cx="1066800" cy="369332"/>
          </a:xfrm>
          <a:prstGeom prst="rect">
            <a:avLst/>
          </a:prstGeom>
          <a:noFill/>
        </p:spPr>
        <p:txBody>
          <a:bodyPr wrap="square" rtlCol="0">
            <a:spAutoFit/>
          </a:bodyPr>
          <a:lstStyle/>
          <a:p>
            <a:r>
              <a:rPr lang="en-US" dirty="0" smtClean="0"/>
              <a:t>off := 1</a:t>
            </a:r>
            <a:endParaRPr lang="en-US" dirty="0"/>
          </a:p>
        </p:txBody>
      </p:sp>
      <p:sp>
        <p:nvSpPr>
          <p:cNvPr id="71" name="TextBox 70"/>
          <p:cNvSpPr txBox="1"/>
          <p:nvPr/>
        </p:nvSpPr>
        <p:spPr>
          <a:xfrm>
            <a:off x="3924300" y="4476750"/>
            <a:ext cx="990600" cy="369332"/>
          </a:xfrm>
          <a:prstGeom prst="rect">
            <a:avLst/>
          </a:prstGeom>
          <a:noFill/>
        </p:spPr>
        <p:txBody>
          <a:bodyPr wrap="square" rtlCol="0">
            <a:spAutoFit/>
          </a:bodyPr>
          <a:lstStyle/>
          <a:p>
            <a:r>
              <a:rPr lang="en-US" dirty="0" smtClean="0"/>
              <a:t>L &gt; </a:t>
            </a:r>
            <a:r>
              <a:rPr lang="en-US" dirty="0" err="1" smtClean="0"/>
              <a:t>pLen</a:t>
            </a:r>
            <a:endParaRPr lang="en-US" dirty="0" smtClean="0"/>
          </a:p>
        </p:txBody>
      </p:sp>
      <p:sp>
        <p:nvSpPr>
          <p:cNvPr id="72" name="TextBox 71"/>
          <p:cNvSpPr txBox="1"/>
          <p:nvPr/>
        </p:nvSpPr>
        <p:spPr>
          <a:xfrm>
            <a:off x="1866900" y="5238750"/>
            <a:ext cx="1676400" cy="646331"/>
          </a:xfrm>
          <a:prstGeom prst="rect">
            <a:avLst/>
          </a:prstGeom>
          <a:noFill/>
        </p:spPr>
        <p:txBody>
          <a:bodyPr wrap="square" rtlCol="0">
            <a:spAutoFit/>
          </a:bodyPr>
          <a:lstStyle/>
          <a:p>
            <a:r>
              <a:rPr lang="en-US" dirty="0" smtClean="0"/>
              <a:t>p != 0</a:t>
            </a:r>
          </a:p>
          <a:p>
            <a:r>
              <a:rPr lang="en-US" dirty="0" smtClean="0"/>
              <a:t>&amp;&amp; </a:t>
            </a:r>
            <a:r>
              <a:rPr lang="en-US" dirty="0" err="1" smtClean="0"/>
              <a:t>bLen</a:t>
            </a:r>
            <a:r>
              <a:rPr lang="en-US" dirty="0" smtClean="0"/>
              <a:t> &gt; </a:t>
            </a:r>
            <a:r>
              <a:rPr lang="en-US" dirty="0" err="1" smtClean="0"/>
              <a:t>pLen</a:t>
            </a:r>
            <a:endParaRPr lang="en-US" dirty="0"/>
          </a:p>
        </p:txBody>
      </p:sp>
      <p:sp>
        <p:nvSpPr>
          <p:cNvPr id="73" name="TextBox 72"/>
          <p:cNvSpPr txBox="1"/>
          <p:nvPr/>
        </p:nvSpPr>
        <p:spPr>
          <a:xfrm>
            <a:off x="3924300" y="2800350"/>
            <a:ext cx="1143000" cy="369332"/>
          </a:xfrm>
          <a:prstGeom prst="rect">
            <a:avLst/>
          </a:prstGeom>
          <a:noFill/>
        </p:spPr>
        <p:txBody>
          <a:bodyPr wrap="square" rtlCol="0">
            <a:spAutoFit/>
          </a:bodyPr>
          <a:lstStyle/>
          <a:p>
            <a:r>
              <a:rPr lang="en-US" dirty="0" smtClean="0"/>
              <a:t>mode = 0</a:t>
            </a:r>
            <a:endParaRPr lang="en-US" dirty="0"/>
          </a:p>
        </p:txBody>
      </p:sp>
      <p:cxnSp>
        <p:nvCxnSpPr>
          <p:cNvPr id="74" name="Elbow Connector 73"/>
          <p:cNvCxnSpPr>
            <a:stCxn id="47" idx="4"/>
            <a:endCxn id="48" idx="0"/>
          </p:cNvCxnSpPr>
          <p:nvPr/>
        </p:nvCxnSpPr>
        <p:spPr>
          <a:xfrm rot="5400000">
            <a:off x="5143500" y="971550"/>
            <a:ext cx="457200" cy="1588"/>
          </a:xfrm>
          <a:prstGeom prst="bentConnector3">
            <a:avLst>
              <a:gd name="adj1" fmla="val 50000"/>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a:stCxn id="48" idx="3"/>
            <a:endCxn id="49" idx="7"/>
          </p:cNvCxnSpPr>
          <p:nvPr/>
        </p:nvCxnSpPr>
        <p:spPr>
          <a:xfrm rot="5400000">
            <a:off x="4901826" y="1644276"/>
            <a:ext cx="178548" cy="33094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a:stCxn id="49" idx="5"/>
            <a:endCxn id="52" idx="1"/>
          </p:cNvCxnSpPr>
          <p:nvPr/>
        </p:nvCxnSpPr>
        <p:spPr>
          <a:xfrm rot="16200000" flipH="1">
            <a:off x="4863726" y="2291976"/>
            <a:ext cx="254748" cy="33094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a:stCxn id="48" idx="4"/>
            <a:endCxn id="52" idx="0"/>
          </p:cNvCxnSpPr>
          <p:nvPr/>
        </p:nvCxnSpPr>
        <p:spPr>
          <a:xfrm rot="5400000">
            <a:off x="5029200" y="2152650"/>
            <a:ext cx="6858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a:stCxn id="52" idx="5"/>
            <a:endCxn id="53" idx="1"/>
          </p:cNvCxnSpPr>
          <p:nvPr/>
        </p:nvCxnSpPr>
        <p:spPr>
          <a:xfrm rot="16200000" flipH="1">
            <a:off x="5663826" y="2939676"/>
            <a:ext cx="254748" cy="40714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9" name="Straight Arrow Connector 78"/>
          <p:cNvCxnSpPr>
            <a:stCxn id="52" idx="3"/>
            <a:endCxn id="54" idx="7"/>
          </p:cNvCxnSpPr>
          <p:nvPr/>
        </p:nvCxnSpPr>
        <p:spPr>
          <a:xfrm rot="5400000">
            <a:off x="4787526" y="2977776"/>
            <a:ext cx="330948" cy="40714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0" name="Straight Arrow Connector 79"/>
          <p:cNvCxnSpPr>
            <a:stCxn id="54" idx="5"/>
            <a:endCxn id="50" idx="1"/>
          </p:cNvCxnSpPr>
          <p:nvPr/>
        </p:nvCxnSpPr>
        <p:spPr>
          <a:xfrm rot="16200000" flipH="1">
            <a:off x="4749426" y="3777876"/>
            <a:ext cx="407148" cy="40714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1" name="Straight Arrow Connector 80"/>
          <p:cNvCxnSpPr>
            <a:stCxn id="53" idx="3"/>
            <a:endCxn id="50" idx="7"/>
          </p:cNvCxnSpPr>
          <p:nvPr/>
        </p:nvCxnSpPr>
        <p:spPr>
          <a:xfrm rot="5400000">
            <a:off x="5549526" y="3739776"/>
            <a:ext cx="483348" cy="40714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6" name="Straight Arrow Connector 85"/>
          <p:cNvCxnSpPr>
            <a:stCxn id="50" idx="2"/>
            <a:endCxn id="57" idx="6"/>
          </p:cNvCxnSpPr>
          <p:nvPr/>
        </p:nvCxnSpPr>
        <p:spPr>
          <a:xfrm rot="10800000">
            <a:off x="3924300" y="4400550"/>
            <a:ext cx="11430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a:stCxn id="57" idx="4"/>
            <a:endCxn id="58" idx="0"/>
          </p:cNvCxnSpPr>
          <p:nvPr/>
        </p:nvCxnSpPr>
        <p:spPr>
          <a:xfrm rot="5400000">
            <a:off x="2933700" y="5391150"/>
            <a:ext cx="13716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8" name="Shape 87"/>
          <p:cNvCxnSpPr>
            <a:stCxn id="50" idx="4"/>
            <a:endCxn id="50" idx="6"/>
          </p:cNvCxnSpPr>
          <p:nvPr/>
        </p:nvCxnSpPr>
        <p:spPr>
          <a:xfrm rot="5400000" flipH="1" flipV="1">
            <a:off x="5372100" y="4400550"/>
            <a:ext cx="304800" cy="304800"/>
          </a:xfrm>
          <a:prstGeom prst="curvedConnector4">
            <a:avLst>
              <a:gd name="adj1" fmla="val -450000"/>
              <a:gd name="adj2" fmla="val 451562"/>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3" name="TextBox 92"/>
          <p:cNvSpPr txBox="1"/>
          <p:nvPr/>
        </p:nvSpPr>
        <p:spPr>
          <a:xfrm>
            <a:off x="5753100" y="1428750"/>
            <a:ext cx="2781300" cy="369332"/>
          </a:xfrm>
          <a:prstGeom prst="rect">
            <a:avLst/>
          </a:prstGeom>
          <a:noFill/>
          <a:ln>
            <a:solidFill>
              <a:schemeClr val="tx2">
                <a:lumMod val="75000"/>
              </a:schemeClr>
            </a:solidFill>
          </a:ln>
        </p:spPr>
        <p:txBody>
          <a:bodyPr wrap="square" rtlCol="0">
            <a:spAutoFit/>
          </a:bodyPr>
          <a:lstStyle/>
          <a:p>
            <a:r>
              <a:rPr lang="en-US" dirty="0" smtClean="0">
                <a:solidFill>
                  <a:schemeClr val="tx2">
                    <a:lumMod val="60000"/>
                    <a:lumOff val="40000"/>
                  </a:schemeClr>
                </a:solidFill>
              </a:rPr>
              <a:t>L = 1 </a:t>
            </a:r>
            <a:r>
              <a:rPr lang="en-US" dirty="0" smtClean="0">
                <a:solidFill>
                  <a:schemeClr val="tx2">
                    <a:lumMod val="60000"/>
                    <a:lumOff val="40000"/>
                  </a:schemeClr>
                </a:solidFill>
                <a:latin typeface="cmsy10"/>
              </a:rPr>
              <a:t>Æ</a:t>
            </a:r>
            <a:r>
              <a:rPr lang="en-US" dirty="0" smtClean="0">
                <a:solidFill>
                  <a:schemeClr val="tx2">
                    <a:lumMod val="60000"/>
                    <a:lumOff val="40000"/>
                  </a:schemeClr>
                </a:solidFill>
              </a:rPr>
              <a:t> </a:t>
            </a:r>
            <a:r>
              <a:rPr lang="en-US" dirty="0" err="1" smtClean="0">
                <a:solidFill>
                  <a:schemeClr val="tx2">
                    <a:lumMod val="60000"/>
                    <a:lumOff val="40000"/>
                  </a:schemeClr>
                </a:solidFill>
              </a:rPr>
              <a:t>bLen</a:t>
            </a:r>
            <a:r>
              <a:rPr lang="en-US" dirty="0" smtClean="0">
                <a:solidFill>
                  <a:schemeClr val="tx2">
                    <a:lumMod val="60000"/>
                    <a:lumOff val="40000"/>
                  </a:schemeClr>
                </a:solidFill>
              </a:rPr>
              <a:t> = 0 </a:t>
            </a:r>
            <a:r>
              <a:rPr lang="en-US" dirty="0" smtClean="0">
                <a:solidFill>
                  <a:schemeClr val="tx2">
                    <a:lumMod val="60000"/>
                    <a:lumOff val="40000"/>
                  </a:schemeClr>
                </a:solidFill>
                <a:latin typeface="cmsy10"/>
              </a:rPr>
              <a:t>Æ</a:t>
            </a:r>
            <a:r>
              <a:rPr lang="en-US" dirty="0" smtClean="0">
                <a:solidFill>
                  <a:schemeClr val="tx2">
                    <a:lumMod val="60000"/>
                    <a:lumOff val="40000"/>
                  </a:schemeClr>
                </a:solidFill>
              </a:rPr>
              <a:t> </a:t>
            </a:r>
            <a:r>
              <a:rPr lang="en-US" dirty="0" err="1" smtClean="0">
                <a:solidFill>
                  <a:schemeClr val="tx2">
                    <a:lumMod val="60000"/>
                    <a:lumOff val="40000"/>
                  </a:schemeClr>
                </a:solidFill>
              </a:rPr>
              <a:t>pLen</a:t>
            </a:r>
            <a:r>
              <a:rPr lang="en-US" dirty="0" smtClean="0">
                <a:solidFill>
                  <a:schemeClr val="tx2">
                    <a:lumMod val="60000"/>
                    <a:lumOff val="40000"/>
                  </a:schemeClr>
                </a:solidFill>
              </a:rPr>
              <a:t> </a:t>
            </a:r>
            <a:r>
              <a:rPr lang="en-US" dirty="0" smtClean="0">
                <a:solidFill>
                  <a:schemeClr val="tx2">
                    <a:lumMod val="60000"/>
                    <a:lumOff val="40000"/>
                  </a:schemeClr>
                </a:solidFill>
                <a:latin typeface="cmsy10"/>
              </a:rPr>
              <a:t>¸</a:t>
            </a:r>
            <a:r>
              <a:rPr lang="en-US" dirty="0" smtClean="0">
                <a:solidFill>
                  <a:schemeClr val="tx2">
                    <a:lumMod val="60000"/>
                    <a:lumOff val="40000"/>
                  </a:schemeClr>
                </a:solidFill>
              </a:rPr>
              <a:t> 1</a:t>
            </a:r>
            <a:endParaRPr lang="en-US" dirty="0">
              <a:solidFill>
                <a:schemeClr val="tx2">
                  <a:lumMod val="60000"/>
                  <a:lumOff val="40000"/>
                </a:schemeClr>
              </a:solidFill>
            </a:endParaRPr>
          </a:p>
        </p:txBody>
      </p:sp>
      <p:sp>
        <p:nvSpPr>
          <p:cNvPr id="95" name="TextBox 94"/>
          <p:cNvSpPr txBox="1"/>
          <p:nvPr/>
        </p:nvSpPr>
        <p:spPr>
          <a:xfrm>
            <a:off x="5753100" y="2495550"/>
            <a:ext cx="2400300" cy="369332"/>
          </a:xfrm>
          <a:prstGeom prst="rect">
            <a:avLst/>
          </a:prstGeom>
          <a:noFill/>
          <a:ln>
            <a:solidFill>
              <a:schemeClr val="tx2">
                <a:lumMod val="75000"/>
              </a:schemeClr>
            </a:solidFill>
          </a:ln>
        </p:spPr>
        <p:txBody>
          <a:bodyPr wrap="square" rtlCol="0">
            <a:spAutoFit/>
          </a:bodyPr>
          <a:lstStyle/>
          <a:p>
            <a:r>
              <a:rPr lang="en-US" dirty="0" smtClean="0">
                <a:solidFill>
                  <a:schemeClr val="tx2">
                    <a:lumMod val="60000"/>
                    <a:lumOff val="40000"/>
                  </a:schemeClr>
                </a:solidFill>
              </a:rPr>
              <a:t>L = 1 </a:t>
            </a:r>
            <a:r>
              <a:rPr lang="en-US" dirty="0" smtClean="0">
                <a:solidFill>
                  <a:schemeClr val="tx2">
                    <a:lumMod val="60000"/>
                    <a:lumOff val="40000"/>
                  </a:schemeClr>
                </a:solidFill>
                <a:latin typeface="cmsy10"/>
              </a:rPr>
              <a:t>Æ</a:t>
            </a:r>
            <a:r>
              <a:rPr lang="en-US" dirty="0" smtClean="0">
                <a:solidFill>
                  <a:schemeClr val="tx2">
                    <a:lumMod val="60000"/>
                    <a:lumOff val="40000"/>
                  </a:schemeClr>
                </a:solidFill>
              </a:rPr>
              <a:t> </a:t>
            </a:r>
            <a:r>
              <a:rPr lang="en-US" dirty="0" err="1" smtClean="0">
                <a:solidFill>
                  <a:schemeClr val="tx2">
                    <a:lumMod val="60000"/>
                    <a:lumOff val="40000"/>
                  </a:schemeClr>
                </a:solidFill>
              </a:rPr>
              <a:t>bLen</a:t>
            </a:r>
            <a:r>
              <a:rPr lang="en-US" dirty="0" smtClean="0">
                <a:solidFill>
                  <a:schemeClr val="tx2">
                    <a:lumMod val="60000"/>
                    <a:lumOff val="40000"/>
                  </a:schemeClr>
                </a:solidFill>
              </a:rPr>
              <a:t> = 0 </a:t>
            </a:r>
            <a:r>
              <a:rPr lang="en-US" dirty="0" smtClean="0">
                <a:solidFill>
                  <a:schemeClr val="tx2">
                    <a:lumMod val="60000"/>
                    <a:lumOff val="40000"/>
                  </a:schemeClr>
                </a:solidFill>
                <a:latin typeface="cmsy10"/>
              </a:rPr>
              <a:t>Æ</a:t>
            </a:r>
            <a:r>
              <a:rPr lang="en-US" dirty="0" smtClean="0">
                <a:solidFill>
                  <a:schemeClr val="tx2">
                    <a:lumMod val="60000"/>
                    <a:lumOff val="40000"/>
                  </a:schemeClr>
                </a:solidFill>
              </a:rPr>
              <a:t> p </a:t>
            </a:r>
            <a:r>
              <a:rPr lang="en-US" dirty="0" smtClean="0">
                <a:solidFill>
                  <a:schemeClr val="tx2">
                    <a:lumMod val="60000"/>
                    <a:lumOff val="40000"/>
                  </a:schemeClr>
                </a:solidFill>
                <a:latin typeface="Symbol"/>
                <a:sym typeface="Symbol"/>
              </a:rPr>
              <a:t></a:t>
            </a:r>
            <a:r>
              <a:rPr lang="en-US" dirty="0" smtClean="0">
                <a:solidFill>
                  <a:schemeClr val="tx2">
                    <a:lumMod val="60000"/>
                    <a:lumOff val="40000"/>
                  </a:schemeClr>
                </a:solidFill>
              </a:rPr>
              <a:t> 0</a:t>
            </a:r>
            <a:endParaRPr lang="en-US" dirty="0">
              <a:solidFill>
                <a:schemeClr val="tx2">
                  <a:lumMod val="60000"/>
                  <a:lumOff val="40000"/>
                </a:schemeClr>
              </a:solidFill>
            </a:endParaRPr>
          </a:p>
        </p:txBody>
      </p:sp>
      <p:sp>
        <p:nvSpPr>
          <p:cNvPr id="96" name="TextBox 95"/>
          <p:cNvSpPr txBox="1"/>
          <p:nvPr/>
        </p:nvSpPr>
        <p:spPr>
          <a:xfrm>
            <a:off x="6629400" y="3200400"/>
            <a:ext cx="1676400" cy="646331"/>
          </a:xfrm>
          <a:prstGeom prst="rect">
            <a:avLst/>
          </a:prstGeom>
          <a:noFill/>
          <a:ln>
            <a:solidFill>
              <a:schemeClr val="tx2">
                <a:lumMod val="75000"/>
              </a:schemeClr>
            </a:solidFill>
          </a:ln>
        </p:spPr>
        <p:txBody>
          <a:bodyPr wrap="square" rtlCol="0">
            <a:spAutoFit/>
          </a:bodyPr>
          <a:lstStyle/>
          <a:p>
            <a:r>
              <a:rPr lang="en-US" dirty="0" smtClean="0">
                <a:solidFill>
                  <a:schemeClr val="tx2">
                    <a:lumMod val="60000"/>
                    <a:lumOff val="40000"/>
                  </a:schemeClr>
                </a:solidFill>
              </a:rPr>
              <a:t>L = 1 </a:t>
            </a:r>
            <a:r>
              <a:rPr lang="en-US" dirty="0" smtClean="0">
                <a:solidFill>
                  <a:schemeClr val="tx2">
                    <a:lumMod val="60000"/>
                    <a:lumOff val="40000"/>
                  </a:schemeClr>
                </a:solidFill>
                <a:latin typeface="cmsy10"/>
              </a:rPr>
              <a:t>Æ</a:t>
            </a:r>
            <a:r>
              <a:rPr lang="en-US" dirty="0" smtClean="0">
                <a:solidFill>
                  <a:schemeClr val="tx2">
                    <a:lumMod val="60000"/>
                    <a:lumOff val="40000"/>
                  </a:schemeClr>
                </a:solidFill>
              </a:rPr>
              <a:t> </a:t>
            </a:r>
            <a:r>
              <a:rPr lang="en-US" dirty="0" err="1" smtClean="0">
                <a:solidFill>
                  <a:schemeClr val="tx2">
                    <a:lumMod val="60000"/>
                    <a:lumOff val="40000"/>
                  </a:schemeClr>
                </a:solidFill>
              </a:rPr>
              <a:t>bLen</a:t>
            </a:r>
            <a:r>
              <a:rPr lang="en-US" dirty="0" smtClean="0">
                <a:solidFill>
                  <a:schemeClr val="tx2">
                    <a:lumMod val="60000"/>
                    <a:lumOff val="40000"/>
                  </a:schemeClr>
                </a:solidFill>
              </a:rPr>
              <a:t> = 0</a:t>
            </a:r>
          </a:p>
          <a:p>
            <a:r>
              <a:rPr lang="en-US" dirty="0" smtClean="0">
                <a:solidFill>
                  <a:schemeClr val="tx2">
                    <a:lumMod val="60000"/>
                    <a:lumOff val="40000"/>
                  </a:schemeClr>
                </a:solidFill>
                <a:latin typeface="cmsy10"/>
              </a:rPr>
              <a:t>Æ</a:t>
            </a:r>
            <a:r>
              <a:rPr lang="en-US" dirty="0" smtClean="0">
                <a:solidFill>
                  <a:schemeClr val="tx2">
                    <a:lumMod val="60000"/>
                    <a:lumOff val="40000"/>
                  </a:schemeClr>
                </a:solidFill>
              </a:rPr>
              <a:t> </a:t>
            </a:r>
            <a:r>
              <a:rPr lang="en-US" dirty="0" err="1" smtClean="0">
                <a:solidFill>
                  <a:schemeClr val="tx2">
                    <a:lumMod val="60000"/>
                    <a:lumOff val="40000"/>
                  </a:schemeClr>
                </a:solidFill>
              </a:rPr>
              <a:t>pLen</a:t>
            </a:r>
            <a:r>
              <a:rPr lang="en-US" dirty="0" smtClean="0">
                <a:solidFill>
                  <a:schemeClr val="tx2">
                    <a:lumMod val="60000"/>
                    <a:lumOff val="40000"/>
                  </a:schemeClr>
                </a:solidFill>
              </a:rPr>
              <a:t> </a:t>
            </a:r>
            <a:r>
              <a:rPr lang="en-US" dirty="0" smtClean="0">
                <a:solidFill>
                  <a:schemeClr val="tx2">
                    <a:lumMod val="60000"/>
                    <a:lumOff val="40000"/>
                  </a:schemeClr>
                </a:solidFill>
                <a:latin typeface="cmsy10"/>
              </a:rPr>
              <a:t>¸</a:t>
            </a:r>
            <a:r>
              <a:rPr lang="en-US" dirty="0" smtClean="0">
                <a:solidFill>
                  <a:schemeClr val="tx2">
                    <a:lumMod val="60000"/>
                    <a:lumOff val="40000"/>
                  </a:schemeClr>
                </a:solidFill>
              </a:rPr>
              <a:t> 1</a:t>
            </a:r>
            <a:endParaRPr lang="en-US" dirty="0">
              <a:solidFill>
                <a:schemeClr val="tx2">
                  <a:lumMod val="60000"/>
                  <a:lumOff val="40000"/>
                </a:schemeClr>
              </a:solidFill>
            </a:endParaRPr>
          </a:p>
        </p:txBody>
      </p:sp>
      <p:sp>
        <p:nvSpPr>
          <p:cNvPr id="98" name="TextBox 97"/>
          <p:cNvSpPr txBox="1"/>
          <p:nvPr/>
        </p:nvSpPr>
        <p:spPr>
          <a:xfrm>
            <a:off x="6362700" y="4171950"/>
            <a:ext cx="1409700" cy="369332"/>
          </a:xfrm>
          <a:prstGeom prst="rect">
            <a:avLst/>
          </a:prstGeom>
          <a:noFill/>
          <a:ln>
            <a:solidFill>
              <a:schemeClr val="tx2">
                <a:lumMod val="75000"/>
              </a:schemeClr>
            </a:solidFill>
          </a:ln>
        </p:spPr>
        <p:txBody>
          <a:bodyPr wrap="square" rtlCol="0">
            <a:spAutoFit/>
          </a:bodyPr>
          <a:lstStyle/>
          <a:p>
            <a:r>
              <a:rPr lang="en-US" dirty="0" err="1" smtClean="0">
                <a:solidFill>
                  <a:schemeClr val="tx2">
                    <a:lumMod val="60000"/>
                    <a:lumOff val="40000"/>
                  </a:schemeClr>
                </a:solidFill>
              </a:rPr>
              <a:t>bLen</a:t>
            </a:r>
            <a:r>
              <a:rPr lang="en-US" dirty="0" smtClean="0">
                <a:solidFill>
                  <a:schemeClr val="tx2">
                    <a:lumMod val="60000"/>
                    <a:lumOff val="40000"/>
                  </a:schemeClr>
                </a:solidFill>
              </a:rPr>
              <a:t> </a:t>
            </a:r>
            <a:r>
              <a:rPr lang="en-US" dirty="0" smtClean="0">
                <a:solidFill>
                  <a:schemeClr val="tx2">
                    <a:lumMod val="60000"/>
                    <a:lumOff val="40000"/>
                  </a:schemeClr>
                </a:solidFill>
                <a:latin typeface="cmsy10"/>
              </a:rPr>
              <a:t>·</a:t>
            </a:r>
            <a:r>
              <a:rPr lang="en-US" dirty="0" smtClean="0">
                <a:solidFill>
                  <a:schemeClr val="tx2">
                    <a:lumMod val="60000"/>
                    <a:lumOff val="40000"/>
                  </a:schemeClr>
                </a:solidFill>
              </a:rPr>
              <a:t> </a:t>
            </a:r>
            <a:r>
              <a:rPr lang="en-US" dirty="0" err="1" smtClean="0">
                <a:solidFill>
                  <a:schemeClr val="tx2">
                    <a:lumMod val="60000"/>
                    <a:lumOff val="40000"/>
                  </a:schemeClr>
                </a:solidFill>
              </a:rPr>
              <a:t>pLen</a:t>
            </a:r>
            <a:endParaRPr lang="en-US" dirty="0">
              <a:solidFill>
                <a:schemeClr val="tx2">
                  <a:lumMod val="60000"/>
                  <a:lumOff val="40000"/>
                </a:schemeClr>
              </a:solidFill>
            </a:endParaRPr>
          </a:p>
        </p:txBody>
      </p:sp>
      <p:sp>
        <p:nvSpPr>
          <p:cNvPr id="102" name="TextBox 101"/>
          <p:cNvSpPr txBox="1"/>
          <p:nvPr/>
        </p:nvSpPr>
        <p:spPr>
          <a:xfrm>
            <a:off x="1790700" y="4248150"/>
            <a:ext cx="1447800" cy="369332"/>
          </a:xfrm>
          <a:prstGeom prst="rect">
            <a:avLst/>
          </a:prstGeom>
          <a:noFill/>
          <a:ln>
            <a:solidFill>
              <a:schemeClr val="tx2">
                <a:lumMod val="75000"/>
              </a:schemeClr>
            </a:solidFill>
          </a:ln>
        </p:spPr>
        <p:txBody>
          <a:bodyPr wrap="square" rtlCol="0">
            <a:spAutoFit/>
          </a:bodyPr>
          <a:lstStyle/>
          <a:p>
            <a:r>
              <a:rPr lang="en-US" dirty="0" err="1" smtClean="0">
                <a:solidFill>
                  <a:schemeClr val="tx2">
                    <a:lumMod val="60000"/>
                    <a:lumOff val="40000"/>
                  </a:schemeClr>
                </a:solidFill>
              </a:rPr>
              <a:t>bLen</a:t>
            </a:r>
            <a:r>
              <a:rPr lang="en-US" dirty="0" smtClean="0">
                <a:solidFill>
                  <a:schemeClr val="tx2">
                    <a:lumMod val="60000"/>
                    <a:lumOff val="40000"/>
                  </a:schemeClr>
                </a:solidFill>
              </a:rPr>
              <a:t> </a:t>
            </a:r>
            <a:r>
              <a:rPr lang="en-US" dirty="0" smtClean="0">
                <a:solidFill>
                  <a:schemeClr val="tx2">
                    <a:lumMod val="60000"/>
                    <a:lumOff val="40000"/>
                  </a:schemeClr>
                </a:solidFill>
                <a:latin typeface="cmsy10"/>
              </a:rPr>
              <a:t>·</a:t>
            </a:r>
            <a:r>
              <a:rPr lang="en-US" dirty="0" smtClean="0">
                <a:solidFill>
                  <a:schemeClr val="tx2">
                    <a:lumMod val="60000"/>
                    <a:lumOff val="40000"/>
                  </a:schemeClr>
                </a:solidFill>
              </a:rPr>
              <a:t> </a:t>
            </a:r>
            <a:r>
              <a:rPr lang="en-US" dirty="0" err="1" smtClean="0">
                <a:solidFill>
                  <a:schemeClr val="tx2">
                    <a:lumMod val="60000"/>
                    <a:lumOff val="40000"/>
                  </a:schemeClr>
                </a:solidFill>
              </a:rPr>
              <a:t>pLen</a:t>
            </a:r>
            <a:endParaRPr lang="en-US" dirty="0">
              <a:solidFill>
                <a:schemeClr val="tx2">
                  <a:lumMod val="60000"/>
                  <a:lumOff val="40000"/>
                </a:schemeClr>
              </a:solidFill>
            </a:endParaRPr>
          </a:p>
        </p:txBody>
      </p:sp>
      <p:sp>
        <p:nvSpPr>
          <p:cNvPr id="103" name="TextBox 102"/>
          <p:cNvSpPr txBox="1"/>
          <p:nvPr/>
        </p:nvSpPr>
        <p:spPr>
          <a:xfrm>
            <a:off x="2476500" y="6153150"/>
            <a:ext cx="762000" cy="369332"/>
          </a:xfrm>
          <a:prstGeom prst="rect">
            <a:avLst/>
          </a:prstGeom>
          <a:noFill/>
          <a:ln>
            <a:solidFill>
              <a:schemeClr val="tx2">
                <a:lumMod val="75000"/>
              </a:schemeClr>
            </a:solidFill>
          </a:ln>
        </p:spPr>
        <p:txBody>
          <a:bodyPr wrap="square" rtlCol="0">
            <a:spAutoFit/>
          </a:bodyPr>
          <a:lstStyle/>
          <a:p>
            <a:r>
              <a:rPr lang="en-US" dirty="0" smtClean="0">
                <a:solidFill>
                  <a:schemeClr val="tx2">
                    <a:lumMod val="60000"/>
                    <a:lumOff val="40000"/>
                  </a:schemeClr>
                </a:solidFill>
              </a:rPr>
              <a:t>False</a:t>
            </a:r>
            <a:endParaRPr lang="en-US" dirty="0">
              <a:solidFill>
                <a:schemeClr val="tx2">
                  <a:lumMod val="60000"/>
                  <a:lumOff val="40000"/>
                </a:schemeClr>
              </a:solidFill>
            </a:endParaRPr>
          </a:p>
        </p:txBody>
      </p:sp>
      <p:sp>
        <p:nvSpPr>
          <p:cNvPr id="89" name="Slide Number Placeholder 88"/>
          <p:cNvSpPr>
            <a:spLocks noGrp="1"/>
          </p:cNvSpPr>
          <p:nvPr>
            <p:ph type="sldNum" sz="quarter" idx="12"/>
          </p:nvPr>
        </p:nvSpPr>
        <p:spPr/>
        <p:txBody>
          <a:bodyPr/>
          <a:lstStyle/>
          <a:p>
            <a:fld id="{4A96F167-5951-4AF2-A12D-410BE70F5D80}" type="slidenum">
              <a:rPr lang="en-US" smtClean="0"/>
              <a:pPr/>
              <a:t>7</a:t>
            </a:fld>
            <a:endParaRPr lang="en-US"/>
          </a:p>
        </p:txBody>
      </p:sp>
      <p:sp>
        <p:nvSpPr>
          <p:cNvPr id="133" name="TextBox 132"/>
          <p:cNvSpPr txBox="1"/>
          <p:nvPr/>
        </p:nvSpPr>
        <p:spPr>
          <a:xfrm>
            <a:off x="0" y="228600"/>
            <a:ext cx="4572000" cy="1077218"/>
          </a:xfrm>
          <a:prstGeom prst="rect">
            <a:avLst/>
          </a:prstGeom>
          <a:noFill/>
        </p:spPr>
        <p:txBody>
          <a:bodyPr wrap="square" rtlCol="0">
            <a:spAutoFit/>
          </a:bodyPr>
          <a:lstStyle/>
          <a:p>
            <a:r>
              <a:rPr lang="en-US" sz="3200" dirty="0" smtClean="0"/>
              <a:t>Path Program:</a:t>
            </a:r>
          </a:p>
          <a:p>
            <a:r>
              <a:rPr lang="en-US" sz="3200" dirty="0" smtClean="0"/>
              <a:t>Right Branch, Right Branch</a:t>
            </a:r>
            <a:endParaRPr lang="en-US" sz="3200" dirty="0"/>
          </a:p>
        </p:txBody>
      </p:sp>
      <p:sp>
        <p:nvSpPr>
          <p:cNvPr id="55" name="TextBox 54"/>
          <p:cNvSpPr txBox="1"/>
          <p:nvPr/>
        </p:nvSpPr>
        <p:spPr>
          <a:xfrm>
            <a:off x="6858000" y="5181600"/>
            <a:ext cx="1524000" cy="923330"/>
          </a:xfrm>
          <a:prstGeom prst="rect">
            <a:avLst/>
          </a:prstGeom>
          <a:noFill/>
        </p:spPr>
        <p:txBody>
          <a:bodyPr wrap="square" rtlCol="0">
            <a:spAutoFit/>
          </a:bodyPr>
          <a:lstStyle/>
          <a:p>
            <a:r>
              <a:rPr lang="en-US" dirty="0" smtClean="0"/>
              <a:t>L &lt;= </a:t>
            </a:r>
            <a:r>
              <a:rPr lang="en-US" dirty="0" err="1" smtClean="0"/>
              <a:t>pLen</a:t>
            </a:r>
            <a:endParaRPr lang="en-US" dirty="0" smtClean="0"/>
          </a:p>
          <a:p>
            <a:r>
              <a:rPr lang="en-US" dirty="0" err="1" smtClean="0"/>
              <a:t>bLen</a:t>
            </a:r>
            <a:r>
              <a:rPr lang="en-US" dirty="0" smtClean="0"/>
              <a:t> := L – off</a:t>
            </a:r>
          </a:p>
          <a:p>
            <a:r>
              <a:rPr lang="en-US" dirty="0" smtClean="0"/>
              <a:t>L := L * 2</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nodeType="clickEffect">
                                  <p:stCondLst>
                                    <p:cond delay="0"/>
                                  </p:stCondLst>
                                  <p:childTnLst>
                                    <p:set>
                                      <p:cBhvr rctx="PPT">
                                        <p:cTn id="6" dur="indefinite"/>
                                        <p:tgtEl>
                                          <p:spTgt spid="75"/>
                                        </p:tgtEl>
                                        <p:attrNameLst>
                                          <p:attrName>style.opacity</p:attrName>
                                        </p:attrNameLst>
                                      </p:cBhvr>
                                      <p:to>
                                        <p:strVal val="0.25"/>
                                      </p:to>
                                    </p:set>
                                    <p:animEffect filter="image" prLst="opacity: 0.25">
                                      <p:cBhvr rctx="IE">
                                        <p:cTn id="7" dur="indefinite"/>
                                        <p:tgtEl>
                                          <p:spTgt spid="75"/>
                                        </p:tgtEl>
                                      </p:cBhvr>
                                    </p:animEffect>
                                  </p:childTnLst>
                                </p:cTn>
                              </p:par>
                              <p:par>
                                <p:cTn id="8" presetID="9" presetClass="emph" presetSubtype="0" grpId="0" nodeType="withEffect">
                                  <p:stCondLst>
                                    <p:cond delay="0"/>
                                  </p:stCondLst>
                                  <p:childTnLst>
                                    <p:set>
                                      <p:cBhvr rctx="PPT">
                                        <p:cTn id="9" dur="indefinite"/>
                                        <p:tgtEl>
                                          <p:spTgt spid="49"/>
                                        </p:tgtEl>
                                        <p:attrNameLst>
                                          <p:attrName>style.opacity</p:attrName>
                                        </p:attrNameLst>
                                      </p:cBhvr>
                                      <p:to>
                                        <p:strVal val="0.25"/>
                                      </p:to>
                                    </p:set>
                                    <p:animEffect filter="image" prLst="opacity: 0.25">
                                      <p:cBhvr rctx="IE">
                                        <p:cTn id="10" dur="indefinite"/>
                                        <p:tgtEl>
                                          <p:spTgt spid="49"/>
                                        </p:tgtEl>
                                      </p:cBhvr>
                                    </p:animEffect>
                                  </p:childTnLst>
                                </p:cTn>
                              </p:par>
                              <p:par>
                                <p:cTn id="11" presetID="9" presetClass="emph" presetSubtype="0" grpId="0" nodeType="withEffect">
                                  <p:stCondLst>
                                    <p:cond delay="0"/>
                                  </p:stCondLst>
                                  <p:childTnLst>
                                    <p:set>
                                      <p:cBhvr rctx="PPT">
                                        <p:cTn id="12" dur="indefinite"/>
                                        <p:tgtEl>
                                          <p:spTgt spid="60"/>
                                        </p:tgtEl>
                                        <p:attrNameLst>
                                          <p:attrName>style.opacity</p:attrName>
                                        </p:attrNameLst>
                                      </p:cBhvr>
                                      <p:to>
                                        <p:strVal val="0.25"/>
                                      </p:to>
                                    </p:set>
                                    <p:animEffect filter="image" prLst="opacity: 0.25">
                                      <p:cBhvr rctx="IE">
                                        <p:cTn id="13" dur="indefinite"/>
                                        <p:tgtEl>
                                          <p:spTgt spid="60"/>
                                        </p:tgtEl>
                                      </p:cBhvr>
                                    </p:animEffect>
                                  </p:childTnLst>
                                </p:cTn>
                              </p:par>
                              <p:par>
                                <p:cTn id="14" presetID="9" presetClass="emph" presetSubtype="0" grpId="0" nodeType="withEffect">
                                  <p:stCondLst>
                                    <p:cond delay="0"/>
                                  </p:stCondLst>
                                  <p:childTnLst>
                                    <p:set>
                                      <p:cBhvr rctx="PPT">
                                        <p:cTn id="15" dur="indefinite"/>
                                        <p:tgtEl>
                                          <p:spTgt spid="61"/>
                                        </p:tgtEl>
                                        <p:attrNameLst>
                                          <p:attrName>style.opacity</p:attrName>
                                        </p:attrNameLst>
                                      </p:cBhvr>
                                      <p:to>
                                        <p:strVal val="0.25"/>
                                      </p:to>
                                    </p:set>
                                    <p:animEffect filter="image" prLst="opacity: 0.25">
                                      <p:cBhvr rctx="IE">
                                        <p:cTn id="16" dur="indefinite"/>
                                        <p:tgtEl>
                                          <p:spTgt spid="61"/>
                                        </p:tgtEl>
                                      </p:cBhvr>
                                    </p:animEffect>
                                  </p:childTnLst>
                                </p:cTn>
                              </p:par>
                              <p:par>
                                <p:cTn id="17" presetID="9" presetClass="emph" presetSubtype="0" nodeType="withEffect">
                                  <p:stCondLst>
                                    <p:cond delay="0"/>
                                  </p:stCondLst>
                                  <p:childTnLst>
                                    <p:set>
                                      <p:cBhvr rctx="PPT">
                                        <p:cTn id="18" dur="indefinite"/>
                                        <p:tgtEl>
                                          <p:spTgt spid="76"/>
                                        </p:tgtEl>
                                        <p:attrNameLst>
                                          <p:attrName>style.opacity</p:attrName>
                                        </p:attrNameLst>
                                      </p:cBhvr>
                                      <p:to>
                                        <p:strVal val="0.25"/>
                                      </p:to>
                                    </p:set>
                                    <p:animEffect filter="image" prLst="opacity: 0.25">
                                      <p:cBhvr rctx="IE">
                                        <p:cTn id="19" dur="indefinite"/>
                                        <p:tgtEl>
                                          <p:spTgt spid="76"/>
                                        </p:tgtEl>
                                      </p:cBhvr>
                                    </p:animEffect>
                                  </p:childTnLst>
                                </p:cTn>
                              </p:par>
                              <p:par>
                                <p:cTn id="20" presetID="9" presetClass="emph" presetSubtype="0" nodeType="withEffect">
                                  <p:stCondLst>
                                    <p:cond delay="0"/>
                                  </p:stCondLst>
                                  <p:childTnLst>
                                    <p:set>
                                      <p:cBhvr rctx="PPT">
                                        <p:cTn id="21" dur="indefinite"/>
                                        <p:tgtEl>
                                          <p:spTgt spid="79"/>
                                        </p:tgtEl>
                                        <p:attrNameLst>
                                          <p:attrName>style.opacity</p:attrName>
                                        </p:attrNameLst>
                                      </p:cBhvr>
                                      <p:to>
                                        <p:strVal val="0.25"/>
                                      </p:to>
                                    </p:set>
                                    <p:animEffect filter="image" prLst="opacity: 0.25">
                                      <p:cBhvr rctx="IE">
                                        <p:cTn id="22" dur="indefinite"/>
                                        <p:tgtEl>
                                          <p:spTgt spid="79"/>
                                        </p:tgtEl>
                                      </p:cBhvr>
                                    </p:animEffect>
                                  </p:childTnLst>
                                </p:cTn>
                              </p:par>
                              <p:par>
                                <p:cTn id="23" presetID="9" presetClass="emph" presetSubtype="0" grpId="0" nodeType="withEffect">
                                  <p:stCondLst>
                                    <p:cond delay="0"/>
                                  </p:stCondLst>
                                  <p:childTnLst>
                                    <p:set>
                                      <p:cBhvr rctx="PPT">
                                        <p:cTn id="24" dur="indefinite"/>
                                        <p:tgtEl>
                                          <p:spTgt spid="73"/>
                                        </p:tgtEl>
                                        <p:attrNameLst>
                                          <p:attrName>style.opacity</p:attrName>
                                        </p:attrNameLst>
                                      </p:cBhvr>
                                      <p:to>
                                        <p:strVal val="0.25"/>
                                      </p:to>
                                    </p:set>
                                    <p:animEffect filter="image" prLst="opacity: 0.25">
                                      <p:cBhvr rctx="IE">
                                        <p:cTn id="25" dur="indefinite"/>
                                        <p:tgtEl>
                                          <p:spTgt spid="73"/>
                                        </p:tgtEl>
                                      </p:cBhvr>
                                    </p:animEffect>
                                  </p:childTnLst>
                                </p:cTn>
                              </p:par>
                              <p:par>
                                <p:cTn id="26" presetID="9" presetClass="emph" presetSubtype="0" grpId="0" nodeType="withEffect">
                                  <p:stCondLst>
                                    <p:cond delay="0"/>
                                  </p:stCondLst>
                                  <p:childTnLst>
                                    <p:set>
                                      <p:cBhvr rctx="PPT">
                                        <p:cTn id="27" dur="indefinite"/>
                                        <p:tgtEl>
                                          <p:spTgt spid="54"/>
                                        </p:tgtEl>
                                        <p:attrNameLst>
                                          <p:attrName>style.opacity</p:attrName>
                                        </p:attrNameLst>
                                      </p:cBhvr>
                                      <p:to>
                                        <p:strVal val="0.25"/>
                                      </p:to>
                                    </p:set>
                                    <p:animEffect filter="image" prLst="opacity: 0.25">
                                      <p:cBhvr rctx="IE">
                                        <p:cTn id="28" dur="indefinite"/>
                                        <p:tgtEl>
                                          <p:spTgt spid="54"/>
                                        </p:tgtEl>
                                      </p:cBhvr>
                                    </p:animEffect>
                                  </p:childTnLst>
                                </p:cTn>
                              </p:par>
                              <p:par>
                                <p:cTn id="29" presetID="9" presetClass="emph" presetSubtype="0" grpId="0" nodeType="withEffect">
                                  <p:stCondLst>
                                    <p:cond delay="0"/>
                                  </p:stCondLst>
                                  <p:childTnLst>
                                    <p:set>
                                      <p:cBhvr rctx="PPT">
                                        <p:cTn id="30" dur="indefinite"/>
                                        <p:tgtEl>
                                          <p:spTgt spid="64"/>
                                        </p:tgtEl>
                                        <p:attrNameLst>
                                          <p:attrName>style.opacity</p:attrName>
                                        </p:attrNameLst>
                                      </p:cBhvr>
                                      <p:to>
                                        <p:strVal val="0.25"/>
                                      </p:to>
                                    </p:set>
                                    <p:animEffect filter="image" prLst="opacity: 0.25">
                                      <p:cBhvr rctx="IE">
                                        <p:cTn id="31" dur="indefinite"/>
                                        <p:tgtEl>
                                          <p:spTgt spid="64"/>
                                        </p:tgtEl>
                                      </p:cBhvr>
                                    </p:animEffect>
                                  </p:childTnLst>
                                </p:cTn>
                              </p:par>
                              <p:par>
                                <p:cTn id="32" presetID="9" presetClass="emph" presetSubtype="0" nodeType="withEffect">
                                  <p:stCondLst>
                                    <p:cond delay="0"/>
                                  </p:stCondLst>
                                  <p:childTnLst>
                                    <p:set>
                                      <p:cBhvr rctx="PPT">
                                        <p:cTn id="33" dur="indefinite"/>
                                        <p:tgtEl>
                                          <p:spTgt spid="80"/>
                                        </p:tgtEl>
                                        <p:attrNameLst>
                                          <p:attrName>style.opacity</p:attrName>
                                        </p:attrNameLst>
                                      </p:cBhvr>
                                      <p:to>
                                        <p:strVal val="0.25"/>
                                      </p:to>
                                    </p:set>
                                    <p:animEffect filter="image" prLst="opacity: 0.25">
                                      <p:cBhvr rctx="IE">
                                        <p:cTn id="34" dur="indefinite"/>
                                        <p:tgtEl>
                                          <p:spTgt spid="80"/>
                                        </p:tgtEl>
                                      </p:cBhvr>
                                    </p:animEffect>
                                  </p:childTnLst>
                                </p:cTn>
                              </p:par>
                            </p:childTnLst>
                          </p:cTn>
                        </p:par>
                      </p:childTnLst>
                    </p:cTn>
                  </p:par>
                  <p:par>
                    <p:cTn id="35" fill="hold">
                      <p:stCondLst>
                        <p:cond delay="indefinite"/>
                      </p:stCondLst>
                      <p:childTnLst>
                        <p:par>
                          <p:cTn id="36" fill="hold">
                            <p:stCondLst>
                              <p:cond delay="0"/>
                            </p:stCondLst>
                            <p:childTnLst>
                              <p:par>
                                <p:cTn id="37" presetID="1" presetClass="emph" presetSubtype="2" fill="hold" nodeType="clickEffect">
                                  <p:stCondLst>
                                    <p:cond delay="0"/>
                                  </p:stCondLst>
                                  <p:childTnLst>
                                    <p:animClr clrSpc="rgb">
                                      <p:cBhvr>
                                        <p:cTn id="38" dur="500" fill="hold"/>
                                        <p:tgtEl>
                                          <p:spTgt spid="48"/>
                                        </p:tgtEl>
                                        <p:attrNameLst>
                                          <p:attrName>fillcolor</p:attrName>
                                        </p:attrNameLst>
                                      </p:cBhvr>
                                      <p:to>
                                        <a:srgbClr val="0066FF"/>
                                      </p:to>
                                    </p:animClr>
                                    <p:set>
                                      <p:cBhvr>
                                        <p:cTn id="39" dur="500" fill="hold"/>
                                        <p:tgtEl>
                                          <p:spTgt spid="48"/>
                                        </p:tgtEl>
                                        <p:attrNameLst>
                                          <p:attrName>fill.type</p:attrName>
                                        </p:attrNameLst>
                                      </p:cBhvr>
                                      <p:to>
                                        <p:strVal val="solid"/>
                                      </p:to>
                                    </p:set>
                                    <p:set>
                                      <p:cBhvr>
                                        <p:cTn id="40" dur="500" fill="hold"/>
                                        <p:tgtEl>
                                          <p:spTgt spid="48"/>
                                        </p:tgtEl>
                                        <p:attrNameLst>
                                          <p:attrName>fill.on</p:attrName>
                                        </p:attrNameLst>
                                      </p:cBhvr>
                                      <p:to>
                                        <p:strVal val="true"/>
                                      </p:to>
                                    </p:set>
                                  </p:childTnLst>
                                </p:cTn>
                              </p:par>
                              <p:par>
                                <p:cTn id="41" presetID="10" presetClass="entr" presetSubtype="0" fill="hold" grpId="0" nodeType="withEffect">
                                  <p:stCondLst>
                                    <p:cond delay="0"/>
                                  </p:stCondLst>
                                  <p:childTnLst>
                                    <p:set>
                                      <p:cBhvr>
                                        <p:cTn id="42" dur="1" fill="hold">
                                          <p:stCondLst>
                                            <p:cond delay="0"/>
                                          </p:stCondLst>
                                        </p:cTn>
                                        <p:tgtEl>
                                          <p:spTgt spid="93"/>
                                        </p:tgtEl>
                                        <p:attrNameLst>
                                          <p:attrName>style.visibility</p:attrName>
                                        </p:attrNameLst>
                                      </p:cBhvr>
                                      <p:to>
                                        <p:strVal val="visible"/>
                                      </p:to>
                                    </p:set>
                                    <p:animEffect transition="in" filter="fade">
                                      <p:cBhvr>
                                        <p:cTn id="43" dur="500"/>
                                        <p:tgtEl>
                                          <p:spTgt spid="93"/>
                                        </p:tgtEl>
                                      </p:cBhvr>
                                    </p:animEffect>
                                  </p:childTnLst>
                                </p:cTn>
                              </p:par>
                              <p:par>
                                <p:cTn id="44" presetID="1" presetClass="emph" presetSubtype="2" fill="hold" nodeType="withEffect">
                                  <p:stCondLst>
                                    <p:cond delay="0"/>
                                  </p:stCondLst>
                                  <p:childTnLst>
                                    <p:animClr clrSpc="rgb">
                                      <p:cBhvr>
                                        <p:cTn id="45" dur="500" fill="hold"/>
                                        <p:tgtEl>
                                          <p:spTgt spid="52"/>
                                        </p:tgtEl>
                                        <p:attrNameLst>
                                          <p:attrName>fillcolor</p:attrName>
                                        </p:attrNameLst>
                                      </p:cBhvr>
                                      <p:to>
                                        <a:srgbClr val="0066FF"/>
                                      </p:to>
                                    </p:animClr>
                                    <p:set>
                                      <p:cBhvr>
                                        <p:cTn id="46" dur="500" fill="hold"/>
                                        <p:tgtEl>
                                          <p:spTgt spid="52"/>
                                        </p:tgtEl>
                                        <p:attrNameLst>
                                          <p:attrName>fill.type</p:attrName>
                                        </p:attrNameLst>
                                      </p:cBhvr>
                                      <p:to>
                                        <p:strVal val="solid"/>
                                      </p:to>
                                    </p:set>
                                    <p:set>
                                      <p:cBhvr>
                                        <p:cTn id="47" dur="500" fill="hold"/>
                                        <p:tgtEl>
                                          <p:spTgt spid="52"/>
                                        </p:tgtEl>
                                        <p:attrNameLst>
                                          <p:attrName>fill.on</p:attrName>
                                        </p:attrNameLst>
                                      </p:cBhvr>
                                      <p:to>
                                        <p:strVal val="true"/>
                                      </p:to>
                                    </p:set>
                                  </p:childTnLst>
                                </p:cTn>
                              </p:par>
                              <p:par>
                                <p:cTn id="48" presetID="10" presetClass="entr" presetSubtype="0" fill="hold" grpId="0" nodeType="withEffect">
                                  <p:stCondLst>
                                    <p:cond delay="0"/>
                                  </p:stCondLst>
                                  <p:childTnLst>
                                    <p:set>
                                      <p:cBhvr>
                                        <p:cTn id="49" dur="1" fill="hold">
                                          <p:stCondLst>
                                            <p:cond delay="0"/>
                                          </p:stCondLst>
                                        </p:cTn>
                                        <p:tgtEl>
                                          <p:spTgt spid="95"/>
                                        </p:tgtEl>
                                        <p:attrNameLst>
                                          <p:attrName>style.visibility</p:attrName>
                                        </p:attrNameLst>
                                      </p:cBhvr>
                                      <p:to>
                                        <p:strVal val="visible"/>
                                      </p:to>
                                    </p:set>
                                    <p:animEffect transition="in" filter="fade">
                                      <p:cBhvr>
                                        <p:cTn id="50" dur="500"/>
                                        <p:tgtEl>
                                          <p:spTgt spid="95"/>
                                        </p:tgtEl>
                                      </p:cBhvr>
                                    </p:animEffect>
                                  </p:childTnLst>
                                </p:cTn>
                              </p:par>
                              <p:par>
                                <p:cTn id="51" presetID="1" presetClass="emph" presetSubtype="2" fill="hold" nodeType="withEffect">
                                  <p:stCondLst>
                                    <p:cond delay="0"/>
                                  </p:stCondLst>
                                  <p:childTnLst>
                                    <p:animClr clrSpc="rgb">
                                      <p:cBhvr>
                                        <p:cTn id="52" dur="500" fill="hold"/>
                                        <p:tgtEl>
                                          <p:spTgt spid="53"/>
                                        </p:tgtEl>
                                        <p:attrNameLst>
                                          <p:attrName>fillcolor</p:attrName>
                                        </p:attrNameLst>
                                      </p:cBhvr>
                                      <p:to>
                                        <a:srgbClr val="0066FF"/>
                                      </p:to>
                                    </p:animClr>
                                    <p:set>
                                      <p:cBhvr>
                                        <p:cTn id="53" dur="500" fill="hold"/>
                                        <p:tgtEl>
                                          <p:spTgt spid="53"/>
                                        </p:tgtEl>
                                        <p:attrNameLst>
                                          <p:attrName>fill.type</p:attrName>
                                        </p:attrNameLst>
                                      </p:cBhvr>
                                      <p:to>
                                        <p:strVal val="solid"/>
                                      </p:to>
                                    </p:set>
                                    <p:set>
                                      <p:cBhvr>
                                        <p:cTn id="54" dur="500" fill="hold"/>
                                        <p:tgtEl>
                                          <p:spTgt spid="53"/>
                                        </p:tgtEl>
                                        <p:attrNameLst>
                                          <p:attrName>fill.on</p:attrName>
                                        </p:attrNameLst>
                                      </p:cBhvr>
                                      <p:to>
                                        <p:strVal val="true"/>
                                      </p:to>
                                    </p:set>
                                  </p:childTnLst>
                                </p:cTn>
                              </p:par>
                              <p:par>
                                <p:cTn id="55" presetID="10" presetClass="entr" presetSubtype="0" fill="hold" grpId="0" nodeType="withEffect">
                                  <p:stCondLst>
                                    <p:cond delay="0"/>
                                  </p:stCondLst>
                                  <p:childTnLst>
                                    <p:set>
                                      <p:cBhvr>
                                        <p:cTn id="56" dur="1" fill="hold">
                                          <p:stCondLst>
                                            <p:cond delay="0"/>
                                          </p:stCondLst>
                                        </p:cTn>
                                        <p:tgtEl>
                                          <p:spTgt spid="96"/>
                                        </p:tgtEl>
                                        <p:attrNameLst>
                                          <p:attrName>style.visibility</p:attrName>
                                        </p:attrNameLst>
                                      </p:cBhvr>
                                      <p:to>
                                        <p:strVal val="visible"/>
                                      </p:to>
                                    </p:set>
                                    <p:animEffect transition="in" filter="fade">
                                      <p:cBhvr>
                                        <p:cTn id="57" dur="500"/>
                                        <p:tgtEl>
                                          <p:spTgt spid="96"/>
                                        </p:tgtEl>
                                      </p:cBhvr>
                                    </p:animEffect>
                                  </p:childTnLst>
                                </p:cTn>
                              </p:par>
                              <p:par>
                                <p:cTn id="58" presetID="1" presetClass="emph" presetSubtype="2" fill="hold" nodeType="withEffect">
                                  <p:stCondLst>
                                    <p:cond delay="0"/>
                                  </p:stCondLst>
                                  <p:childTnLst>
                                    <p:animClr clrSpc="rgb">
                                      <p:cBhvr>
                                        <p:cTn id="59" dur="500" fill="hold"/>
                                        <p:tgtEl>
                                          <p:spTgt spid="50"/>
                                        </p:tgtEl>
                                        <p:attrNameLst>
                                          <p:attrName>fillcolor</p:attrName>
                                        </p:attrNameLst>
                                      </p:cBhvr>
                                      <p:to>
                                        <a:srgbClr val="0066FF"/>
                                      </p:to>
                                    </p:animClr>
                                    <p:set>
                                      <p:cBhvr>
                                        <p:cTn id="60" dur="500" fill="hold"/>
                                        <p:tgtEl>
                                          <p:spTgt spid="50"/>
                                        </p:tgtEl>
                                        <p:attrNameLst>
                                          <p:attrName>fill.type</p:attrName>
                                        </p:attrNameLst>
                                      </p:cBhvr>
                                      <p:to>
                                        <p:strVal val="solid"/>
                                      </p:to>
                                    </p:set>
                                    <p:set>
                                      <p:cBhvr>
                                        <p:cTn id="61" dur="500" fill="hold"/>
                                        <p:tgtEl>
                                          <p:spTgt spid="50"/>
                                        </p:tgtEl>
                                        <p:attrNameLst>
                                          <p:attrName>fill.on</p:attrName>
                                        </p:attrNameLst>
                                      </p:cBhvr>
                                      <p:to>
                                        <p:strVal val="true"/>
                                      </p:to>
                                    </p:set>
                                  </p:childTnLst>
                                </p:cTn>
                              </p:par>
                              <p:par>
                                <p:cTn id="62" presetID="10" presetClass="entr" presetSubtype="0" fill="hold" grpId="0" nodeType="withEffect">
                                  <p:stCondLst>
                                    <p:cond delay="0"/>
                                  </p:stCondLst>
                                  <p:childTnLst>
                                    <p:set>
                                      <p:cBhvr>
                                        <p:cTn id="63" dur="1" fill="hold">
                                          <p:stCondLst>
                                            <p:cond delay="0"/>
                                          </p:stCondLst>
                                        </p:cTn>
                                        <p:tgtEl>
                                          <p:spTgt spid="98"/>
                                        </p:tgtEl>
                                        <p:attrNameLst>
                                          <p:attrName>style.visibility</p:attrName>
                                        </p:attrNameLst>
                                      </p:cBhvr>
                                      <p:to>
                                        <p:strVal val="visible"/>
                                      </p:to>
                                    </p:set>
                                    <p:animEffect transition="in" filter="fade">
                                      <p:cBhvr>
                                        <p:cTn id="64" dur="500"/>
                                        <p:tgtEl>
                                          <p:spTgt spid="98"/>
                                        </p:tgtEl>
                                      </p:cBhvr>
                                    </p:animEffect>
                                  </p:childTnLst>
                                </p:cTn>
                              </p:par>
                              <p:par>
                                <p:cTn id="65" presetID="1" presetClass="emph" presetSubtype="2" fill="hold" nodeType="withEffect">
                                  <p:stCondLst>
                                    <p:cond delay="0"/>
                                  </p:stCondLst>
                                  <p:childTnLst>
                                    <p:animClr clrSpc="rgb">
                                      <p:cBhvr>
                                        <p:cTn id="66" dur="500" fill="hold"/>
                                        <p:tgtEl>
                                          <p:spTgt spid="57"/>
                                        </p:tgtEl>
                                        <p:attrNameLst>
                                          <p:attrName>fillcolor</p:attrName>
                                        </p:attrNameLst>
                                      </p:cBhvr>
                                      <p:to>
                                        <a:srgbClr val="0066FF"/>
                                      </p:to>
                                    </p:animClr>
                                    <p:set>
                                      <p:cBhvr>
                                        <p:cTn id="67" dur="500" fill="hold"/>
                                        <p:tgtEl>
                                          <p:spTgt spid="57"/>
                                        </p:tgtEl>
                                        <p:attrNameLst>
                                          <p:attrName>fill.type</p:attrName>
                                        </p:attrNameLst>
                                      </p:cBhvr>
                                      <p:to>
                                        <p:strVal val="solid"/>
                                      </p:to>
                                    </p:set>
                                    <p:set>
                                      <p:cBhvr>
                                        <p:cTn id="68" dur="500" fill="hold"/>
                                        <p:tgtEl>
                                          <p:spTgt spid="57"/>
                                        </p:tgtEl>
                                        <p:attrNameLst>
                                          <p:attrName>fill.on</p:attrName>
                                        </p:attrNameLst>
                                      </p:cBhvr>
                                      <p:to>
                                        <p:strVal val="true"/>
                                      </p:to>
                                    </p:set>
                                  </p:childTnLst>
                                </p:cTn>
                              </p:par>
                              <p:par>
                                <p:cTn id="69" presetID="10" presetClass="entr" presetSubtype="0" fill="hold" grpId="0" nodeType="withEffect">
                                  <p:stCondLst>
                                    <p:cond delay="0"/>
                                  </p:stCondLst>
                                  <p:childTnLst>
                                    <p:set>
                                      <p:cBhvr>
                                        <p:cTn id="70" dur="1" fill="hold">
                                          <p:stCondLst>
                                            <p:cond delay="0"/>
                                          </p:stCondLst>
                                        </p:cTn>
                                        <p:tgtEl>
                                          <p:spTgt spid="102"/>
                                        </p:tgtEl>
                                        <p:attrNameLst>
                                          <p:attrName>style.visibility</p:attrName>
                                        </p:attrNameLst>
                                      </p:cBhvr>
                                      <p:to>
                                        <p:strVal val="visible"/>
                                      </p:to>
                                    </p:set>
                                    <p:animEffect transition="in" filter="fade">
                                      <p:cBhvr>
                                        <p:cTn id="71" dur="500"/>
                                        <p:tgtEl>
                                          <p:spTgt spid="102"/>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103"/>
                                        </p:tgtEl>
                                        <p:attrNameLst>
                                          <p:attrName>style.visibility</p:attrName>
                                        </p:attrNameLst>
                                      </p:cBhvr>
                                      <p:to>
                                        <p:strVal val="visible"/>
                                      </p:to>
                                    </p:set>
                                    <p:animEffect transition="in" filter="fade">
                                      <p:cBhvr>
                                        <p:cTn id="74" dur="500"/>
                                        <p:tgtEl>
                                          <p:spTgt spid="1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54" grpId="0" animBg="1"/>
      <p:bldP spid="60" grpId="0"/>
      <p:bldP spid="61" grpId="0"/>
      <p:bldP spid="64" grpId="0"/>
      <p:bldP spid="73" grpId="0"/>
      <p:bldP spid="93" grpId="0" animBg="1"/>
      <p:bldP spid="95" grpId="0" animBg="1"/>
      <p:bldP spid="96" grpId="0" animBg="1"/>
      <p:bldP spid="98" grpId="0" animBg="1"/>
      <p:bldP spid="102" grpId="0" animBg="1"/>
      <p:bldP spid="10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Oval 46"/>
          <p:cNvSpPr/>
          <p:nvPr/>
        </p:nvSpPr>
        <p:spPr>
          <a:xfrm>
            <a:off x="5105400" y="152400"/>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p:cNvSpPr/>
          <p:nvPr/>
        </p:nvSpPr>
        <p:spPr>
          <a:xfrm>
            <a:off x="5105400" y="1371600"/>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a:off x="5053013" y="4181475"/>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p:nvPr/>
        </p:nvSpPr>
        <p:spPr>
          <a:xfrm>
            <a:off x="5105400" y="2286000"/>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p:cNvSpPr/>
          <p:nvPr/>
        </p:nvSpPr>
        <p:spPr>
          <a:xfrm>
            <a:off x="5791200" y="3200400"/>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p:cNvSpPr/>
          <p:nvPr/>
        </p:nvSpPr>
        <p:spPr>
          <a:xfrm>
            <a:off x="3248025" y="4171950"/>
            <a:ext cx="6096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p:cNvSpPr/>
          <p:nvPr/>
        </p:nvSpPr>
        <p:spPr>
          <a:xfrm>
            <a:off x="3248025" y="6076950"/>
            <a:ext cx="609600" cy="609600"/>
          </a:xfrm>
          <a:prstGeom prst="ellipse">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Box 58"/>
          <p:cNvSpPr txBox="1"/>
          <p:nvPr/>
        </p:nvSpPr>
        <p:spPr>
          <a:xfrm>
            <a:off x="5715000" y="533400"/>
            <a:ext cx="1219200" cy="923330"/>
          </a:xfrm>
          <a:prstGeom prst="rect">
            <a:avLst/>
          </a:prstGeom>
          <a:noFill/>
        </p:spPr>
        <p:txBody>
          <a:bodyPr wrap="square" rtlCol="0">
            <a:spAutoFit/>
          </a:bodyPr>
          <a:lstStyle/>
          <a:p>
            <a:r>
              <a:rPr lang="en-US" dirty="0" smtClean="0"/>
              <a:t>L := 1</a:t>
            </a:r>
          </a:p>
          <a:p>
            <a:r>
              <a:rPr lang="en-US" dirty="0" err="1" smtClean="0"/>
              <a:t>bLen</a:t>
            </a:r>
            <a:r>
              <a:rPr lang="en-US" dirty="0" smtClean="0"/>
              <a:t> := 0</a:t>
            </a:r>
          </a:p>
          <a:p>
            <a:r>
              <a:rPr lang="en-US" dirty="0" err="1" smtClean="0"/>
              <a:t>pLen</a:t>
            </a:r>
            <a:r>
              <a:rPr lang="en-US" dirty="0" smtClean="0"/>
              <a:t> &gt;= 1</a:t>
            </a:r>
            <a:endParaRPr lang="en-US" dirty="0"/>
          </a:p>
        </p:txBody>
      </p:sp>
      <p:sp>
        <p:nvSpPr>
          <p:cNvPr id="62" name="TextBox 61"/>
          <p:cNvSpPr txBox="1"/>
          <p:nvPr/>
        </p:nvSpPr>
        <p:spPr>
          <a:xfrm>
            <a:off x="5486400" y="1905000"/>
            <a:ext cx="762000" cy="369332"/>
          </a:xfrm>
          <a:prstGeom prst="rect">
            <a:avLst/>
          </a:prstGeom>
          <a:noFill/>
        </p:spPr>
        <p:txBody>
          <a:bodyPr wrap="square" rtlCol="0">
            <a:spAutoFit/>
          </a:bodyPr>
          <a:lstStyle/>
          <a:p>
            <a:r>
              <a:rPr lang="en-US" dirty="0" smtClean="0"/>
              <a:t>p != 0</a:t>
            </a:r>
            <a:endParaRPr lang="en-US" dirty="0"/>
          </a:p>
        </p:txBody>
      </p:sp>
      <p:sp>
        <p:nvSpPr>
          <p:cNvPr id="63" name="TextBox 62"/>
          <p:cNvSpPr txBox="1"/>
          <p:nvPr/>
        </p:nvSpPr>
        <p:spPr>
          <a:xfrm>
            <a:off x="5943600" y="2743200"/>
            <a:ext cx="1219200" cy="369332"/>
          </a:xfrm>
          <a:prstGeom prst="rect">
            <a:avLst/>
          </a:prstGeom>
          <a:noFill/>
        </p:spPr>
        <p:txBody>
          <a:bodyPr wrap="square" rtlCol="0">
            <a:spAutoFit/>
          </a:bodyPr>
          <a:lstStyle/>
          <a:p>
            <a:r>
              <a:rPr lang="en-US" dirty="0" smtClean="0"/>
              <a:t>mode != 0</a:t>
            </a:r>
            <a:endParaRPr lang="en-US" dirty="0"/>
          </a:p>
        </p:txBody>
      </p:sp>
      <p:sp>
        <p:nvSpPr>
          <p:cNvPr id="64" name="TextBox 63"/>
          <p:cNvSpPr txBox="1"/>
          <p:nvPr/>
        </p:nvSpPr>
        <p:spPr>
          <a:xfrm>
            <a:off x="5638800" y="3886200"/>
            <a:ext cx="914400" cy="369332"/>
          </a:xfrm>
          <a:prstGeom prst="rect">
            <a:avLst/>
          </a:prstGeom>
          <a:noFill/>
        </p:spPr>
        <p:txBody>
          <a:bodyPr wrap="square" rtlCol="0">
            <a:spAutoFit/>
          </a:bodyPr>
          <a:lstStyle/>
          <a:p>
            <a:r>
              <a:rPr lang="en-US" dirty="0" smtClean="0"/>
              <a:t>off := 1</a:t>
            </a:r>
            <a:endParaRPr lang="en-US" dirty="0"/>
          </a:p>
        </p:txBody>
      </p:sp>
      <p:sp>
        <p:nvSpPr>
          <p:cNvPr id="71" name="TextBox 70"/>
          <p:cNvSpPr txBox="1"/>
          <p:nvPr/>
        </p:nvSpPr>
        <p:spPr>
          <a:xfrm>
            <a:off x="3933825" y="4552950"/>
            <a:ext cx="990600" cy="369332"/>
          </a:xfrm>
          <a:prstGeom prst="rect">
            <a:avLst/>
          </a:prstGeom>
          <a:noFill/>
        </p:spPr>
        <p:txBody>
          <a:bodyPr wrap="square" rtlCol="0">
            <a:spAutoFit/>
          </a:bodyPr>
          <a:lstStyle/>
          <a:p>
            <a:r>
              <a:rPr lang="en-US" dirty="0" smtClean="0"/>
              <a:t>L &gt; </a:t>
            </a:r>
            <a:r>
              <a:rPr lang="en-US" dirty="0" err="1" smtClean="0"/>
              <a:t>pLen</a:t>
            </a:r>
            <a:endParaRPr lang="en-US" dirty="0" smtClean="0"/>
          </a:p>
        </p:txBody>
      </p:sp>
      <p:sp>
        <p:nvSpPr>
          <p:cNvPr id="72" name="TextBox 71"/>
          <p:cNvSpPr txBox="1"/>
          <p:nvPr/>
        </p:nvSpPr>
        <p:spPr>
          <a:xfrm>
            <a:off x="1752600" y="4953000"/>
            <a:ext cx="1676400" cy="646331"/>
          </a:xfrm>
          <a:prstGeom prst="rect">
            <a:avLst/>
          </a:prstGeom>
          <a:noFill/>
        </p:spPr>
        <p:txBody>
          <a:bodyPr wrap="square" rtlCol="0">
            <a:spAutoFit/>
          </a:bodyPr>
          <a:lstStyle/>
          <a:p>
            <a:r>
              <a:rPr lang="en-US" dirty="0" smtClean="0"/>
              <a:t>p != 0</a:t>
            </a:r>
          </a:p>
          <a:p>
            <a:r>
              <a:rPr lang="en-US" dirty="0" smtClean="0"/>
              <a:t>&amp;&amp; </a:t>
            </a:r>
            <a:r>
              <a:rPr lang="en-US" dirty="0" err="1" smtClean="0"/>
              <a:t>bLen</a:t>
            </a:r>
            <a:r>
              <a:rPr lang="en-US" dirty="0" smtClean="0"/>
              <a:t> &gt; </a:t>
            </a:r>
            <a:r>
              <a:rPr lang="en-US" dirty="0" err="1" smtClean="0"/>
              <a:t>pLen</a:t>
            </a:r>
            <a:endParaRPr lang="en-US" dirty="0"/>
          </a:p>
        </p:txBody>
      </p:sp>
      <p:cxnSp>
        <p:nvCxnSpPr>
          <p:cNvPr id="74" name="Elbow Connector 73"/>
          <p:cNvCxnSpPr>
            <a:stCxn id="47" idx="4"/>
            <a:endCxn id="48" idx="0"/>
          </p:cNvCxnSpPr>
          <p:nvPr/>
        </p:nvCxnSpPr>
        <p:spPr>
          <a:xfrm rot="5400000">
            <a:off x="5105400" y="1066800"/>
            <a:ext cx="609600" cy="1588"/>
          </a:xfrm>
          <a:prstGeom prst="bentConnector3">
            <a:avLst>
              <a:gd name="adj1" fmla="val 50000"/>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a:stCxn id="48" idx="4"/>
            <a:endCxn id="52" idx="0"/>
          </p:cNvCxnSpPr>
          <p:nvPr/>
        </p:nvCxnSpPr>
        <p:spPr>
          <a:xfrm rot="5400000">
            <a:off x="5257800" y="2133600"/>
            <a:ext cx="3048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9" name="Straight Arrow Connector 78"/>
          <p:cNvCxnSpPr>
            <a:stCxn id="52" idx="5"/>
            <a:endCxn id="54" idx="0"/>
          </p:cNvCxnSpPr>
          <p:nvPr/>
        </p:nvCxnSpPr>
        <p:spPr>
          <a:xfrm rot="16200000" flipH="1">
            <a:off x="5663826" y="2768226"/>
            <a:ext cx="394074" cy="470274"/>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0" name="Straight Arrow Connector 79"/>
          <p:cNvCxnSpPr>
            <a:stCxn id="54" idx="3"/>
            <a:endCxn id="50" idx="0"/>
          </p:cNvCxnSpPr>
          <p:nvPr/>
        </p:nvCxnSpPr>
        <p:spPr>
          <a:xfrm rot="5400000">
            <a:off x="5388770" y="3689770"/>
            <a:ext cx="460749" cy="52266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6" name="Straight Arrow Connector 85"/>
          <p:cNvCxnSpPr>
            <a:stCxn id="50" idx="2"/>
            <a:endCxn id="57" idx="6"/>
          </p:cNvCxnSpPr>
          <p:nvPr/>
        </p:nvCxnSpPr>
        <p:spPr>
          <a:xfrm rot="10800000">
            <a:off x="3857625" y="4476751"/>
            <a:ext cx="1195388" cy="952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a:stCxn id="57" idx="4"/>
            <a:endCxn id="58" idx="0"/>
          </p:cNvCxnSpPr>
          <p:nvPr/>
        </p:nvCxnSpPr>
        <p:spPr>
          <a:xfrm rot="5400000">
            <a:off x="2905125" y="5429250"/>
            <a:ext cx="12954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8" name="Shape 87"/>
          <p:cNvCxnSpPr>
            <a:stCxn id="50" idx="4"/>
            <a:endCxn id="50" idx="6"/>
          </p:cNvCxnSpPr>
          <p:nvPr/>
        </p:nvCxnSpPr>
        <p:spPr>
          <a:xfrm rot="5400000" flipH="1" flipV="1">
            <a:off x="5357813" y="4486275"/>
            <a:ext cx="304800" cy="304800"/>
          </a:xfrm>
          <a:prstGeom prst="curvedConnector4">
            <a:avLst>
              <a:gd name="adj1" fmla="val -539063"/>
              <a:gd name="adj2" fmla="val 582813"/>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8" name="TextBox 97"/>
          <p:cNvSpPr txBox="1"/>
          <p:nvPr/>
        </p:nvSpPr>
        <p:spPr>
          <a:xfrm>
            <a:off x="5791200" y="1524000"/>
            <a:ext cx="1371600" cy="369332"/>
          </a:xfrm>
          <a:prstGeom prst="rect">
            <a:avLst/>
          </a:prstGeom>
          <a:noFill/>
          <a:ln>
            <a:solidFill>
              <a:schemeClr val="tx2">
                <a:lumMod val="75000"/>
              </a:schemeClr>
            </a:solidFill>
          </a:ln>
        </p:spPr>
        <p:txBody>
          <a:bodyPr wrap="square" rtlCol="0">
            <a:spAutoFit/>
          </a:bodyPr>
          <a:lstStyle/>
          <a:p>
            <a:r>
              <a:rPr lang="en-US" dirty="0" err="1" smtClean="0">
                <a:solidFill>
                  <a:schemeClr val="tx2">
                    <a:lumMod val="60000"/>
                    <a:lumOff val="40000"/>
                  </a:schemeClr>
                </a:solidFill>
              </a:rPr>
              <a:t>bLen</a:t>
            </a:r>
            <a:r>
              <a:rPr lang="en-US" dirty="0" smtClean="0">
                <a:solidFill>
                  <a:schemeClr val="tx2">
                    <a:lumMod val="60000"/>
                    <a:lumOff val="40000"/>
                  </a:schemeClr>
                </a:solidFill>
              </a:rPr>
              <a:t> </a:t>
            </a:r>
            <a:r>
              <a:rPr lang="en-US" dirty="0" smtClean="0">
                <a:solidFill>
                  <a:schemeClr val="tx2">
                    <a:lumMod val="60000"/>
                    <a:lumOff val="40000"/>
                  </a:schemeClr>
                </a:solidFill>
                <a:latin typeface="cmsy10"/>
              </a:rPr>
              <a:t>·</a:t>
            </a:r>
            <a:r>
              <a:rPr lang="en-US" dirty="0" smtClean="0">
                <a:solidFill>
                  <a:schemeClr val="tx2">
                    <a:lumMod val="60000"/>
                    <a:lumOff val="40000"/>
                  </a:schemeClr>
                </a:solidFill>
              </a:rPr>
              <a:t> </a:t>
            </a:r>
            <a:r>
              <a:rPr lang="en-US" dirty="0" err="1" smtClean="0">
                <a:solidFill>
                  <a:schemeClr val="tx2">
                    <a:lumMod val="60000"/>
                    <a:lumOff val="40000"/>
                  </a:schemeClr>
                </a:solidFill>
              </a:rPr>
              <a:t>pLen</a:t>
            </a:r>
            <a:endParaRPr lang="en-US" dirty="0">
              <a:solidFill>
                <a:schemeClr val="tx2">
                  <a:lumMod val="60000"/>
                  <a:lumOff val="40000"/>
                </a:schemeClr>
              </a:solidFill>
            </a:endParaRPr>
          </a:p>
        </p:txBody>
      </p:sp>
      <p:sp>
        <p:nvSpPr>
          <p:cNvPr id="177" name="TextBox 176"/>
          <p:cNvSpPr txBox="1"/>
          <p:nvPr/>
        </p:nvSpPr>
        <p:spPr>
          <a:xfrm>
            <a:off x="2462213" y="6238875"/>
            <a:ext cx="685800" cy="369332"/>
          </a:xfrm>
          <a:prstGeom prst="rect">
            <a:avLst/>
          </a:prstGeom>
          <a:noFill/>
          <a:ln>
            <a:solidFill>
              <a:schemeClr val="tx2">
                <a:lumMod val="75000"/>
              </a:schemeClr>
            </a:solidFill>
          </a:ln>
        </p:spPr>
        <p:txBody>
          <a:bodyPr wrap="square" rtlCol="0">
            <a:spAutoFit/>
          </a:bodyPr>
          <a:lstStyle/>
          <a:p>
            <a:r>
              <a:rPr lang="en-US" dirty="0" smtClean="0">
                <a:solidFill>
                  <a:schemeClr val="tx2">
                    <a:lumMod val="75000"/>
                  </a:schemeClr>
                </a:solidFill>
              </a:rPr>
              <a:t>False</a:t>
            </a:r>
            <a:endParaRPr lang="en-US" dirty="0">
              <a:solidFill>
                <a:schemeClr val="tx2">
                  <a:lumMod val="75000"/>
                </a:schemeClr>
              </a:solidFill>
            </a:endParaRPr>
          </a:p>
        </p:txBody>
      </p:sp>
      <p:sp>
        <p:nvSpPr>
          <p:cNvPr id="61" name="Slide Number Placeholder 60"/>
          <p:cNvSpPr>
            <a:spLocks noGrp="1"/>
          </p:cNvSpPr>
          <p:nvPr>
            <p:ph type="sldNum" sz="quarter" idx="12"/>
          </p:nvPr>
        </p:nvSpPr>
        <p:spPr>
          <a:xfrm>
            <a:off x="5915025" y="6337300"/>
            <a:ext cx="2133600" cy="365125"/>
          </a:xfrm>
        </p:spPr>
        <p:txBody>
          <a:bodyPr/>
          <a:lstStyle/>
          <a:p>
            <a:fld id="{4A96F167-5951-4AF2-A12D-410BE70F5D80}" type="slidenum">
              <a:rPr lang="en-US" smtClean="0"/>
              <a:pPr/>
              <a:t>8</a:t>
            </a:fld>
            <a:endParaRPr lang="en-US"/>
          </a:p>
        </p:txBody>
      </p:sp>
      <p:sp>
        <p:nvSpPr>
          <p:cNvPr id="75" name="TextBox 74"/>
          <p:cNvSpPr txBox="1"/>
          <p:nvPr/>
        </p:nvSpPr>
        <p:spPr>
          <a:xfrm>
            <a:off x="5791200" y="2362200"/>
            <a:ext cx="1371600" cy="369332"/>
          </a:xfrm>
          <a:prstGeom prst="rect">
            <a:avLst/>
          </a:prstGeom>
          <a:noFill/>
          <a:ln>
            <a:solidFill>
              <a:schemeClr val="tx2">
                <a:lumMod val="75000"/>
              </a:schemeClr>
            </a:solidFill>
          </a:ln>
        </p:spPr>
        <p:txBody>
          <a:bodyPr wrap="square" rtlCol="0">
            <a:spAutoFit/>
          </a:bodyPr>
          <a:lstStyle/>
          <a:p>
            <a:r>
              <a:rPr lang="en-US" dirty="0" err="1" smtClean="0">
                <a:solidFill>
                  <a:schemeClr val="tx2">
                    <a:lumMod val="60000"/>
                    <a:lumOff val="40000"/>
                  </a:schemeClr>
                </a:solidFill>
              </a:rPr>
              <a:t>bLen</a:t>
            </a:r>
            <a:r>
              <a:rPr lang="en-US" dirty="0" smtClean="0">
                <a:solidFill>
                  <a:schemeClr val="tx2">
                    <a:lumMod val="60000"/>
                    <a:lumOff val="40000"/>
                  </a:schemeClr>
                </a:solidFill>
              </a:rPr>
              <a:t> </a:t>
            </a:r>
            <a:r>
              <a:rPr lang="en-US" dirty="0" smtClean="0">
                <a:solidFill>
                  <a:schemeClr val="tx2">
                    <a:lumMod val="60000"/>
                    <a:lumOff val="40000"/>
                  </a:schemeClr>
                </a:solidFill>
                <a:latin typeface="cmsy10"/>
              </a:rPr>
              <a:t>·</a:t>
            </a:r>
            <a:r>
              <a:rPr lang="en-US" dirty="0" smtClean="0">
                <a:solidFill>
                  <a:schemeClr val="tx2">
                    <a:lumMod val="60000"/>
                    <a:lumOff val="40000"/>
                  </a:schemeClr>
                </a:solidFill>
              </a:rPr>
              <a:t> </a:t>
            </a:r>
            <a:r>
              <a:rPr lang="en-US" dirty="0" err="1" smtClean="0">
                <a:solidFill>
                  <a:schemeClr val="tx2">
                    <a:lumMod val="60000"/>
                    <a:lumOff val="40000"/>
                  </a:schemeClr>
                </a:solidFill>
              </a:rPr>
              <a:t>pLen</a:t>
            </a:r>
            <a:endParaRPr lang="en-US" dirty="0">
              <a:solidFill>
                <a:schemeClr val="tx2">
                  <a:lumMod val="60000"/>
                  <a:lumOff val="40000"/>
                </a:schemeClr>
              </a:solidFill>
            </a:endParaRPr>
          </a:p>
        </p:txBody>
      </p:sp>
      <p:sp>
        <p:nvSpPr>
          <p:cNvPr id="76" name="TextBox 75"/>
          <p:cNvSpPr txBox="1"/>
          <p:nvPr/>
        </p:nvSpPr>
        <p:spPr>
          <a:xfrm>
            <a:off x="6477000" y="3352800"/>
            <a:ext cx="1371600" cy="369332"/>
          </a:xfrm>
          <a:prstGeom prst="rect">
            <a:avLst/>
          </a:prstGeom>
          <a:noFill/>
          <a:ln>
            <a:solidFill>
              <a:schemeClr val="tx2">
                <a:lumMod val="75000"/>
              </a:schemeClr>
            </a:solidFill>
          </a:ln>
        </p:spPr>
        <p:txBody>
          <a:bodyPr wrap="square" rtlCol="0">
            <a:spAutoFit/>
          </a:bodyPr>
          <a:lstStyle/>
          <a:p>
            <a:r>
              <a:rPr lang="en-US" dirty="0" err="1" smtClean="0">
                <a:solidFill>
                  <a:schemeClr val="tx2">
                    <a:lumMod val="60000"/>
                    <a:lumOff val="40000"/>
                  </a:schemeClr>
                </a:solidFill>
              </a:rPr>
              <a:t>bLen</a:t>
            </a:r>
            <a:r>
              <a:rPr lang="en-US" dirty="0" smtClean="0">
                <a:solidFill>
                  <a:schemeClr val="tx2">
                    <a:lumMod val="60000"/>
                    <a:lumOff val="40000"/>
                  </a:schemeClr>
                </a:solidFill>
              </a:rPr>
              <a:t> </a:t>
            </a:r>
            <a:r>
              <a:rPr lang="en-US" dirty="0" smtClean="0">
                <a:solidFill>
                  <a:schemeClr val="tx2">
                    <a:lumMod val="60000"/>
                    <a:lumOff val="40000"/>
                  </a:schemeClr>
                </a:solidFill>
                <a:latin typeface="cmsy10"/>
              </a:rPr>
              <a:t>·</a:t>
            </a:r>
            <a:r>
              <a:rPr lang="en-US" dirty="0" smtClean="0">
                <a:solidFill>
                  <a:schemeClr val="tx2">
                    <a:lumMod val="60000"/>
                    <a:lumOff val="40000"/>
                  </a:schemeClr>
                </a:solidFill>
              </a:rPr>
              <a:t> </a:t>
            </a:r>
            <a:r>
              <a:rPr lang="en-US" dirty="0" err="1" smtClean="0">
                <a:solidFill>
                  <a:schemeClr val="tx2">
                    <a:lumMod val="60000"/>
                    <a:lumOff val="40000"/>
                  </a:schemeClr>
                </a:solidFill>
              </a:rPr>
              <a:t>pLen</a:t>
            </a:r>
            <a:endParaRPr lang="en-US" dirty="0">
              <a:solidFill>
                <a:schemeClr val="tx2">
                  <a:lumMod val="60000"/>
                  <a:lumOff val="40000"/>
                </a:schemeClr>
              </a:solidFill>
            </a:endParaRPr>
          </a:p>
        </p:txBody>
      </p:sp>
      <p:sp>
        <p:nvSpPr>
          <p:cNvPr id="78" name="TextBox 77"/>
          <p:cNvSpPr txBox="1"/>
          <p:nvPr/>
        </p:nvSpPr>
        <p:spPr>
          <a:xfrm>
            <a:off x="6348413" y="4181475"/>
            <a:ext cx="1371600" cy="369332"/>
          </a:xfrm>
          <a:prstGeom prst="rect">
            <a:avLst/>
          </a:prstGeom>
          <a:noFill/>
          <a:ln>
            <a:solidFill>
              <a:schemeClr val="tx2">
                <a:lumMod val="75000"/>
              </a:schemeClr>
            </a:solidFill>
          </a:ln>
        </p:spPr>
        <p:txBody>
          <a:bodyPr wrap="square" rtlCol="0">
            <a:spAutoFit/>
          </a:bodyPr>
          <a:lstStyle/>
          <a:p>
            <a:r>
              <a:rPr lang="en-US" dirty="0" err="1" smtClean="0">
                <a:solidFill>
                  <a:schemeClr val="tx2">
                    <a:lumMod val="60000"/>
                    <a:lumOff val="40000"/>
                  </a:schemeClr>
                </a:solidFill>
              </a:rPr>
              <a:t>bLen</a:t>
            </a:r>
            <a:r>
              <a:rPr lang="en-US" dirty="0" smtClean="0">
                <a:solidFill>
                  <a:schemeClr val="tx2">
                    <a:lumMod val="60000"/>
                    <a:lumOff val="40000"/>
                  </a:schemeClr>
                </a:solidFill>
              </a:rPr>
              <a:t> </a:t>
            </a:r>
            <a:r>
              <a:rPr lang="en-US" dirty="0" smtClean="0">
                <a:solidFill>
                  <a:schemeClr val="tx2">
                    <a:lumMod val="60000"/>
                    <a:lumOff val="40000"/>
                  </a:schemeClr>
                </a:solidFill>
                <a:latin typeface="cmsy10"/>
              </a:rPr>
              <a:t>·</a:t>
            </a:r>
            <a:r>
              <a:rPr lang="en-US" dirty="0" smtClean="0">
                <a:solidFill>
                  <a:schemeClr val="tx2">
                    <a:lumMod val="60000"/>
                    <a:lumOff val="40000"/>
                  </a:schemeClr>
                </a:solidFill>
              </a:rPr>
              <a:t> </a:t>
            </a:r>
            <a:r>
              <a:rPr lang="en-US" dirty="0" err="1" smtClean="0">
                <a:solidFill>
                  <a:schemeClr val="tx2">
                    <a:lumMod val="60000"/>
                    <a:lumOff val="40000"/>
                  </a:schemeClr>
                </a:solidFill>
              </a:rPr>
              <a:t>pLen</a:t>
            </a:r>
            <a:endParaRPr lang="en-US" dirty="0">
              <a:solidFill>
                <a:schemeClr val="tx2">
                  <a:lumMod val="60000"/>
                  <a:lumOff val="40000"/>
                </a:schemeClr>
              </a:solidFill>
            </a:endParaRPr>
          </a:p>
        </p:txBody>
      </p:sp>
      <p:sp>
        <p:nvSpPr>
          <p:cNvPr id="81" name="TextBox 80"/>
          <p:cNvSpPr txBox="1"/>
          <p:nvPr/>
        </p:nvSpPr>
        <p:spPr>
          <a:xfrm>
            <a:off x="1724025" y="4324350"/>
            <a:ext cx="1371600" cy="369332"/>
          </a:xfrm>
          <a:prstGeom prst="rect">
            <a:avLst/>
          </a:prstGeom>
          <a:noFill/>
          <a:ln>
            <a:solidFill>
              <a:schemeClr val="tx2">
                <a:lumMod val="75000"/>
              </a:schemeClr>
            </a:solidFill>
          </a:ln>
        </p:spPr>
        <p:txBody>
          <a:bodyPr wrap="square" rtlCol="0">
            <a:spAutoFit/>
          </a:bodyPr>
          <a:lstStyle/>
          <a:p>
            <a:r>
              <a:rPr lang="en-US" dirty="0" err="1" smtClean="0">
                <a:solidFill>
                  <a:schemeClr val="tx2">
                    <a:lumMod val="60000"/>
                    <a:lumOff val="40000"/>
                  </a:schemeClr>
                </a:solidFill>
              </a:rPr>
              <a:t>bLen</a:t>
            </a:r>
            <a:r>
              <a:rPr lang="en-US" dirty="0" smtClean="0">
                <a:solidFill>
                  <a:schemeClr val="tx2">
                    <a:lumMod val="60000"/>
                    <a:lumOff val="40000"/>
                  </a:schemeClr>
                </a:solidFill>
              </a:rPr>
              <a:t> </a:t>
            </a:r>
            <a:r>
              <a:rPr lang="en-US" dirty="0" smtClean="0">
                <a:solidFill>
                  <a:schemeClr val="tx2">
                    <a:lumMod val="60000"/>
                    <a:lumOff val="40000"/>
                  </a:schemeClr>
                </a:solidFill>
                <a:latin typeface="cmsy10"/>
              </a:rPr>
              <a:t>·</a:t>
            </a:r>
            <a:r>
              <a:rPr lang="en-US" dirty="0" smtClean="0">
                <a:solidFill>
                  <a:schemeClr val="tx2">
                    <a:lumMod val="60000"/>
                    <a:lumOff val="40000"/>
                  </a:schemeClr>
                </a:solidFill>
              </a:rPr>
              <a:t> </a:t>
            </a:r>
            <a:r>
              <a:rPr lang="en-US" dirty="0" err="1" smtClean="0">
                <a:solidFill>
                  <a:schemeClr val="tx2">
                    <a:lumMod val="60000"/>
                    <a:lumOff val="40000"/>
                  </a:schemeClr>
                </a:solidFill>
              </a:rPr>
              <a:t>pLen</a:t>
            </a:r>
            <a:endParaRPr lang="en-US" dirty="0">
              <a:solidFill>
                <a:schemeClr val="tx2">
                  <a:lumMod val="60000"/>
                  <a:lumOff val="40000"/>
                </a:schemeClr>
              </a:solidFill>
            </a:endParaRPr>
          </a:p>
        </p:txBody>
      </p:sp>
      <p:sp>
        <p:nvSpPr>
          <p:cNvPr id="95" name="TextBox 94"/>
          <p:cNvSpPr txBox="1"/>
          <p:nvPr/>
        </p:nvSpPr>
        <p:spPr>
          <a:xfrm>
            <a:off x="457200" y="457200"/>
            <a:ext cx="2438400" cy="1077218"/>
          </a:xfrm>
          <a:prstGeom prst="rect">
            <a:avLst/>
          </a:prstGeom>
          <a:noFill/>
        </p:spPr>
        <p:txBody>
          <a:bodyPr wrap="square" rtlCol="0">
            <a:spAutoFit/>
          </a:bodyPr>
          <a:lstStyle/>
          <a:p>
            <a:r>
              <a:rPr lang="en-US" sz="3200" dirty="0" smtClean="0"/>
              <a:t>Control-Flow</a:t>
            </a:r>
          </a:p>
          <a:p>
            <a:r>
              <a:rPr lang="en-US" sz="3200" dirty="0" smtClean="0"/>
              <a:t>Abstraction</a:t>
            </a:r>
            <a:endParaRPr lang="en-US" sz="3200" dirty="0"/>
          </a:p>
        </p:txBody>
      </p:sp>
      <p:cxnSp>
        <p:nvCxnSpPr>
          <p:cNvPr id="101" name="Straight Arrow Connector 100"/>
          <p:cNvCxnSpPr>
            <a:stCxn id="57" idx="4"/>
            <a:endCxn id="58" idx="0"/>
          </p:cNvCxnSpPr>
          <p:nvPr/>
        </p:nvCxnSpPr>
        <p:spPr>
          <a:xfrm rot="5400000">
            <a:off x="2905125" y="5429250"/>
            <a:ext cx="1295400" cy="1588"/>
          </a:xfrm>
          <a:prstGeom prst="straightConnector1">
            <a:avLst/>
          </a:prstGeom>
          <a:ln w="508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04" name="Straight Arrow Connector 103"/>
          <p:cNvCxnSpPr>
            <a:stCxn id="47" idx="4"/>
            <a:endCxn id="48" idx="0"/>
          </p:cNvCxnSpPr>
          <p:nvPr/>
        </p:nvCxnSpPr>
        <p:spPr>
          <a:xfrm rot="5400000">
            <a:off x="5105400" y="1066800"/>
            <a:ext cx="609600" cy="1588"/>
          </a:xfrm>
          <a:prstGeom prst="straightConnector1">
            <a:avLst/>
          </a:prstGeom>
          <a:ln w="508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24" name="TextBox 123"/>
          <p:cNvSpPr txBox="1"/>
          <p:nvPr/>
        </p:nvSpPr>
        <p:spPr>
          <a:xfrm>
            <a:off x="1752600" y="4953000"/>
            <a:ext cx="1676400" cy="646331"/>
          </a:xfrm>
          <a:prstGeom prst="rect">
            <a:avLst/>
          </a:prstGeom>
          <a:noFill/>
        </p:spPr>
        <p:txBody>
          <a:bodyPr wrap="square" rtlCol="0">
            <a:spAutoFit/>
          </a:bodyPr>
          <a:lstStyle/>
          <a:p>
            <a:r>
              <a:rPr lang="en-US" dirty="0" smtClean="0">
                <a:solidFill>
                  <a:srgbClr val="00B050"/>
                </a:solidFill>
              </a:rPr>
              <a:t>p != 0</a:t>
            </a:r>
          </a:p>
          <a:p>
            <a:r>
              <a:rPr lang="en-US" dirty="0" smtClean="0">
                <a:solidFill>
                  <a:srgbClr val="00B050"/>
                </a:solidFill>
              </a:rPr>
              <a:t>&amp;&amp; </a:t>
            </a:r>
            <a:r>
              <a:rPr lang="en-US" dirty="0" err="1" smtClean="0">
                <a:solidFill>
                  <a:srgbClr val="00B050"/>
                </a:solidFill>
              </a:rPr>
              <a:t>bLen</a:t>
            </a:r>
            <a:r>
              <a:rPr lang="en-US" dirty="0" smtClean="0">
                <a:solidFill>
                  <a:srgbClr val="00B050"/>
                </a:solidFill>
              </a:rPr>
              <a:t> &gt; </a:t>
            </a:r>
            <a:r>
              <a:rPr lang="en-US" dirty="0" err="1" smtClean="0">
                <a:solidFill>
                  <a:srgbClr val="00B050"/>
                </a:solidFill>
              </a:rPr>
              <a:t>pLen</a:t>
            </a:r>
            <a:endParaRPr lang="en-US" dirty="0">
              <a:solidFill>
                <a:srgbClr val="00B050"/>
              </a:solidFill>
            </a:endParaRPr>
          </a:p>
        </p:txBody>
      </p:sp>
      <p:sp>
        <p:nvSpPr>
          <p:cNvPr id="125" name="TextBox 124"/>
          <p:cNvSpPr txBox="1"/>
          <p:nvPr/>
        </p:nvSpPr>
        <p:spPr>
          <a:xfrm>
            <a:off x="5715000" y="533400"/>
            <a:ext cx="1219200" cy="923330"/>
          </a:xfrm>
          <a:prstGeom prst="rect">
            <a:avLst/>
          </a:prstGeom>
          <a:noFill/>
        </p:spPr>
        <p:txBody>
          <a:bodyPr wrap="square" rtlCol="0">
            <a:spAutoFit/>
          </a:bodyPr>
          <a:lstStyle/>
          <a:p>
            <a:r>
              <a:rPr lang="en-US" dirty="0" smtClean="0">
                <a:solidFill>
                  <a:srgbClr val="00B050"/>
                </a:solidFill>
              </a:rPr>
              <a:t>L := 1</a:t>
            </a:r>
          </a:p>
          <a:p>
            <a:r>
              <a:rPr lang="en-US" dirty="0" err="1" smtClean="0">
                <a:solidFill>
                  <a:srgbClr val="00B050"/>
                </a:solidFill>
              </a:rPr>
              <a:t>bLen</a:t>
            </a:r>
            <a:r>
              <a:rPr lang="en-US" dirty="0" smtClean="0">
                <a:solidFill>
                  <a:srgbClr val="00B050"/>
                </a:solidFill>
              </a:rPr>
              <a:t> := 0</a:t>
            </a:r>
          </a:p>
          <a:p>
            <a:r>
              <a:rPr lang="en-US" dirty="0" err="1" smtClean="0">
                <a:solidFill>
                  <a:srgbClr val="00B050"/>
                </a:solidFill>
              </a:rPr>
              <a:t>pLen</a:t>
            </a:r>
            <a:r>
              <a:rPr lang="en-US" dirty="0" smtClean="0">
                <a:solidFill>
                  <a:srgbClr val="00B050"/>
                </a:solidFill>
              </a:rPr>
              <a:t> &gt;= 1</a:t>
            </a:r>
            <a:endParaRPr lang="en-US" dirty="0">
              <a:solidFill>
                <a:srgbClr val="00B050"/>
              </a:solidFill>
            </a:endParaRPr>
          </a:p>
        </p:txBody>
      </p:sp>
      <p:sp>
        <p:nvSpPr>
          <p:cNvPr id="126" name="TextBox 125"/>
          <p:cNvSpPr txBox="1"/>
          <p:nvPr/>
        </p:nvSpPr>
        <p:spPr>
          <a:xfrm>
            <a:off x="7239000" y="5334000"/>
            <a:ext cx="1524000" cy="923330"/>
          </a:xfrm>
          <a:prstGeom prst="rect">
            <a:avLst/>
          </a:prstGeom>
          <a:noFill/>
        </p:spPr>
        <p:txBody>
          <a:bodyPr wrap="square" rtlCol="0">
            <a:spAutoFit/>
          </a:bodyPr>
          <a:lstStyle/>
          <a:p>
            <a:r>
              <a:rPr lang="en-US" dirty="0" smtClean="0"/>
              <a:t>L &lt;= </a:t>
            </a:r>
            <a:r>
              <a:rPr lang="en-US" dirty="0" err="1" smtClean="0"/>
              <a:t>pLen</a:t>
            </a:r>
            <a:endParaRPr lang="en-US" dirty="0" smtClean="0"/>
          </a:p>
          <a:p>
            <a:r>
              <a:rPr lang="en-US" dirty="0" err="1" smtClean="0"/>
              <a:t>bLen</a:t>
            </a:r>
            <a:r>
              <a:rPr lang="en-US" dirty="0" smtClean="0"/>
              <a:t> := L – off</a:t>
            </a:r>
          </a:p>
          <a:p>
            <a:r>
              <a:rPr lang="en-US" dirty="0" smtClean="0"/>
              <a:t>L := L * 2</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p:cBhvr>
                                        <p:cTn id="6" dur="500" fill="hold"/>
                                        <p:tgtEl>
                                          <p:spTgt spid="48"/>
                                        </p:tgtEl>
                                        <p:attrNameLst>
                                          <p:attrName>fillcolor</p:attrName>
                                        </p:attrNameLst>
                                      </p:cBhvr>
                                      <p:to>
                                        <a:srgbClr val="0066FF"/>
                                      </p:to>
                                    </p:animClr>
                                    <p:set>
                                      <p:cBhvr>
                                        <p:cTn id="7" dur="500" fill="hold"/>
                                        <p:tgtEl>
                                          <p:spTgt spid="48"/>
                                        </p:tgtEl>
                                        <p:attrNameLst>
                                          <p:attrName>fill.type</p:attrName>
                                        </p:attrNameLst>
                                      </p:cBhvr>
                                      <p:to>
                                        <p:strVal val="solid"/>
                                      </p:to>
                                    </p:set>
                                    <p:set>
                                      <p:cBhvr>
                                        <p:cTn id="8" dur="500" fill="hold"/>
                                        <p:tgtEl>
                                          <p:spTgt spid="48"/>
                                        </p:tgtEl>
                                        <p:attrNameLst>
                                          <p:attrName>fill.on</p:attrName>
                                        </p:attrNameLst>
                                      </p:cBhvr>
                                      <p:to>
                                        <p:strVal val="true"/>
                                      </p:to>
                                    </p:set>
                                  </p:childTnLst>
                                </p:cTn>
                              </p:par>
                              <p:par>
                                <p:cTn id="9" presetID="1" presetClass="emph" presetSubtype="2" fill="hold" nodeType="withEffect">
                                  <p:stCondLst>
                                    <p:cond delay="0"/>
                                  </p:stCondLst>
                                  <p:childTnLst>
                                    <p:animClr clrSpc="rgb">
                                      <p:cBhvr>
                                        <p:cTn id="10" dur="500" fill="hold"/>
                                        <p:tgtEl>
                                          <p:spTgt spid="52"/>
                                        </p:tgtEl>
                                        <p:attrNameLst>
                                          <p:attrName>fillcolor</p:attrName>
                                        </p:attrNameLst>
                                      </p:cBhvr>
                                      <p:to>
                                        <a:srgbClr val="0066FF"/>
                                      </p:to>
                                    </p:animClr>
                                    <p:set>
                                      <p:cBhvr>
                                        <p:cTn id="11" dur="500" fill="hold"/>
                                        <p:tgtEl>
                                          <p:spTgt spid="52"/>
                                        </p:tgtEl>
                                        <p:attrNameLst>
                                          <p:attrName>fill.type</p:attrName>
                                        </p:attrNameLst>
                                      </p:cBhvr>
                                      <p:to>
                                        <p:strVal val="solid"/>
                                      </p:to>
                                    </p:set>
                                    <p:set>
                                      <p:cBhvr>
                                        <p:cTn id="12" dur="500" fill="hold"/>
                                        <p:tgtEl>
                                          <p:spTgt spid="52"/>
                                        </p:tgtEl>
                                        <p:attrNameLst>
                                          <p:attrName>fill.on</p:attrName>
                                        </p:attrNameLst>
                                      </p:cBhvr>
                                      <p:to>
                                        <p:strVal val="true"/>
                                      </p:to>
                                    </p:set>
                                  </p:childTnLst>
                                </p:cTn>
                              </p:par>
                              <p:par>
                                <p:cTn id="13" presetID="1" presetClass="emph" presetSubtype="2" fill="hold" nodeType="withEffect">
                                  <p:stCondLst>
                                    <p:cond delay="0"/>
                                  </p:stCondLst>
                                  <p:childTnLst>
                                    <p:animClr clrSpc="rgb">
                                      <p:cBhvr>
                                        <p:cTn id="14" dur="500" fill="hold"/>
                                        <p:tgtEl>
                                          <p:spTgt spid="54"/>
                                        </p:tgtEl>
                                        <p:attrNameLst>
                                          <p:attrName>fillcolor</p:attrName>
                                        </p:attrNameLst>
                                      </p:cBhvr>
                                      <p:to>
                                        <a:srgbClr val="0066FF"/>
                                      </p:to>
                                    </p:animClr>
                                    <p:set>
                                      <p:cBhvr>
                                        <p:cTn id="15" dur="500" fill="hold"/>
                                        <p:tgtEl>
                                          <p:spTgt spid="54"/>
                                        </p:tgtEl>
                                        <p:attrNameLst>
                                          <p:attrName>fill.type</p:attrName>
                                        </p:attrNameLst>
                                      </p:cBhvr>
                                      <p:to>
                                        <p:strVal val="solid"/>
                                      </p:to>
                                    </p:set>
                                    <p:set>
                                      <p:cBhvr>
                                        <p:cTn id="16" dur="500" fill="hold"/>
                                        <p:tgtEl>
                                          <p:spTgt spid="54"/>
                                        </p:tgtEl>
                                        <p:attrNameLst>
                                          <p:attrName>fill.on</p:attrName>
                                        </p:attrNameLst>
                                      </p:cBhvr>
                                      <p:to>
                                        <p:strVal val="true"/>
                                      </p:to>
                                    </p:set>
                                  </p:childTnLst>
                                </p:cTn>
                              </p:par>
                              <p:par>
                                <p:cTn id="17" presetID="1" presetClass="emph" presetSubtype="2" fill="hold" nodeType="withEffect">
                                  <p:stCondLst>
                                    <p:cond delay="0"/>
                                  </p:stCondLst>
                                  <p:childTnLst>
                                    <p:animClr clrSpc="rgb">
                                      <p:cBhvr>
                                        <p:cTn id="18" dur="500" fill="hold"/>
                                        <p:tgtEl>
                                          <p:spTgt spid="50"/>
                                        </p:tgtEl>
                                        <p:attrNameLst>
                                          <p:attrName>fillcolor</p:attrName>
                                        </p:attrNameLst>
                                      </p:cBhvr>
                                      <p:to>
                                        <a:srgbClr val="0066FF"/>
                                      </p:to>
                                    </p:animClr>
                                    <p:set>
                                      <p:cBhvr>
                                        <p:cTn id="19" dur="500" fill="hold"/>
                                        <p:tgtEl>
                                          <p:spTgt spid="50"/>
                                        </p:tgtEl>
                                        <p:attrNameLst>
                                          <p:attrName>fill.type</p:attrName>
                                        </p:attrNameLst>
                                      </p:cBhvr>
                                      <p:to>
                                        <p:strVal val="solid"/>
                                      </p:to>
                                    </p:set>
                                    <p:set>
                                      <p:cBhvr>
                                        <p:cTn id="20" dur="500" fill="hold"/>
                                        <p:tgtEl>
                                          <p:spTgt spid="50"/>
                                        </p:tgtEl>
                                        <p:attrNameLst>
                                          <p:attrName>fill.on</p:attrName>
                                        </p:attrNameLst>
                                      </p:cBhvr>
                                      <p:to>
                                        <p:strVal val="true"/>
                                      </p:to>
                                    </p:set>
                                  </p:childTnLst>
                                </p:cTn>
                              </p:par>
                              <p:par>
                                <p:cTn id="21" presetID="1" presetClass="emph" presetSubtype="2" fill="hold" nodeType="withEffect">
                                  <p:stCondLst>
                                    <p:cond delay="0"/>
                                  </p:stCondLst>
                                  <p:childTnLst>
                                    <p:animClr clrSpc="rgb">
                                      <p:cBhvr>
                                        <p:cTn id="22" dur="500" fill="hold"/>
                                        <p:tgtEl>
                                          <p:spTgt spid="57"/>
                                        </p:tgtEl>
                                        <p:attrNameLst>
                                          <p:attrName>fillcolor</p:attrName>
                                        </p:attrNameLst>
                                      </p:cBhvr>
                                      <p:to>
                                        <a:srgbClr val="0066FF"/>
                                      </p:to>
                                    </p:animClr>
                                    <p:set>
                                      <p:cBhvr>
                                        <p:cTn id="23" dur="500" fill="hold"/>
                                        <p:tgtEl>
                                          <p:spTgt spid="57"/>
                                        </p:tgtEl>
                                        <p:attrNameLst>
                                          <p:attrName>fill.type</p:attrName>
                                        </p:attrNameLst>
                                      </p:cBhvr>
                                      <p:to>
                                        <p:strVal val="solid"/>
                                      </p:to>
                                    </p:set>
                                    <p:set>
                                      <p:cBhvr>
                                        <p:cTn id="24" dur="500" fill="hold"/>
                                        <p:tgtEl>
                                          <p:spTgt spid="57"/>
                                        </p:tgtEl>
                                        <p:attrNameLst>
                                          <p:attrName>fill.on</p:attrName>
                                        </p:attrNameLst>
                                      </p:cBhvr>
                                      <p:to>
                                        <p:strVal val="true"/>
                                      </p:to>
                                    </p:set>
                                  </p:childTnLst>
                                </p:cTn>
                              </p:par>
                              <p:par>
                                <p:cTn id="25" presetID="10" presetClass="entr" presetSubtype="0" fill="hold" grpId="0" nodeType="withEffect">
                                  <p:stCondLst>
                                    <p:cond delay="0"/>
                                  </p:stCondLst>
                                  <p:childTnLst>
                                    <p:set>
                                      <p:cBhvr>
                                        <p:cTn id="26" dur="1" fill="hold">
                                          <p:stCondLst>
                                            <p:cond delay="0"/>
                                          </p:stCondLst>
                                        </p:cTn>
                                        <p:tgtEl>
                                          <p:spTgt spid="98"/>
                                        </p:tgtEl>
                                        <p:attrNameLst>
                                          <p:attrName>style.visibility</p:attrName>
                                        </p:attrNameLst>
                                      </p:cBhvr>
                                      <p:to>
                                        <p:strVal val="visible"/>
                                      </p:to>
                                    </p:set>
                                    <p:animEffect transition="in" filter="fade">
                                      <p:cBhvr>
                                        <p:cTn id="27" dur="500"/>
                                        <p:tgtEl>
                                          <p:spTgt spid="98"/>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75"/>
                                        </p:tgtEl>
                                        <p:attrNameLst>
                                          <p:attrName>style.visibility</p:attrName>
                                        </p:attrNameLst>
                                      </p:cBhvr>
                                      <p:to>
                                        <p:strVal val="visible"/>
                                      </p:to>
                                    </p:set>
                                    <p:animEffect transition="in" filter="fade">
                                      <p:cBhvr>
                                        <p:cTn id="30" dur="500"/>
                                        <p:tgtEl>
                                          <p:spTgt spid="75"/>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76"/>
                                        </p:tgtEl>
                                        <p:attrNameLst>
                                          <p:attrName>style.visibility</p:attrName>
                                        </p:attrNameLst>
                                      </p:cBhvr>
                                      <p:to>
                                        <p:strVal val="visible"/>
                                      </p:to>
                                    </p:set>
                                    <p:animEffect transition="in" filter="fade">
                                      <p:cBhvr>
                                        <p:cTn id="33" dur="500"/>
                                        <p:tgtEl>
                                          <p:spTgt spid="76"/>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78"/>
                                        </p:tgtEl>
                                        <p:attrNameLst>
                                          <p:attrName>style.visibility</p:attrName>
                                        </p:attrNameLst>
                                      </p:cBhvr>
                                      <p:to>
                                        <p:strVal val="visible"/>
                                      </p:to>
                                    </p:set>
                                    <p:animEffect transition="in" filter="fade">
                                      <p:cBhvr>
                                        <p:cTn id="36" dur="500"/>
                                        <p:tgtEl>
                                          <p:spTgt spid="78"/>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81"/>
                                        </p:tgtEl>
                                        <p:attrNameLst>
                                          <p:attrName>style.visibility</p:attrName>
                                        </p:attrNameLst>
                                      </p:cBhvr>
                                      <p:to>
                                        <p:strVal val="visible"/>
                                      </p:to>
                                    </p:set>
                                    <p:animEffect transition="in" filter="fade">
                                      <p:cBhvr>
                                        <p:cTn id="39" dur="500"/>
                                        <p:tgtEl>
                                          <p:spTgt spid="81"/>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77"/>
                                        </p:tgtEl>
                                        <p:attrNameLst>
                                          <p:attrName>style.visibility</p:attrName>
                                        </p:attrNameLst>
                                      </p:cBhvr>
                                      <p:to>
                                        <p:strVal val="visible"/>
                                      </p:to>
                                    </p:set>
                                    <p:animEffect transition="in" filter="fade">
                                      <p:cBhvr>
                                        <p:cTn id="42" dur="500"/>
                                        <p:tgtEl>
                                          <p:spTgt spid="177"/>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01"/>
                                        </p:tgtEl>
                                        <p:attrNameLst>
                                          <p:attrName>style.visibility</p:attrName>
                                        </p:attrNameLst>
                                      </p:cBhvr>
                                      <p:to>
                                        <p:strVal val="visible"/>
                                      </p:to>
                                    </p:set>
                                    <p:animEffect transition="in" filter="fade">
                                      <p:cBhvr>
                                        <p:cTn id="47" dur="500"/>
                                        <p:tgtEl>
                                          <p:spTgt spid="101"/>
                                        </p:tgtEl>
                                      </p:cBhvr>
                                    </p:animEffect>
                                  </p:childTnLst>
                                </p:cTn>
                              </p:par>
                              <p:par>
                                <p:cTn id="48" presetID="10" presetClass="entr" presetSubtype="0" fill="hold" nodeType="withEffect">
                                  <p:stCondLst>
                                    <p:cond delay="0"/>
                                  </p:stCondLst>
                                  <p:childTnLst>
                                    <p:set>
                                      <p:cBhvr>
                                        <p:cTn id="49" dur="1" fill="hold">
                                          <p:stCondLst>
                                            <p:cond delay="0"/>
                                          </p:stCondLst>
                                        </p:cTn>
                                        <p:tgtEl>
                                          <p:spTgt spid="104"/>
                                        </p:tgtEl>
                                        <p:attrNameLst>
                                          <p:attrName>style.visibility</p:attrName>
                                        </p:attrNameLst>
                                      </p:cBhvr>
                                      <p:to>
                                        <p:strVal val="visible"/>
                                      </p:to>
                                    </p:set>
                                    <p:animEffect transition="in" filter="fade">
                                      <p:cBhvr>
                                        <p:cTn id="50" dur="500"/>
                                        <p:tgtEl>
                                          <p:spTgt spid="104"/>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124"/>
                                        </p:tgtEl>
                                        <p:attrNameLst>
                                          <p:attrName>style.visibility</p:attrName>
                                        </p:attrNameLst>
                                      </p:cBhvr>
                                      <p:to>
                                        <p:strVal val="visible"/>
                                      </p:to>
                                    </p:set>
                                    <p:animEffect transition="in" filter="fade">
                                      <p:cBhvr>
                                        <p:cTn id="53" dur="500"/>
                                        <p:tgtEl>
                                          <p:spTgt spid="124"/>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125"/>
                                        </p:tgtEl>
                                        <p:attrNameLst>
                                          <p:attrName>style.visibility</p:attrName>
                                        </p:attrNameLst>
                                      </p:cBhvr>
                                      <p:to>
                                        <p:strVal val="visible"/>
                                      </p:to>
                                    </p:set>
                                    <p:animEffect transition="in" filter="fade">
                                      <p:cBhvr>
                                        <p:cTn id="56" dur="500"/>
                                        <p:tgtEl>
                                          <p:spTgt spid="1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 grpId="0" animBg="1"/>
      <p:bldP spid="177" grpId="0" animBg="1"/>
      <p:bldP spid="75" grpId="0" animBg="1"/>
      <p:bldP spid="76" grpId="0" animBg="1"/>
      <p:bldP spid="78" grpId="0" animBg="1"/>
      <p:bldP spid="81" grpId="0" animBg="1"/>
      <p:bldP spid="124" grpId="0"/>
      <p:bldP spid="12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Issues</a:t>
            </a:r>
            <a:endParaRPr lang="en-US" dirty="0"/>
          </a:p>
        </p:txBody>
      </p:sp>
      <p:sp>
        <p:nvSpPr>
          <p:cNvPr id="3" name="Content Placeholder 2"/>
          <p:cNvSpPr>
            <a:spLocks noGrp="1"/>
          </p:cNvSpPr>
          <p:nvPr>
            <p:ph idx="1"/>
          </p:nvPr>
        </p:nvSpPr>
        <p:spPr>
          <a:xfrm>
            <a:off x="457200" y="1600201"/>
            <a:ext cx="8229600" cy="3048000"/>
          </a:xfrm>
        </p:spPr>
        <p:txBody>
          <a:bodyPr/>
          <a:lstStyle/>
          <a:p>
            <a:pPr>
              <a:buNone/>
            </a:pPr>
            <a:r>
              <a:rPr lang="en-US" dirty="0" smtClean="0"/>
              <a:t>Need:</a:t>
            </a:r>
          </a:p>
          <a:p>
            <a:r>
              <a:rPr lang="en-US" dirty="0"/>
              <a:t>a</a:t>
            </a:r>
            <a:r>
              <a:rPr lang="en-US" dirty="0" smtClean="0"/>
              <a:t>bstraction</a:t>
            </a:r>
          </a:p>
          <a:p>
            <a:r>
              <a:rPr lang="en-US" dirty="0" smtClean="0"/>
              <a:t>refinement</a:t>
            </a:r>
          </a:p>
          <a:p>
            <a:pPr>
              <a:buNone/>
            </a:pPr>
            <a:r>
              <a:rPr lang="en-US" dirty="0" smtClean="0"/>
              <a:t>that allow </a:t>
            </a:r>
            <a:r>
              <a:rPr lang="en-US" dirty="0" smtClean="0"/>
              <a:t>us to analyze a small set of path programs, generalize proofs.</a:t>
            </a:r>
            <a:endParaRPr lang="en-US" dirty="0" smtClean="0"/>
          </a:p>
        </p:txBody>
      </p:sp>
      <p:sp>
        <p:nvSpPr>
          <p:cNvPr id="4" name="Slide Number Placeholder 3"/>
          <p:cNvSpPr>
            <a:spLocks noGrp="1"/>
          </p:cNvSpPr>
          <p:nvPr>
            <p:ph type="sldNum" sz="quarter" idx="12"/>
          </p:nvPr>
        </p:nvSpPr>
        <p:spPr/>
        <p:txBody>
          <a:bodyPr/>
          <a:lstStyle/>
          <a:p>
            <a:fld id="{4A96F167-5951-4AF2-A12D-410BE70F5D80}" type="slidenum">
              <a:rPr lang="en-US" smtClean="0"/>
              <a:pPr/>
              <a:t>9</a:t>
            </a:fld>
            <a:endParaRPr lang="en-US"/>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FIRSTWRHARRIS@ELDGQBNFUVWYY57I" val="3662"/>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20926</TotalTime>
  <Words>3357</Words>
  <Application>Microsoft Office PowerPoint</Application>
  <PresentationFormat>On-screen Show (4:3)</PresentationFormat>
  <Paragraphs>648</Paragraphs>
  <Slides>35</Slides>
  <Notes>28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35</vt:i4>
      </vt:variant>
    </vt:vector>
  </HeadingPairs>
  <TitlesOfParts>
    <vt:vector size="42" baseType="lpstr">
      <vt:lpstr>Arial</vt:lpstr>
      <vt:lpstr>Calibri</vt:lpstr>
      <vt:lpstr>cmsy10</vt:lpstr>
      <vt:lpstr>Symbol</vt:lpstr>
      <vt:lpstr>cmmi10</vt:lpstr>
      <vt:lpstr>Miriam Fixed</vt:lpstr>
      <vt:lpstr>Office Theme</vt:lpstr>
      <vt:lpstr>Program Analysis via Satisfiability Modulo Path Programs</vt:lpstr>
      <vt:lpstr>Assertions as Specifications</vt:lpstr>
      <vt:lpstr>Slide 3</vt:lpstr>
      <vt:lpstr>Slide 4</vt:lpstr>
      <vt:lpstr>Slide 5</vt:lpstr>
      <vt:lpstr>Slide 6</vt:lpstr>
      <vt:lpstr>Slide 7</vt:lpstr>
      <vt:lpstr>Slide 8</vt:lpstr>
      <vt:lpstr>Key Issues</vt:lpstr>
      <vt:lpstr>Road Map</vt:lpstr>
      <vt:lpstr>Abstraction</vt:lpstr>
      <vt:lpstr>Slide 12</vt:lpstr>
      <vt:lpstr>Encoding Path Programs</vt:lpstr>
      <vt:lpstr>Encoding Path Programs</vt:lpstr>
      <vt:lpstr>Initial Abstraction of Example</vt:lpstr>
      <vt:lpstr>Slide 16</vt:lpstr>
      <vt:lpstr>Refinement</vt:lpstr>
      <vt:lpstr>Slide 18</vt:lpstr>
      <vt:lpstr>Slide 19</vt:lpstr>
      <vt:lpstr>Naïve Blocking Clause</vt:lpstr>
      <vt:lpstr>Slide 21</vt:lpstr>
      <vt:lpstr>Slide 22</vt:lpstr>
      <vt:lpstr>Slide 23</vt:lpstr>
      <vt:lpstr>Blocking Clause</vt:lpstr>
      <vt:lpstr>Slide 25</vt:lpstr>
      <vt:lpstr>Experiments</vt:lpstr>
      <vt:lpstr>Zitser Benchmarks</vt:lpstr>
      <vt:lpstr>Larger Benchmarks</vt:lpstr>
      <vt:lpstr>Conclusion</vt:lpstr>
      <vt:lpstr>Questions?</vt:lpstr>
      <vt:lpstr>Slide 31</vt:lpstr>
      <vt:lpstr>Slide 32</vt:lpstr>
      <vt:lpstr>Slide 33</vt:lpstr>
      <vt:lpstr>Problem Statement</vt:lpstr>
      <vt:lpstr>Key Analog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 Analysis via Satisfiability Modulo Path Programs</dc:title>
  <dc:creator>wrharris</dc:creator>
  <cp:lastModifiedBy>wrharris</cp:lastModifiedBy>
  <cp:revision>106</cp:revision>
  <dcterms:created xsi:type="dcterms:W3CDTF">2009-12-30T04:31:38Z</dcterms:created>
  <dcterms:modified xsi:type="dcterms:W3CDTF">2010-01-20T14:34:36Z</dcterms:modified>
</cp:coreProperties>
</file>