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1"/>
  </p:notesMasterIdLst>
  <p:sldIdLst>
    <p:sldId id="256" r:id="rId2"/>
    <p:sldId id="296" r:id="rId3"/>
    <p:sldId id="257" r:id="rId4"/>
    <p:sldId id="258" r:id="rId5"/>
    <p:sldId id="306" r:id="rId6"/>
    <p:sldId id="259" r:id="rId7"/>
    <p:sldId id="260" r:id="rId8"/>
    <p:sldId id="261" r:id="rId9"/>
    <p:sldId id="262" r:id="rId10"/>
    <p:sldId id="299" r:id="rId11"/>
    <p:sldId id="264" r:id="rId12"/>
    <p:sldId id="300" r:id="rId13"/>
    <p:sldId id="266" r:id="rId14"/>
    <p:sldId id="269" r:id="rId15"/>
    <p:sldId id="268" r:id="rId16"/>
    <p:sldId id="271" r:id="rId17"/>
    <p:sldId id="305" r:id="rId18"/>
    <p:sldId id="280" r:id="rId19"/>
    <p:sldId id="295" r:id="rId20"/>
    <p:sldId id="281" r:id="rId21"/>
    <p:sldId id="282" r:id="rId22"/>
    <p:sldId id="283" r:id="rId23"/>
    <p:sldId id="288" r:id="rId24"/>
    <p:sldId id="289" r:id="rId25"/>
    <p:sldId id="304" r:id="rId26"/>
    <p:sldId id="287" r:id="rId27"/>
    <p:sldId id="303" r:id="rId28"/>
    <p:sldId id="302" r:id="rId29"/>
    <p:sldId id="301" r:id="rId30"/>
  </p:sldIdLst>
  <p:sldSz cx="9144000" cy="6858000" type="screen4x3"/>
  <p:notesSz cx="6858000" cy="9144000"/>
  <p:embeddedFontLst>
    <p:embeddedFont>
      <p:font typeface="Rockwell" pitchFamily="18" charset="0"/>
      <p:regular r:id="rId32"/>
      <p:bold r:id="rId33"/>
      <p:italic r:id="rId34"/>
      <p:boldItalic r:id="rId35"/>
    </p:embeddedFont>
    <p:embeddedFont>
      <p:font typeface="Wingdings 2" pitchFamily="18" charset="2"/>
      <p:regular r:id="rId36"/>
    </p:embeddedFont>
    <p:embeddedFont>
      <p:font typeface="cmsy10orig" pitchFamily="34" charset="0"/>
      <p:regular r:id="rId37"/>
    </p:embeddedFont>
    <p:embeddedFont>
      <p:font typeface="cmmi10" pitchFamily="34" charset="0"/>
      <p:regular r:id="rId38"/>
    </p:embeddedFon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Times" pitchFamily="18" charset="0"/>
      <p:regular r:id="rId43"/>
      <p:bold r:id="rId44"/>
      <p:italic r:id="rId45"/>
      <p:boldItalic r:id="rId46"/>
    </p:embeddedFont>
    <p:embeddedFont>
      <p:font typeface="cmsy10" pitchFamily="34" charset="0"/>
      <p:regular r:id="rId47"/>
    </p:embeddedFont>
  </p:embeddedFontLst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8000"/>
    <a:srgbClr val="FF0000"/>
    <a:srgbClr val="FF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2833" autoAdjust="0"/>
  </p:normalViewPr>
  <p:slideViewPr>
    <p:cSldViewPr>
      <p:cViewPr varScale="1">
        <p:scale>
          <a:sx n="65" d="100"/>
          <a:sy n="65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notesViewPr>
    <p:cSldViewPr>
      <p:cViewPr varScale="1">
        <p:scale>
          <a:sx n="67" d="100"/>
          <a:sy n="67" d="100"/>
        </p:scale>
        <p:origin x="-222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FC5E2B1-2E5F-4AC1-AB29-9D6E8402B7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-check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Sagar’s</a:t>
            </a:r>
            <a:r>
              <a:rPr lang="en-US" baseline="0" dirty="0" smtClean="0"/>
              <a:t> affiliation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5E2B1-2E5F-4AC1-AB29-9D6E8402B7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8EEA9-C28A-40F4-90FB-9AEE5EBA46EC}" type="slidenum">
              <a:rPr lang="en-US"/>
              <a:pPr/>
              <a:t>14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DID INSTRUMENTATION AND ABSTRACTION</a:t>
            </a:r>
          </a:p>
          <a:p>
            <a:r>
              <a:rPr lang="en-US" dirty="0"/>
              <a:t>-work backwards, say what each phase </a:t>
            </a:r>
            <a:r>
              <a:rPr lang="en-US" dirty="0" smtClean="0"/>
              <a:t>needs/assumes</a:t>
            </a:r>
          </a:p>
          <a:p>
            <a:r>
              <a:rPr lang="en-US" dirty="0" smtClean="0"/>
              <a:t>-Efficient Verification of Sequential and Concurrent C Programs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2C890-74F2-40BE-B514-EEEE0CB4C562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-explain representation of</a:t>
            </a:r>
            <a:r>
              <a:rPr lang="en-US" baseline="0" dirty="0" smtClean="0"/>
              <a:t> a state</a:t>
            </a:r>
          </a:p>
          <a:p>
            <a:r>
              <a:rPr lang="en-US" baseline="0" dirty="0" smtClean="0"/>
              <a:t>-explain transformations over a state</a:t>
            </a:r>
          </a:p>
          <a:p>
            <a:r>
              <a:rPr lang="en-US" baseline="0" dirty="0" smtClean="0"/>
              <a:t>-policy: a formula that should hold over all reachable states in the program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EF5B1-62F9-4CE8-90FB-8716C741E1A5}" type="slidenum">
              <a:rPr lang="en-US"/>
              <a:pPr/>
              <a:t>16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5D7A2-CCA7-44C8-A106-FD25E3ECA2F3}" type="slidenum">
              <a:rPr lang="en-US"/>
              <a:pPr/>
              <a:t>17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-how to bridge gap from quantifying</a:t>
            </a:r>
            <a:r>
              <a:rPr lang="en-US" baseline="0" dirty="0" smtClean="0"/>
              <a:t> over processes to isolating tags?</a:t>
            </a:r>
            <a:endParaRPr lang="en-US" dirty="0" smtClean="0"/>
          </a:p>
          <a:p>
            <a:r>
              <a:rPr lang="en-US" dirty="0" smtClean="0"/>
              <a:t>-practice</a:t>
            </a:r>
            <a:r>
              <a:rPr lang="en-US" baseline="0" dirty="0" smtClean="0"/>
              <a:t> this slide to death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135C4-1C96-41D0-88F1-E3F3CAF14512}" type="slidenum">
              <a:rPr lang="en-US"/>
              <a:pPr/>
              <a:t>20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Designed to demonstrate that:</a:t>
            </a:r>
          </a:p>
          <a:p>
            <a:r>
              <a:rPr lang="en-US"/>
              <a:t>-Can check practical policies.</a:t>
            </a:r>
          </a:p>
          <a:p>
            <a:r>
              <a:rPr lang="en-US"/>
              <a:t>-Can use random isolation to reason with precision.</a:t>
            </a:r>
          </a:p>
          <a:p>
            <a:r>
              <a:rPr lang="en-US"/>
              <a:t>-Can reason efficiently about real-world programs.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F232E-05BB-4474-AC7D-0470299A5944}" type="slidenum">
              <a:rPr lang="en-US"/>
              <a:pPr/>
              <a:t>23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-explain violations</a:t>
            </a:r>
          </a:p>
          <a:p>
            <a:r>
              <a:rPr lang="en-US"/>
              <a:t>-explain injected faults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0D343-BD53-4942-AF32-7AFD92FB1666}" type="slidenum">
              <a:rPr lang="en-US"/>
              <a:pPr/>
              <a:t>26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D</a:t>
            </a:r>
            <a:r>
              <a:rPr lang="en-US" dirty="0" smtClean="0"/>
              <a:t>o we really need to do summarization?  Couldn’t we just</a:t>
            </a:r>
            <a:r>
              <a:rPr lang="en-US" baseline="0" dirty="0" smtClean="0"/>
              <a:t> seed Copper with the right predicate to track that tags for different processes are distinguished?</a:t>
            </a:r>
          </a:p>
          <a:p>
            <a:r>
              <a:rPr lang="en-US" baseline="0" dirty="0" smtClean="0"/>
              <a:t>A: Have to summarize the set of processes, need a summary tag when you merge distinct concrete tags.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-spotlight abstractions:</a:t>
            </a:r>
            <a:r>
              <a:rPr lang="en-US" baseline="0" dirty="0" smtClean="0"/>
              <a:t> similar principles.  Apparent differences:</a:t>
            </a:r>
          </a:p>
          <a:p>
            <a:r>
              <a:rPr lang="en-US" baseline="0" dirty="0" smtClean="0"/>
              <a:t>  +They only consider local properties.</a:t>
            </a:r>
          </a:p>
          <a:p>
            <a:r>
              <a:rPr lang="en-US" baseline="0" dirty="0" smtClean="0"/>
              <a:t>  +They do the spotlighting iteratively with predicate abstraction, we do transformations entirely before.</a:t>
            </a:r>
          </a:p>
          <a:p>
            <a:r>
              <a:rPr lang="en-US" baseline="0" dirty="0" smtClean="0"/>
              <a:t>  +Our transformation should be sound, helpful in the presence of existential properties.</a:t>
            </a:r>
          </a:p>
          <a:p>
            <a:r>
              <a:rPr lang="en-US" baseline="0" dirty="0" smtClean="0"/>
              <a:t>-we can check multiple properties at once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5E2B1-2E5F-4AC1-AB29-9D6E8402B75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-explain colors</a:t>
            </a:r>
          </a:p>
          <a:p>
            <a:r>
              <a:rPr lang="en-US" dirty="0" smtClean="0"/>
              <a:t>-explicitly</a:t>
            </a:r>
            <a:r>
              <a:rPr lang="en-US" baseline="0" dirty="0" smtClean="0"/>
              <a:t> state policy (use “source, sink” instead of “non-interference”)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5E2B1-2E5F-4AC1-AB29-9D6E8402B7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6BC09-DA48-4138-9967-465C8110E808}" type="slidenum">
              <a:rPr lang="en-US"/>
              <a:pPr/>
              <a:t>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-say that</a:t>
            </a:r>
            <a:r>
              <a:rPr lang="en-US" baseline="0" dirty="0" smtClean="0"/>
              <a:t> all systems are similar, but we adopt conventions for Flume for the paper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65C46-44DF-45BF-B751-58840BE23B4B}" type="slidenum">
              <a:rPr lang="en-US"/>
              <a:pPr/>
              <a:t>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EEEF6-6E91-4D26-9495-FA554C656421}" type="slidenum">
              <a:rPr lang="en-US"/>
              <a:pPr/>
              <a:t>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/>
              <a:t>explicitly say that this is (very nearly) </a:t>
            </a:r>
            <a:r>
              <a:rPr lang="en-US" dirty="0" err="1" smtClean="0"/>
              <a:t>FlumeWiki</a:t>
            </a:r>
            <a:endParaRPr lang="en-US" dirty="0" smtClean="0"/>
          </a:p>
          <a:p>
            <a:r>
              <a:rPr lang="en-US" dirty="0" smtClean="0"/>
              <a:t>-mention</a:t>
            </a:r>
            <a:r>
              <a:rPr lang="en-US" baseline="0" dirty="0" smtClean="0"/>
              <a:t> functionality policies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EEEF6-6E91-4D26-9495-FA554C656421}" type="slidenum">
              <a:rPr lang="en-US"/>
              <a:pPr/>
              <a:t>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/>
              <a:t>explicitly say that this is (very nearly) </a:t>
            </a:r>
            <a:r>
              <a:rPr lang="en-US" dirty="0" err="1"/>
              <a:t>FlumeWiki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A4A00-BBEF-4E95-86DE-46DCFC313AAD}" type="slidenum">
              <a:rPr lang="en-US"/>
              <a:pPr/>
              <a:t>10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-animate</a:t>
            </a:r>
            <a:r>
              <a:rPr lang="en-US" baseline="0" dirty="0" smtClean="0"/>
              <a:t> multiple arrows pointing to summary worker</a:t>
            </a:r>
          </a:p>
          <a:p>
            <a:r>
              <a:rPr lang="en-US" baseline="0" dirty="0" smtClean="0"/>
              <a:t>-why is there one concrete worker?  Tradeoff: messier to explain that it’s now not OK for a worker to send data to itself.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Concurrency-Related</a:t>
            </a:r>
            <a:r>
              <a:rPr lang="en-US" baseline="0" dirty="0" smtClean="0"/>
              <a:t> Bugs Using Random Isolation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5E2B1-2E5F-4AC1-AB29-9D6E8402B7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92CAE-15EF-4B20-8664-BFAC63C39E8C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-we only</a:t>
            </a:r>
            <a:r>
              <a:rPr lang="en-US" baseline="0" dirty="0" smtClean="0"/>
              <a:t> need to consider executions where the isolated, concrete Worker gets an isolated concrete tag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2971800"/>
            <a:ext cx="8763000" cy="3352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090D97E-14D4-4783-9E6E-A92BD8B8B088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B1AC95C-55B7-4EA6-BD01-24097D560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Information Flow Control Over Unbounded Processes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305800" cy="121920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/>
              <a:t>William R. Harris</a:t>
            </a:r>
            <a:r>
              <a:rPr lang="en-US" dirty="0"/>
              <a:t>, Nicholas A. Kidd,</a:t>
            </a:r>
          </a:p>
          <a:p>
            <a:pPr algn="ctr"/>
            <a:r>
              <a:rPr lang="en-US" dirty="0" err="1"/>
              <a:t>Sagar</a:t>
            </a:r>
            <a:r>
              <a:rPr lang="en-US" dirty="0"/>
              <a:t> </a:t>
            </a:r>
            <a:r>
              <a:rPr lang="en-US" dirty="0" err="1"/>
              <a:t>Chaki</a:t>
            </a:r>
            <a:r>
              <a:rPr lang="en-US" dirty="0"/>
              <a:t>, </a:t>
            </a:r>
            <a:r>
              <a:rPr lang="en-US" dirty="0" err="1"/>
              <a:t>Somesh</a:t>
            </a:r>
            <a:r>
              <a:rPr lang="en-US" dirty="0"/>
              <a:t> </a:t>
            </a:r>
            <a:r>
              <a:rPr lang="en-US" dirty="0" err="1"/>
              <a:t>Jha</a:t>
            </a:r>
            <a:r>
              <a:rPr lang="en-US" dirty="0"/>
              <a:t>, and Thomas Reps</a:t>
            </a:r>
            <a:endParaRPr lang="en-US" u="sng" dirty="0"/>
          </a:p>
        </p:txBody>
      </p:sp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latin typeface="Arial" charset="0"/>
              </a:rPr>
              <a:t>TexPoint fonts used in EMF. </a:t>
            </a:r>
          </a:p>
          <a:p>
            <a:pPr algn="ctr" eaLnBrk="1" hangingPunct="1"/>
            <a:r>
              <a:rPr lang="en-US" sz="1800">
                <a:latin typeface="Arial" charset="0"/>
              </a:rPr>
              <a:t>Read the TexPoint manual before you delete this box.: </a:t>
            </a:r>
            <a:r>
              <a:rPr lang="en-US" sz="1800">
                <a:latin typeface="cmsy10orig" pitchFamily="34" charset="0"/>
              </a:rPr>
              <a:t>A</a:t>
            </a:r>
            <a:r>
              <a:rPr lang="en-US" sz="1800">
                <a:latin typeface="cmmi10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7400" cy="1143000"/>
          </a:xfrm>
        </p:spPr>
        <p:txBody>
          <a:bodyPr/>
          <a:lstStyle/>
          <a:p>
            <a:r>
              <a:rPr lang="en-US" dirty="0"/>
              <a:t>An abstracted server</a:t>
            </a:r>
          </a:p>
        </p:txBody>
      </p:sp>
      <p:graphicFrame>
        <p:nvGraphicFramePr>
          <p:cNvPr id="78867" name="Group 19"/>
          <p:cNvGraphicFramePr>
            <a:graphicFrameLocks noGrp="1"/>
          </p:cNvGraphicFramePr>
          <p:nvPr>
            <p:ph type="tbl" idx="1"/>
          </p:nvPr>
        </p:nvGraphicFramePr>
        <p:xfrm>
          <a:off x="6629400" y="1981200"/>
          <a:ext cx="2057400" cy="1295401"/>
        </p:xfrm>
        <a:graphic>
          <a:graphicData uri="http://schemas.openxmlformats.org/drawingml/2006/table">
            <a:tbl>
              <a:tblPr/>
              <a:tblGrid>
                <a:gridCol w="434975"/>
                <a:gridCol w="1622425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Compromised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457200" y="4267200"/>
            <a:ext cx="13716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 smtClean="0">
                <a:latin typeface="Arial" charset="0"/>
              </a:rPr>
              <a:t>Request</a:t>
            </a:r>
            <a:endParaRPr lang="en-US" sz="1800" dirty="0">
              <a:latin typeface="Arial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362200" y="4267200"/>
            <a:ext cx="1371600" cy="685800"/>
          </a:xfrm>
          <a:prstGeom prst="rect">
            <a:avLst/>
          </a:prstGeom>
          <a:solidFill>
            <a:srgbClr val="0000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 smtClean="0">
                <a:latin typeface="Arial" charset="0"/>
              </a:rPr>
              <a:t>Handler</a:t>
            </a:r>
            <a:endParaRPr lang="en-US" sz="1800" dirty="0">
              <a:latin typeface="Arial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648200" y="2895600"/>
            <a:ext cx="13716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 smtClean="0">
                <a:latin typeface="Arial" charset="0"/>
              </a:rPr>
              <a:t>Summary</a:t>
            </a:r>
          </a:p>
          <a:p>
            <a:pPr algn="ctr" eaLnBrk="1" hangingPunct="1"/>
            <a:r>
              <a:rPr lang="en-US" sz="1800" dirty="0" smtClean="0">
                <a:latin typeface="Arial" charset="0"/>
              </a:rPr>
              <a:t>Worker 0</a:t>
            </a:r>
            <a:endParaRPr lang="en-US" sz="1800" dirty="0">
              <a:latin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648200" y="4191000"/>
            <a:ext cx="1371600" cy="19050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dirty="0">
              <a:latin typeface="Arial" charset="0"/>
            </a:endParaRPr>
          </a:p>
        </p:txBody>
      </p:sp>
      <p:cxnSp>
        <p:nvCxnSpPr>
          <p:cNvPr id="78856" name="AutoShape 8"/>
          <p:cNvCxnSpPr>
            <a:cxnSpLocks noChangeShapeType="1"/>
            <a:stCxn id="78852" idx="3"/>
            <a:endCxn id="78853" idx="1"/>
          </p:cNvCxnSpPr>
          <p:nvPr/>
        </p:nvCxnSpPr>
        <p:spPr bwMode="auto">
          <a:xfrm flipV="1">
            <a:off x="3752850" y="3238500"/>
            <a:ext cx="876300" cy="1371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857" name="AutoShape 9"/>
          <p:cNvCxnSpPr>
            <a:cxnSpLocks noChangeShapeType="1"/>
            <a:stCxn id="78852" idx="3"/>
            <a:endCxn id="78854" idx="1"/>
          </p:cNvCxnSpPr>
          <p:nvPr/>
        </p:nvCxnSpPr>
        <p:spPr bwMode="auto">
          <a:xfrm>
            <a:off x="3733800" y="4610100"/>
            <a:ext cx="9144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859" name="AutoShape 11"/>
          <p:cNvCxnSpPr>
            <a:cxnSpLocks noChangeShapeType="1"/>
            <a:stCxn id="78853" idx="3"/>
            <a:endCxn id="78882" idx="0"/>
          </p:cNvCxnSpPr>
          <p:nvPr/>
        </p:nvCxnSpPr>
        <p:spPr bwMode="auto">
          <a:xfrm>
            <a:off x="6038850" y="3238500"/>
            <a:ext cx="1009650" cy="952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8860" name="AutoShape 12"/>
          <p:cNvCxnSpPr>
            <a:cxnSpLocks noChangeShapeType="1"/>
            <a:stCxn id="78882" idx="4"/>
            <a:endCxn id="78854" idx="3"/>
          </p:cNvCxnSpPr>
          <p:nvPr/>
        </p:nvCxnSpPr>
        <p:spPr bwMode="auto">
          <a:xfrm rot="5400000">
            <a:off x="6438900" y="4533900"/>
            <a:ext cx="19050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8861" name="AutoShape 13"/>
          <p:cNvCxnSpPr>
            <a:cxnSpLocks noChangeShapeType="1"/>
            <a:stCxn id="78851" idx="6"/>
            <a:endCxn id="78852" idx="1"/>
          </p:cNvCxnSpPr>
          <p:nvPr/>
        </p:nvCxnSpPr>
        <p:spPr bwMode="auto">
          <a:xfrm>
            <a:off x="1828800" y="4610100"/>
            <a:ext cx="5143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3886200" y="30480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{S}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3810000" y="51054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{S}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6781800" y="3733800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{S}</a:t>
            </a:r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7239000" y="15240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Key:</a:t>
            </a:r>
          </a:p>
        </p:txBody>
      </p:sp>
      <p:sp>
        <p:nvSpPr>
          <p:cNvPr id="78882" name="Oval 34"/>
          <p:cNvSpPr>
            <a:spLocks noChangeArrowheads="1"/>
          </p:cNvSpPr>
          <p:nvPr/>
        </p:nvSpPr>
        <p:spPr bwMode="auto">
          <a:xfrm>
            <a:off x="6324600" y="4191000"/>
            <a:ext cx="1447800" cy="762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buffer.txt</a:t>
            </a:r>
            <a:endParaRPr lang="en-US" dirty="0"/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6553200" y="5334000"/>
            <a:ext cx="152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{S} </a:t>
            </a:r>
            <a:r>
              <a:rPr lang="en-US">
                <a:latin typeface="cmsy10" pitchFamily="34" charset="0"/>
              </a:rPr>
              <a:t>µ</a:t>
            </a:r>
            <a:r>
              <a:rPr lang="en-US"/>
              <a:t> {S}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953000" y="5029200"/>
            <a:ext cx="685800" cy="3810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953000" y="5562600"/>
            <a:ext cx="685800" cy="3810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434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Arial" pitchFamily="34" charset="0"/>
                <a:cs typeface="Arial" pitchFamily="34" charset="0"/>
              </a:rPr>
              <a:t>Summary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Worker 1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AutoShape 9"/>
          <p:cNvCxnSpPr>
            <a:cxnSpLocks noChangeShapeType="1"/>
            <a:stCxn id="78852" idx="3"/>
            <a:endCxn id="25" idx="1"/>
          </p:cNvCxnSpPr>
          <p:nvPr/>
        </p:nvCxnSpPr>
        <p:spPr bwMode="auto">
          <a:xfrm>
            <a:off x="3733800" y="4610100"/>
            <a:ext cx="1219200" cy="1143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63" grpId="0"/>
      <p:bldP spid="78864" grpId="0"/>
      <p:bldP spid="78866" grpId="0"/>
      <p:bldP spid="78882" grpId="0" animBg="1"/>
      <p:bldP spid="78885" grpId="0"/>
      <p:bldP spid="24" grpId="0" animBg="1"/>
      <p:bldP spid="24" grpId="1" animBg="1"/>
      <p:bldP spid="25" grpId="0" animBg="1"/>
      <p:bldP spid="25" grpId="1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315200" cy="1143000"/>
          </a:xfrm>
        </p:spPr>
        <p:txBody>
          <a:bodyPr/>
          <a:lstStyle/>
          <a:p>
            <a:r>
              <a:rPr lang="en-US" sz="3200"/>
              <a:t>Random isolation [Kidd ’09] to the rescue!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/>
              <a:t>A randomly isolated server</a:t>
            </a:r>
          </a:p>
        </p:txBody>
      </p:sp>
      <p:graphicFrame>
        <p:nvGraphicFramePr>
          <p:cNvPr id="79887" name="Group 15"/>
          <p:cNvGraphicFramePr>
            <a:graphicFrameLocks noGrp="1"/>
          </p:cNvGraphicFramePr>
          <p:nvPr>
            <p:ph type="tbl" idx="1"/>
          </p:nvPr>
        </p:nvGraphicFramePr>
        <p:xfrm>
          <a:off x="6781800" y="1828800"/>
          <a:ext cx="2057400" cy="1295401"/>
        </p:xfrm>
        <a:graphic>
          <a:graphicData uri="http://schemas.openxmlformats.org/drawingml/2006/table">
            <a:tbl>
              <a:tblPr/>
              <a:tblGrid>
                <a:gridCol w="434975"/>
                <a:gridCol w="1622425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Compromised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381000" y="4191000"/>
            <a:ext cx="13716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Request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286000" y="4191000"/>
            <a:ext cx="1371600" cy="685800"/>
          </a:xfrm>
          <a:prstGeom prst="rect">
            <a:avLst/>
          </a:prstGeom>
          <a:solidFill>
            <a:srgbClr val="0000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Handler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572000" y="2819400"/>
            <a:ext cx="13716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Worker0</a:t>
            </a:r>
          </a:p>
        </p:txBody>
      </p:sp>
      <p:cxnSp>
        <p:nvCxnSpPr>
          <p:cNvPr id="79879" name="AutoShape 7"/>
          <p:cNvCxnSpPr>
            <a:cxnSpLocks noChangeShapeType="1"/>
            <a:stCxn id="79876" idx="3"/>
            <a:endCxn id="79877" idx="1"/>
          </p:cNvCxnSpPr>
          <p:nvPr/>
        </p:nvCxnSpPr>
        <p:spPr bwMode="auto">
          <a:xfrm flipV="1">
            <a:off x="3676650" y="3162300"/>
            <a:ext cx="876300" cy="1371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9881" name="AutoShape 9"/>
          <p:cNvCxnSpPr>
            <a:cxnSpLocks noChangeShapeType="1"/>
            <a:stCxn id="79877" idx="3"/>
            <a:endCxn id="79902" idx="0"/>
          </p:cNvCxnSpPr>
          <p:nvPr/>
        </p:nvCxnSpPr>
        <p:spPr bwMode="auto">
          <a:xfrm>
            <a:off x="5943600" y="3162300"/>
            <a:ext cx="1028700" cy="7239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9882" name="AutoShape 10"/>
          <p:cNvCxnSpPr>
            <a:cxnSpLocks noChangeShapeType="1"/>
            <a:stCxn id="79902" idx="4"/>
            <a:endCxn id="21" idx="3"/>
          </p:cNvCxnSpPr>
          <p:nvPr/>
        </p:nvCxnSpPr>
        <p:spPr bwMode="auto">
          <a:xfrm rot="5400000">
            <a:off x="6210300" y="4381500"/>
            <a:ext cx="49530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9883" name="AutoShape 11"/>
          <p:cNvCxnSpPr>
            <a:cxnSpLocks noChangeShapeType="1"/>
            <a:stCxn id="79875" idx="6"/>
            <a:endCxn id="79876" idx="1"/>
          </p:cNvCxnSpPr>
          <p:nvPr/>
        </p:nvCxnSpPr>
        <p:spPr bwMode="auto">
          <a:xfrm>
            <a:off x="1752600" y="4533900"/>
            <a:ext cx="5143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505200" y="3352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{C}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934200" y="3505200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{C}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7391400" y="13716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Key:</a:t>
            </a:r>
          </a:p>
        </p:txBody>
      </p:sp>
      <p:sp>
        <p:nvSpPr>
          <p:cNvPr id="79902" name="Oval 30"/>
          <p:cNvSpPr>
            <a:spLocks noChangeArrowheads="1"/>
          </p:cNvSpPr>
          <p:nvPr/>
        </p:nvSpPr>
        <p:spPr bwMode="auto">
          <a:xfrm>
            <a:off x="6248400" y="3886200"/>
            <a:ext cx="1447800" cy="762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buffer.txt</a:t>
            </a: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6477000" y="4648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>
            <a:off x="6172200" y="4953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6629400" y="51816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msy10" pitchFamily="34" charset="0"/>
              </a:rPr>
              <a:t>:</a:t>
            </a:r>
            <a:r>
              <a:rPr lang="en-US" dirty="0"/>
              <a:t> ({C} </a:t>
            </a:r>
            <a:r>
              <a:rPr lang="en-US" dirty="0">
                <a:latin typeface="cmsy10" pitchFamily="34" charset="0"/>
              </a:rPr>
              <a:t>µ</a:t>
            </a:r>
            <a:r>
              <a:rPr lang="en-US" dirty="0"/>
              <a:t> {S})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572000" y="4191000"/>
            <a:ext cx="1371600" cy="19050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dirty="0">
              <a:latin typeface="Arial" charset="0"/>
            </a:endParaRPr>
          </a:p>
        </p:txBody>
      </p:sp>
      <p:cxnSp>
        <p:nvCxnSpPr>
          <p:cNvPr id="22" name="AutoShape 9"/>
          <p:cNvCxnSpPr>
            <a:cxnSpLocks noChangeShapeType="1"/>
            <a:stCxn id="79876" idx="3"/>
            <a:endCxn id="21" idx="1"/>
          </p:cNvCxnSpPr>
          <p:nvPr/>
        </p:nvCxnSpPr>
        <p:spPr bwMode="auto">
          <a:xfrm>
            <a:off x="3657600" y="4533900"/>
            <a:ext cx="9144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733800" y="51054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{S}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876800" y="5029200"/>
            <a:ext cx="685800" cy="3810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876800" y="5562600"/>
            <a:ext cx="685800" cy="3810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434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Summary Worker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AutoShape 9"/>
          <p:cNvCxnSpPr>
            <a:cxnSpLocks noChangeShapeType="1"/>
            <a:stCxn id="79876" idx="3"/>
            <a:endCxn id="25" idx="1"/>
          </p:cNvCxnSpPr>
          <p:nvPr/>
        </p:nvCxnSpPr>
        <p:spPr bwMode="auto">
          <a:xfrm>
            <a:off x="3657600" y="4533900"/>
            <a:ext cx="1219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84" grpId="0"/>
      <p:bldP spid="79886" grpId="0"/>
      <p:bldP spid="79902" grpId="0" animBg="1"/>
      <p:bldP spid="79903" grpId="0" animBg="1"/>
      <p:bldP spid="79904" grpId="0" animBg="1"/>
      <p:bldP spid="79905" grpId="0"/>
      <p:bldP spid="21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09800"/>
            <a:ext cx="8763000" cy="3810000"/>
          </a:xfrm>
        </p:spPr>
        <p:txBody>
          <a:bodyPr>
            <a:normAutofit/>
          </a:bodyPr>
          <a:lstStyle/>
          <a:p>
            <a:r>
              <a:rPr lang="en-US" dirty="0"/>
              <a:t>Information flow </a:t>
            </a:r>
            <a:r>
              <a:rPr lang="en-US" dirty="0" smtClean="0"/>
              <a:t>control policies </a:t>
            </a:r>
            <a:r>
              <a:rPr lang="en-US" dirty="0"/>
              <a:t>for DIFC systems are safety properties</a:t>
            </a:r>
          </a:p>
          <a:p>
            <a:endParaRPr lang="en-US" dirty="0" smtClean="0"/>
          </a:p>
          <a:p>
            <a:r>
              <a:rPr lang="en-US" dirty="0" smtClean="0"/>
              <a:t>Summarization </a:t>
            </a:r>
            <a:r>
              <a:rPr lang="en-US" dirty="0"/>
              <a:t>makes checking feasible</a:t>
            </a:r>
          </a:p>
          <a:p>
            <a:endParaRPr lang="en-US" dirty="0" smtClean="0"/>
          </a:p>
          <a:p>
            <a:r>
              <a:rPr lang="en-US" dirty="0" smtClean="0"/>
              <a:t>Random </a:t>
            </a:r>
            <a:r>
              <a:rPr lang="en-US" dirty="0"/>
              <a:t>isolation makes checking precise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477000" cy="1143000"/>
          </a:xfrm>
        </p:spPr>
        <p:txBody>
          <a:bodyPr/>
          <a:lstStyle/>
          <a:p>
            <a:r>
              <a:rPr lang="en-US" dirty="0"/>
              <a:t>Analysis architecture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800" y="3048000"/>
            <a:ext cx="1524000" cy="990600"/>
          </a:xfrm>
          <a:prstGeom prst="rect">
            <a:avLst/>
          </a:prstGeom>
          <a:solidFill>
            <a:srgbClr val="8000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>
                <a:latin typeface="Arial" charset="0"/>
              </a:rPr>
              <a:t>Program:</a:t>
            </a:r>
          </a:p>
          <a:p>
            <a:pPr algn="ctr" eaLnBrk="1" hangingPunct="1"/>
            <a:r>
              <a:rPr lang="en-US" sz="1800" dirty="0">
                <a:latin typeface="Arial" charset="0"/>
              </a:rPr>
              <a:t>Concrete</a:t>
            </a:r>
          </a:p>
          <a:p>
            <a:pPr algn="ctr" eaLnBrk="1" hangingPunct="1"/>
            <a:r>
              <a:rPr lang="en-US" sz="1800" dirty="0">
                <a:latin typeface="Arial" charset="0"/>
              </a:rPr>
              <a:t>semantics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438400" y="3048000"/>
            <a:ext cx="1524000" cy="990600"/>
          </a:xfrm>
          <a:prstGeom prst="rect">
            <a:avLst/>
          </a:prstGeom>
          <a:solidFill>
            <a:srgbClr val="8000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>
                <a:latin typeface="Arial" charset="0"/>
              </a:rPr>
              <a:t>Program:</a:t>
            </a:r>
          </a:p>
          <a:p>
            <a:pPr algn="ctr" eaLnBrk="1" hangingPunct="1"/>
            <a:r>
              <a:rPr lang="en-US" sz="1800" dirty="0">
                <a:latin typeface="Arial" charset="0"/>
              </a:rPr>
              <a:t>Rand. </a:t>
            </a:r>
            <a:r>
              <a:rPr lang="en-US" sz="1800" dirty="0" err="1">
                <a:latin typeface="Arial" charset="0"/>
              </a:rPr>
              <a:t>Iso</a:t>
            </a:r>
            <a:r>
              <a:rPr lang="en-US" sz="1800" dirty="0">
                <a:latin typeface="Arial" charset="0"/>
              </a:rPr>
              <a:t>.</a:t>
            </a:r>
          </a:p>
          <a:p>
            <a:pPr algn="ctr" eaLnBrk="1" hangingPunct="1"/>
            <a:r>
              <a:rPr lang="en-US" sz="1800" dirty="0">
                <a:latin typeface="Arial" charset="0"/>
              </a:rPr>
              <a:t>semantics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495800" y="3048000"/>
            <a:ext cx="1524000" cy="990600"/>
          </a:xfrm>
          <a:prstGeom prst="rect">
            <a:avLst/>
          </a:prstGeom>
          <a:solidFill>
            <a:srgbClr val="8000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>
                <a:latin typeface="Arial" charset="0"/>
              </a:rPr>
              <a:t>Program:</a:t>
            </a:r>
          </a:p>
          <a:p>
            <a:pPr algn="ctr" eaLnBrk="1" hangingPunct="1"/>
            <a:r>
              <a:rPr lang="en-US" sz="1800" dirty="0">
                <a:latin typeface="Arial" charset="0"/>
              </a:rPr>
              <a:t>Abstract</a:t>
            </a:r>
          </a:p>
          <a:p>
            <a:pPr algn="ctr" eaLnBrk="1" hangingPunct="1"/>
            <a:r>
              <a:rPr lang="en-US" sz="1800" dirty="0">
                <a:latin typeface="Arial" charset="0"/>
              </a:rPr>
              <a:t>semantics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400800" y="3048000"/>
            <a:ext cx="1524000" cy="990600"/>
          </a:xfrm>
          <a:prstGeom prst="rect">
            <a:avLst/>
          </a:prstGeom>
          <a:solidFill>
            <a:srgbClr val="0000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>
                <a:latin typeface="Arial" charset="0"/>
              </a:rPr>
              <a:t>Copper</a:t>
            </a:r>
          </a:p>
          <a:p>
            <a:pPr algn="ctr" eaLnBrk="1" hangingPunct="1"/>
            <a:r>
              <a:rPr lang="en-US" sz="1800" dirty="0">
                <a:latin typeface="Arial" charset="0"/>
              </a:rPr>
              <a:t>[</a:t>
            </a:r>
            <a:r>
              <a:rPr lang="en-US" sz="1800" dirty="0" err="1">
                <a:latin typeface="Arial" charset="0"/>
              </a:rPr>
              <a:t>Chaki</a:t>
            </a:r>
            <a:r>
              <a:rPr lang="en-US" sz="1800" dirty="0">
                <a:latin typeface="Arial" charset="0"/>
              </a:rPr>
              <a:t> ’04] 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8001000" y="2057400"/>
            <a:ext cx="762000" cy="838200"/>
          </a:xfrm>
          <a:prstGeom prst="ellipse">
            <a:avLst/>
          </a:prstGeom>
          <a:solidFill>
            <a:srgbClr val="008000"/>
          </a:solidFill>
          <a:ln w="57150" cmpd="thickThin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SAFE</a:t>
            </a: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8001000" y="4191000"/>
            <a:ext cx="762000" cy="762000"/>
          </a:xfrm>
          <a:prstGeom prst="ellipse">
            <a:avLst/>
          </a:prstGeom>
          <a:solidFill>
            <a:srgbClr val="FF0000"/>
          </a:solidFill>
          <a:ln w="57150" cmpd="thickThin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Error</a:t>
            </a:r>
          </a:p>
        </p:txBody>
      </p:sp>
      <p:cxnSp>
        <p:nvCxnSpPr>
          <p:cNvPr id="33803" name="AutoShape 11"/>
          <p:cNvCxnSpPr>
            <a:cxnSpLocks noChangeShapeType="1"/>
            <a:stCxn id="33796" idx="3"/>
            <a:endCxn id="33797" idx="1"/>
          </p:cNvCxnSpPr>
          <p:nvPr/>
        </p:nvCxnSpPr>
        <p:spPr bwMode="auto">
          <a:xfrm>
            <a:off x="1847850" y="3543300"/>
            <a:ext cx="571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804" name="AutoShape 12"/>
          <p:cNvCxnSpPr>
            <a:cxnSpLocks noChangeShapeType="1"/>
            <a:stCxn id="33797" idx="3"/>
            <a:endCxn id="33798" idx="1"/>
          </p:cNvCxnSpPr>
          <p:nvPr/>
        </p:nvCxnSpPr>
        <p:spPr bwMode="auto">
          <a:xfrm>
            <a:off x="3981450" y="3543300"/>
            <a:ext cx="4953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805" name="AutoShape 13"/>
          <p:cNvCxnSpPr>
            <a:cxnSpLocks noChangeShapeType="1"/>
            <a:stCxn id="33798" idx="3"/>
            <a:endCxn id="33800" idx="1"/>
          </p:cNvCxnSpPr>
          <p:nvPr/>
        </p:nvCxnSpPr>
        <p:spPr bwMode="auto">
          <a:xfrm>
            <a:off x="6038850" y="3543300"/>
            <a:ext cx="3429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807" name="AutoShape 15"/>
          <p:cNvCxnSpPr>
            <a:cxnSpLocks noChangeShapeType="1"/>
            <a:stCxn id="33800" idx="3"/>
            <a:endCxn id="33801" idx="4"/>
          </p:cNvCxnSpPr>
          <p:nvPr/>
        </p:nvCxnSpPr>
        <p:spPr bwMode="auto">
          <a:xfrm flipV="1">
            <a:off x="7924800" y="2895600"/>
            <a:ext cx="457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808" name="AutoShape 16"/>
          <p:cNvCxnSpPr>
            <a:cxnSpLocks noChangeShapeType="1"/>
            <a:stCxn id="33800" idx="3"/>
            <a:endCxn id="33802" idx="0"/>
          </p:cNvCxnSpPr>
          <p:nvPr/>
        </p:nvCxnSpPr>
        <p:spPr bwMode="auto">
          <a:xfrm>
            <a:off x="7924800" y="3543300"/>
            <a:ext cx="457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809" name="AutoShape 17"/>
          <p:cNvCxnSpPr>
            <a:cxnSpLocks noChangeShapeType="1"/>
            <a:stCxn id="33810" idx="7"/>
            <a:endCxn id="33800" idx="2"/>
          </p:cNvCxnSpPr>
          <p:nvPr/>
        </p:nvCxnSpPr>
        <p:spPr bwMode="auto">
          <a:xfrm flipV="1">
            <a:off x="6296025" y="4057650"/>
            <a:ext cx="866775" cy="704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4800600" y="4648200"/>
            <a:ext cx="1752600" cy="914400"/>
          </a:xfrm>
          <a:prstGeom prst="ellipse">
            <a:avLst/>
          </a:prstGeom>
          <a:solidFill>
            <a:srgbClr val="339966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Policy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990600" y="2590800"/>
            <a:ext cx="2362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Verdana" pitchFamily="34" charset="0"/>
              </a:rPr>
              <a:t>Instrumentation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581400" y="2590800"/>
            <a:ext cx="175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Verdana" pitchFamily="34" charset="0"/>
              </a:rPr>
              <a:t>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Allocating </a:t>
            </a:r>
            <a:r>
              <a:rPr lang="en-US" dirty="0"/>
              <a:t>a </a:t>
            </a:r>
            <a:r>
              <a:rPr lang="en-US" dirty="0" smtClean="0"/>
              <a:t>tag: concrete</a:t>
            </a:r>
            <a:endParaRPr lang="en-US" dirty="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981200" y="47244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62000" y="2895600"/>
            <a:ext cx="762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905000" y="2895600"/>
            <a:ext cx="762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776" name="AutoShape 8"/>
          <p:cNvCxnSpPr>
            <a:cxnSpLocks noChangeShapeType="1"/>
            <a:stCxn id="32772" idx="0"/>
            <a:endCxn id="32775" idx="2"/>
          </p:cNvCxnSpPr>
          <p:nvPr/>
        </p:nvCxnSpPr>
        <p:spPr bwMode="auto">
          <a:xfrm rot="5400000" flipH="1" flipV="1">
            <a:off x="1714500" y="4152900"/>
            <a:ext cx="11430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3657600" y="4038600"/>
            <a:ext cx="1752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7086600" y="47244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019800" y="2895600"/>
            <a:ext cx="762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7010400" y="2895600"/>
            <a:ext cx="762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781" name="AutoShape 13"/>
          <p:cNvCxnSpPr>
            <a:cxnSpLocks noChangeShapeType="1"/>
            <a:stCxn id="32778" idx="0"/>
            <a:endCxn id="32782" idx="2"/>
          </p:cNvCxnSpPr>
          <p:nvPr/>
        </p:nvCxnSpPr>
        <p:spPr bwMode="auto">
          <a:xfrm flipV="1">
            <a:off x="7391400" y="3600450"/>
            <a:ext cx="990600" cy="1104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8001000" y="2895600"/>
            <a:ext cx="762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838200" y="24384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905000" y="2438400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019800" y="2438400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010400" y="2438400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8001000" y="2438400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429000" y="3352800"/>
            <a:ext cx="243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lab := create_tag();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676400" y="48006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lab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858000" y="48006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8" grpId="0" animBg="1"/>
      <p:bldP spid="32779" grpId="0" animBg="1"/>
      <p:bldP spid="32780" grpId="0" animBg="1"/>
      <p:bldP spid="32782" grpId="0" animBg="1"/>
      <p:bldP spid="32785" grpId="0"/>
      <p:bldP spid="32786" grpId="0"/>
      <p:bldP spid="32787" grpId="0"/>
      <p:bldP spid="32788" grpId="0"/>
      <p:bldP spid="327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2" name="Oval 32"/>
          <p:cNvSpPr>
            <a:spLocks noChangeArrowheads="1"/>
          </p:cNvSpPr>
          <p:nvPr/>
        </p:nvSpPr>
        <p:spPr bwMode="auto">
          <a:xfrm>
            <a:off x="1447800" y="32004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914400" y="2286000"/>
            <a:ext cx="333375" cy="35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1600200" y="2286000"/>
            <a:ext cx="333375" cy="35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75" name="AutoShape 35"/>
          <p:cNvCxnSpPr>
            <a:cxnSpLocks noChangeShapeType="1"/>
            <a:stCxn id="35872" idx="0"/>
            <a:endCxn id="35874" idx="2"/>
          </p:cNvCxnSpPr>
          <p:nvPr/>
        </p:nvCxnSpPr>
        <p:spPr bwMode="auto">
          <a:xfrm rot="5400000" flipH="1" flipV="1">
            <a:off x="1480344" y="2913856"/>
            <a:ext cx="5588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3200400" y="3048000"/>
            <a:ext cx="1981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77" name="Oval 37"/>
          <p:cNvSpPr>
            <a:spLocks noChangeArrowheads="1"/>
          </p:cNvSpPr>
          <p:nvPr/>
        </p:nvSpPr>
        <p:spPr bwMode="auto">
          <a:xfrm>
            <a:off x="6324600" y="31242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5715000" y="2209800"/>
            <a:ext cx="333375" cy="3160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77000" y="2209800"/>
            <a:ext cx="333375" cy="3160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80" name="AutoShape 40"/>
          <p:cNvCxnSpPr>
            <a:cxnSpLocks noChangeShapeType="1"/>
            <a:stCxn id="35877" idx="0"/>
            <a:endCxn id="35881" idx="2"/>
          </p:cNvCxnSpPr>
          <p:nvPr/>
        </p:nvCxnSpPr>
        <p:spPr bwMode="auto">
          <a:xfrm rot="5400000" flipH="1" flipV="1">
            <a:off x="6756489" y="2398801"/>
            <a:ext cx="598311" cy="852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7315200" y="2209800"/>
            <a:ext cx="333375" cy="3160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914400" y="1905000"/>
            <a:ext cx="300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t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1600200" y="1905000"/>
            <a:ext cx="33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5715000" y="1828800"/>
            <a:ext cx="333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6477000" y="1828800"/>
            <a:ext cx="333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7315200" y="1828800"/>
            <a:ext cx="333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048000" y="3810000"/>
            <a:ext cx="2209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lab := </a:t>
            </a:r>
            <a:r>
              <a:rPr lang="en-US" sz="1800" dirty="0" err="1">
                <a:latin typeface="Arial" charset="0"/>
              </a:rPr>
              <a:t>create_tag</a:t>
            </a:r>
            <a:r>
              <a:rPr lang="en-US" sz="1800" dirty="0">
                <a:latin typeface="Arial" charset="0"/>
              </a:rPr>
              <a:t>();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1524000" y="3276600"/>
            <a:ext cx="533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lab</a:t>
            </a: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6400800" y="3276600"/>
            <a:ext cx="533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lab</a:t>
            </a:r>
          </a:p>
        </p:txBody>
      </p:sp>
      <p:sp>
        <p:nvSpPr>
          <p:cNvPr id="35893" name="Oval 53"/>
          <p:cNvSpPr>
            <a:spLocks noChangeArrowheads="1"/>
          </p:cNvSpPr>
          <p:nvPr/>
        </p:nvSpPr>
        <p:spPr bwMode="auto">
          <a:xfrm>
            <a:off x="1447800" y="57150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1219200" y="4495800"/>
            <a:ext cx="11430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/>
          </a:p>
        </p:txBody>
      </p:sp>
      <p:cxnSp>
        <p:nvCxnSpPr>
          <p:cNvPr id="35896" name="AutoShape 56"/>
          <p:cNvCxnSpPr>
            <a:cxnSpLocks noChangeShapeType="1"/>
            <a:stCxn id="35893" idx="0"/>
            <a:endCxn id="35895" idx="2"/>
          </p:cNvCxnSpPr>
          <p:nvPr/>
        </p:nvCxnSpPr>
        <p:spPr bwMode="auto">
          <a:xfrm rot="5400000" flipH="1" flipV="1">
            <a:off x="1466850" y="5391150"/>
            <a:ext cx="609600" cy="381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35897" name="Text Box 57"/>
          <p:cNvSpPr txBox="1">
            <a:spLocks noChangeArrowheads="1"/>
          </p:cNvSpPr>
          <p:nvPr/>
        </p:nvSpPr>
        <p:spPr bwMode="auto">
          <a:xfrm>
            <a:off x="1524000" y="5867400"/>
            <a:ext cx="533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lab</a:t>
            </a:r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>
            <a:off x="3200400" y="4800600"/>
            <a:ext cx="1981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1" name="Oval 61"/>
          <p:cNvSpPr>
            <a:spLocks noChangeArrowheads="1"/>
          </p:cNvSpPr>
          <p:nvPr/>
        </p:nvSpPr>
        <p:spPr bwMode="auto">
          <a:xfrm>
            <a:off x="6248400" y="59436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903" name="AutoShape 63"/>
          <p:cNvCxnSpPr>
            <a:cxnSpLocks noChangeShapeType="1"/>
            <a:stCxn id="35901" idx="0"/>
            <a:endCxn id="62" idx="2"/>
          </p:cNvCxnSpPr>
          <p:nvPr/>
        </p:nvCxnSpPr>
        <p:spPr bwMode="auto">
          <a:xfrm rot="5400000" flipH="1" flipV="1">
            <a:off x="6343650" y="5695950"/>
            <a:ext cx="457200" cy="381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35904" name="Text Box 64"/>
          <p:cNvSpPr txBox="1">
            <a:spLocks noChangeArrowheads="1"/>
          </p:cNvSpPr>
          <p:nvPr/>
        </p:nvSpPr>
        <p:spPr bwMode="auto">
          <a:xfrm>
            <a:off x="6324600" y="6096000"/>
            <a:ext cx="533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lab</a:t>
            </a: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Allocating </a:t>
            </a:r>
            <a:r>
              <a:rPr lang="en-US" dirty="0"/>
              <a:t>a </a:t>
            </a:r>
            <a:r>
              <a:rPr lang="en-US" dirty="0" smtClean="0"/>
              <a:t>tag: summarization</a:t>
            </a:r>
            <a:endParaRPr lang="en-US" dirty="0"/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1371600" y="4114800"/>
            <a:ext cx="762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sum</a:t>
            </a:r>
            <a:endParaRPr lang="en-US" sz="1800" dirty="0">
              <a:latin typeface="Arial" charset="0"/>
            </a:endParaRPr>
          </a:p>
        </p:txBody>
      </p:sp>
      <p:sp>
        <p:nvSpPr>
          <p:cNvPr id="58" name="Rectangle 33"/>
          <p:cNvSpPr>
            <a:spLocks noChangeArrowheads="1"/>
          </p:cNvSpPr>
          <p:nvPr/>
        </p:nvSpPr>
        <p:spPr bwMode="auto">
          <a:xfrm>
            <a:off x="1371600" y="4648200"/>
            <a:ext cx="333375" cy="35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1905000" y="4648200"/>
            <a:ext cx="333375" cy="35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6096000" y="4572000"/>
            <a:ext cx="9906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6248401" y="4724399"/>
            <a:ext cx="228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3"/>
          <p:cNvSpPr>
            <a:spLocks noChangeArrowheads="1"/>
          </p:cNvSpPr>
          <p:nvPr/>
        </p:nvSpPr>
        <p:spPr bwMode="auto">
          <a:xfrm>
            <a:off x="6705600" y="4724399"/>
            <a:ext cx="228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6477000" y="5105399"/>
            <a:ext cx="228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7162800" y="4572000"/>
            <a:ext cx="762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sum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7" grpId="0" animBg="1"/>
      <p:bldP spid="35878" grpId="0" animBg="1"/>
      <p:bldP spid="35879" grpId="0" animBg="1"/>
      <p:bldP spid="35881" grpId="0" animBg="1"/>
      <p:bldP spid="35884" grpId="0"/>
      <p:bldP spid="35885" grpId="0"/>
      <p:bldP spid="35886" grpId="0"/>
      <p:bldP spid="35889" grpId="0"/>
      <p:bldP spid="35893" grpId="0" animBg="1"/>
      <p:bldP spid="35895" grpId="0" animBg="1"/>
      <p:bldP spid="35897" grpId="0"/>
      <p:bldP spid="35899" grpId="0" animBg="1"/>
      <p:bldP spid="35901" grpId="0" animBg="1"/>
      <p:bldP spid="35904" grpId="0"/>
      <p:bldP spid="55" grpId="0"/>
      <p:bldP spid="58" grpId="0" animBg="1"/>
      <p:bldP spid="59" grpId="0" animBg="1"/>
      <p:bldP spid="62" grpId="0" animBg="1"/>
      <p:bldP spid="64" grpId="0" animBg="1"/>
      <p:bldP spid="65" grpId="0" animBg="1"/>
      <p:bldP spid="66" grpId="0" animBg="1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rrowheads="1"/>
          </p:cNvSpPr>
          <p:nvPr/>
        </p:nvSpPr>
        <p:spPr bwMode="auto">
          <a:xfrm>
            <a:off x="1295400" y="30480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04800" y="2057400"/>
            <a:ext cx="685800" cy="381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cmsy10" pitchFamily="34" charset="0"/>
              </a:rPr>
              <a:t>:</a:t>
            </a:r>
            <a:r>
              <a:rPr lang="en-US" dirty="0"/>
              <a:t> </a:t>
            </a:r>
            <a:r>
              <a:rPr lang="en-US" dirty="0" err="1"/>
              <a:t>iso</a:t>
            </a:r>
            <a:endParaRPr lang="en-US" dirty="0"/>
          </a:p>
        </p:txBody>
      </p:sp>
      <p:cxnSp>
        <p:nvCxnSpPr>
          <p:cNvPr id="87045" name="AutoShape 5"/>
          <p:cNvCxnSpPr>
            <a:cxnSpLocks noChangeShapeType="1"/>
            <a:stCxn id="87042" idx="0"/>
            <a:endCxn id="87075" idx="2"/>
          </p:cNvCxnSpPr>
          <p:nvPr/>
        </p:nvCxnSpPr>
        <p:spPr bwMode="auto">
          <a:xfrm rot="5400000" flipH="1" flipV="1">
            <a:off x="1314450" y="2724150"/>
            <a:ext cx="609600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3124200" y="2819400"/>
            <a:ext cx="1981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6705600" y="30480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lab</a:t>
            </a:r>
            <a:endParaRPr lang="en-US" dirty="0"/>
          </a:p>
        </p:txBody>
      </p:sp>
      <p:cxnSp>
        <p:nvCxnSpPr>
          <p:cNvPr id="87050" name="AutoShape 10"/>
          <p:cNvCxnSpPr>
            <a:cxnSpLocks noChangeShapeType="1"/>
            <a:stCxn id="87047" idx="0"/>
            <a:endCxn id="87078" idx="2"/>
          </p:cNvCxnSpPr>
          <p:nvPr/>
        </p:nvCxnSpPr>
        <p:spPr bwMode="auto">
          <a:xfrm rot="5400000" flipH="1" flipV="1">
            <a:off x="7105650" y="2343150"/>
            <a:ext cx="609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533400" y="1600200"/>
            <a:ext cx="300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447800" y="1600200"/>
            <a:ext cx="33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5943600" y="1600200"/>
            <a:ext cx="33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6705600" y="1600200"/>
            <a:ext cx="33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7543800" y="1600200"/>
            <a:ext cx="333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>
            <a:off x="1295400" y="57912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lab</a:t>
            </a:r>
            <a:endParaRPr lang="en-US" dirty="0"/>
          </a:p>
        </p:txBody>
      </p:sp>
      <p:cxnSp>
        <p:nvCxnSpPr>
          <p:cNvPr id="87065" name="AutoShape 25"/>
          <p:cNvCxnSpPr>
            <a:cxnSpLocks noChangeShapeType="1"/>
            <a:stCxn id="87063" idx="0"/>
            <a:endCxn id="63" idx="2"/>
          </p:cNvCxnSpPr>
          <p:nvPr/>
        </p:nvCxnSpPr>
        <p:spPr bwMode="auto">
          <a:xfrm rot="16200000" flipV="1">
            <a:off x="1390650" y="5581650"/>
            <a:ext cx="381000" cy="381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3200400" y="5486400"/>
            <a:ext cx="1981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70" name="Oval 30"/>
          <p:cNvSpPr>
            <a:spLocks noChangeArrowheads="1"/>
          </p:cNvSpPr>
          <p:nvPr/>
        </p:nvSpPr>
        <p:spPr bwMode="auto">
          <a:xfrm>
            <a:off x="6705600" y="5715000"/>
            <a:ext cx="609600" cy="609600"/>
          </a:xfrm>
          <a:prstGeom prst="ellipse">
            <a:avLst/>
          </a:prstGeom>
          <a:solidFill>
            <a:srgbClr val="00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87075" name="Rectangle 35"/>
          <p:cNvSpPr>
            <a:spLocks noChangeArrowheads="1"/>
          </p:cNvSpPr>
          <p:nvPr/>
        </p:nvSpPr>
        <p:spPr bwMode="auto">
          <a:xfrm>
            <a:off x="1295400" y="2057400"/>
            <a:ext cx="685800" cy="381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msy10" pitchFamily="34" charset="0"/>
              </a:rPr>
              <a:t>:</a:t>
            </a:r>
            <a:r>
              <a:rPr lang="en-US"/>
              <a:t> iso</a:t>
            </a:r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5791200" y="2057400"/>
            <a:ext cx="685800" cy="381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msy10" pitchFamily="34" charset="0"/>
              </a:rPr>
              <a:t>:</a:t>
            </a:r>
            <a:r>
              <a:rPr lang="en-US"/>
              <a:t> iso</a:t>
            </a:r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6629400" y="2057400"/>
            <a:ext cx="685800" cy="381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cmsy10" pitchFamily="34" charset="0"/>
              </a:rPr>
              <a:t>:</a:t>
            </a:r>
            <a:r>
              <a:rPr lang="en-US" dirty="0"/>
              <a:t> </a:t>
            </a:r>
            <a:r>
              <a:rPr lang="en-US" dirty="0" err="1"/>
              <a:t>iso</a:t>
            </a:r>
            <a:endParaRPr lang="en-US" dirty="0"/>
          </a:p>
        </p:txBody>
      </p:sp>
      <p:sp>
        <p:nvSpPr>
          <p:cNvPr id="87078" name="Rectangle 38"/>
          <p:cNvSpPr>
            <a:spLocks noChangeArrowheads="1"/>
          </p:cNvSpPr>
          <p:nvPr/>
        </p:nvSpPr>
        <p:spPr bwMode="auto">
          <a:xfrm>
            <a:off x="7467600" y="2057400"/>
            <a:ext cx="685800" cy="381000"/>
          </a:xfrm>
          <a:prstGeom prst="rect">
            <a:avLst/>
          </a:prstGeom>
          <a:solidFill>
            <a:srgbClr val="000080">
              <a:alpha val="60001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iso</a:t>
            </a:r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7467600" y="4648200"/>
            <a:ext cx="685800" cy="381000"/>
          </a:xfrm>
          <a:prstGeom prst="rect">
            <a:avLst/>
          </a:prstGeom>
          <a:solidFill>
            <a:srgbClr val="000080">
              <a:alpha val="60001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/>
              <a:t>iso</a:t>
            </a:r>
            <a:endParaRPr lang="en-US" dirty="0"/>
          </a:p>
        </p:txBody>
      </p:sp>
      <p:cxnSp>
        <p:nvCxnSpPr>
          <p:cNvPr id="87080" name="AutoShape 40"/>
          <p:cNvCxnSpPr>
            <a:cxnSpLocks noChangeShapeType="1"/>
            <a:stCxn id="87070" idx="0"/>
            <a:endCxn id="87079" idx="2"/>
          </p:cNvCxnSpPr>
          <p:nvPr/>
        </p:nvCxnSpPr>
        <p:spPr bwMode="auto">
          <a:xfrm rot="5400000" flipH="1" flipV="1">
            <a:off x="7067550" y="4972050"/>
            <a:ext cx="6858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2667000" y="3048000"/>
            <a:ext cx="33528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if (!</a:t>
            </a:r>
            <a:r>
              <a:rPr lang="en-US" sz="2000" dirty="0" err="1"/>
              <a:t>has_alloc</a:t>
            </a:r>
            <a:r>
              <a:rPr lang="en-US" sz="2000" dirty="0"/>
              <a:t> &amp;&amp; </a:t>
            </a:r>
            <a:r>
              <a:rPr lang="en-US" sz="2000" dirty="0" err="1" smtClean="0"/>
              <a:t>nondet</a:t>
            </a:r>
            <a:r>
              <a:rPr lang="en-US" sz="2000" dirty="0" smtClean="0"/>
              <a:t>()) </a:t>
            </a:r>
            <a:r>
              <a:rPr lang="en-US" sz="2000" dirty="0"/>
              <a:t>{</a:t>
            </a:r>
          </a:p>
          <a:p>
            <a:r>
              <a:rPr lang="en-US" sz="2000" dirty="0"/>
              <a:t>    lab := </a:t>
            </a:r>
            <a:r>
              <a:rPr lang="en-US" sz="2000" dirty="0" err="1"/>
              <a:t>create_iso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has_alloc</a:t>
            </a:r>
            <a:r>
              <a:rPr lang="en-US" sz="2000" dirty="0" smtClean="0"/>
              <a:t> </a:t>
            </a:r>
            <a:r>
              <a:rPr lang="en-US" sz="2000" dirty="0"/>
              <a:t>= true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}</a:t>
            </a:r>
            <a:endParaRPr lang="en-US" sz="2000" dirty="0"/>
          </a:p>
          <a:p>
            <a:r>
              <a:rPr lang="en-US" sz="2000" dirty="0"/>
              <a:t>else </a:t>
            </a:r>
            <a:r>
              <a:rPr lang="en-US" sz="2000" dirty="0" smtClean="0"/>
              <a:t>{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lab </a:t>
            </a:r>
            <a:r>
              <a:rPr lang="en-US" sz="2000" dirty="0"/>
              <a:t>:= </a:t>
            </a:r>
            <a:r>
              <a:rPr lang="en-US" sz="2000" dirty="0" err="1"/>
              <a:t>create_noniso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Allocating </a:t>
            </a:r>
            <a:r>
              <a:rPr lang="en-US" dirty="0"/>
              <a:t>a </a:t>
            </a:r>
            <a:r>
              <a:rPr lang="en-US" dirty="0" smtClean="0"/>
              <a:t>tag:</a:t>
            </a:r>
            <a:br>
              <a:rPr lang="en-US" dirty="0" smtClean="0"/>
            </a:br>
            <a:r>
              <a:rPr lang="en-US" dirty="0" smtClean="0"/>
              <a:t>random isolation</a:t>
            </a:r>
            <a:endParaRPr lang="en-US" dirty="0"/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990600" y="4343400"/>
            <a:ext cx="11430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1143000" y="3886200"/>
            <a:ext cx="762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sum</a:t>
            </a:r>
            <a:endParaRPr lang="en-US" sz="1800" dirty="0">
              <a:latin typeface="Arial" charset="0"/>
            </a:endParaRPr>
          </a:p>
        </p:txBody>
      </p:sp>
      <p:sp>
        <p:nvSpPr>
          <p:cNvPr id="65" name="Rectangle 33"/>
          <p:cNvSpPr>
            <a:spLocks noChangeArrowheads="1"/>
          </p:cNvSpPr>
          <p:nvPr/>
        </p:nvSpPr>
        <p:spPr bwMode="auto">
          <a:xfrm>
            <a:off x="1143000" y="4495800"/>
            <a:ext cx="333375" cy="35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1676400" y="4572000"/>
            <a:ext cx="333375" cy="35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55"/>
          <p:cNvSpPr>
            <a:spLocks noChangeArrowheads="1"/>
          </p:cNvSpPr>
          <p:nvPr/>
        </p:nvSpPr>
        <p:spPr bwMode="auto">
          <a:xfrm>
            <a:off x="5791200" y="4343400"/>
            <a:ext cx="1524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69" name="Text Box 42"/>
          <p:cNvSpPr txBox="1">
            <a:spLocks noChangeArrowheads="1"/>
          </p:cNvSpPr>
          <p:nvPr/>
        </p:nvSpPr>
        <p:spPr bwMode="auto">
          <a:xfrm>
            <a:off x="6019800" y="3962400"/>
            <a:ext cx="762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sum</a:t>
            </a:r>
            <a:endParaRPr lang="en-US" sz="1800" dirty="0">
              <a:latin typeface="Arial" charset="0"/>
            </a:endParaRP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6096000" y="4419600"/>
            <a:ext cx="333375" cy="35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705600" y="4419600"/>
            <a:ext cx="333375" cy="35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096000" y="4800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 pitchFamily="34" charset="0"/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iso</a:t>
            </a:r>
            <a:endParaRPr lang="en-US" dirty="0" smtClean="0"/>
          </a:p>
        </p:txBody>
      </p:sp>
      <p:sp>
        <p:nvSpPr>
          <p:cNvPr id="76" name="Text Box 42"/>
          <p:cNvSpPr txBox="1">
            <a:spLocks noChangeArrowheads="1"/>
          </p:cNvSpPr>
          <p:nvPr/>
        </p:nvSpPr>
        <p:spPr bwMode="auto">
          <a:xfrm>
            <a:off x="7467600" y="3962400"/>
            <a:ext cx="762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 err="1" smtClean="0">
                <a:latin typeface="Arial" charset="0"/>
              </a:rPr>
              <a:t>conc</a:t>
            </a:r>
            <a:endParaRPr lang="en-US" sz="1800" dirty="0"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6800" y="4876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 pitchFamily="34" charset="0"/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iso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  <p:bldP spid="87054" grpId="0"/>
      <p:bldP spid="87055" grpId="0"/>
      <p:bldP spid="87056" grpId="0"/>
      <p:bldP spid="87063" grpId="0" animBg="1"/>
      <p:bldP spid="87068" grpId="0" animBg="1"/>
      <p:bldP spid="87070" grpId="0" animBg="1"/>
      <p:bldP spid="87076" grpId="0" animBg="1"/>
      <p:bldP spid="87077" grpId="0" animBg="1"/>
      <p:bldP spid="87078" grpId="0" animBg="1"/>
      <p:bldP spid="87079" grpId="0" animBg="1"/>
      <p:bldP spid="63" grpId="0" animBg="1"/>
      <p:bldP spid="64" grpId="0"/>
      <p:bldP spid="65" grpId="0" animBg="1"/>
      <p:bldP spid="66" grpId="0" animBg="1"/>
      <p:bldP spid="68" grpId="0" animBg="1"/>
      <p:bldP spid="69" grpId="0"/>
      <p:bldP spid="70" grpId="0" animBg="1"/>
      <p:bldP spid="71" grpId="0" animBg="1"/>
      <p:bldP spid="74" grpId="0"/>
      <p:bldP spid="76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Representation in Predicate Abstraction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743200"/>
            <a:ext cx="8763000" cy="2133600"/>
          </a:xfrm>
        </p:spPr>
        <p:txBody>
          <a:bodyPr>
            <a:normAutofit/>
          </a:bodyPr>
          <a:lstStyle/>
          <a:p>
            <a:r>
              <a:rPr lang="en-US" dirty="0"/>
              <a:t>Instrument allocation </a:t>
            </a:r>
            <a:r>
              <a:rPr lang="en-US" dirty="0" smtClean="0"/>
              <a:t>functions</a:t>
            </a:r>
          </a:p>
          <a:p>
            <a:endParaRPr lang="en-US" dirty="0"/>
          </a:p>
          <a:p>
            <a:r>
              <a:rPr lang="en-US" dirty="0"/>
              <a:t>Every relation is a function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Eg. Subset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971800" cy="180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{C} </a:t>
            </a:r>
            <a:r>
              <a:rPr lang="en-US" sz="2800" dirty="0">
                <a:latin typeface="cmsy10" pitchFamily="34" charset="0"/>
              </a:rPr>
              <a:t>µ</a:t>
            </a:r>
            <a:r>
              <a:rPr lang="en-US" sz="2800" baseline="-25000" dirty="0">
                <a:latin typeface="cmmi10" pitchFamily="34" charset="0"/>
              </a:rPr>
              <a:t>®</a:t>
            </a:r>
            <a:r>
              <a:rPr lang="en-US" sz="2800" dirty="0"/>
              <a:t> {S} = 0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{C} </a:t>
            </a:r>
            <a:r>
              <a:rPr lang="en-US" sz="2800" dirty="0">
                <a:latin typeface="cmsy10" pitchFamily="34" charset="0"/>
              </a:rPr>
              <a:t>µ</a:t>
            </a:r>
            <a:r>
              <a:rPr lang="en-US" sz="2800" baseline="-25000" dirty="0">
                <a:latin typeface="cmmi10" pitchFamily="34" charset="0"/>
              </a:rPr>
              <a:t>®</a:t>
            </a:r>
            <a:r>
              <a:rPr lang="en-US" sz="2800" dirty="0"/>
              <a:t> {C} = 1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{C} </a:t>
            </a:r>
            <a:r>
              <a:rPr lang="en-US" sz="2800" dirty="0">
                <a:latin typeface="cmsy10" pitchFamily="34" charset="0"/>
              </a:rPr>
              <a:t>µ</a:t>
            </a:r>
            <a:r>
              <a:rPr lang="en-US" sz="2800" baseline="-25000" dirty="0">
                <a:latin typeface="cmmi10" pitchFamily="34" charset="0"/>
              </a:rPr>
              <a:t>®</a:t>
            </a:r>
            <a:r>
              <a:rPr lang="en-US" sz="2800" dirty="0"/>
              <a:t> {C, S} = 1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572000" y="3124200"/>
            <a:ext cx="3276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{S} </a:t>
            </a:r>
            <a:r>
              <a:rPr lang="en-US" sz="2800" dirty="0">
                <a:latin typeface="cmsy10" pitchFamily="34" charset="0"/>
              </a:rPr>
              <a:t>µ</a:t>
            </a:r>
            <a:r>
              <a:rPr lang="en-US" sz="2800" baseline="-25000" dirty="0">
                <a:latin typeface="cmmi10" pitchFamily="34" charset="0"/>
              </a:rPr>
              <a:t>®</a:t>
            </a:r>
            <a:r>
              <a:rPr lang="en-US" sz="2800" dirty="0"/>
              <a:t> {S} = *</a:t>
            </a:r>
          </a:p>
          <a:p>
            <a:r>
              <a:rPr lang="en-US" sz="2800" dirty="0"/>
              <a:t>{C, S} </a:t>
            </a:r>
            <a:r>
              <a:rPr lang="en-US" sz="2800" dirty="0">
                <a:latin typeface="cmsy10" pitchFamily="34" charset="0"/>
              </a:rPr>
              <a:t>µ</a:t>
            </a:r>
            <a:r>
              <a:rPr lang="en-US" sz="2800" baseline="-25000" dirty="0">
                <a:latin typeface="cmmi10" pitchFamily="34" charset="0"/>
              </a:rPr>
              <a:t>®</a:t>
            </a:r>
            <a:r>
              <a:rPr lang="en-US" sz="2800" dirty="0"/>
              <a:t> {C, S} = 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867400" cy="1143000"/>
          </a:xfrm>
        </p:spPr>
        <p:txBody>
          <a:bodyPr/>
          <a:lstStyle/>
          <a:p>
            <a:r>
              <a:rPr lang="en-US" dirty="0"/>
              <a:t>An unsecured server</a:t>
            </a:r>
          </a:p>
        </p:txBody>
      </p:sp>
      <p:graphicFrame>
        <p:nvGraphicFramePr>
          <p:cNvPr id="74771" name="Group 19"/>
          <p:cNvGraphicFramePr>
            <a:graphicFrameLocks noGrp="1"/>
          </p:cNvGraphicFramePr>
          <p:nvPr>
            <p:ph type="tbl" idx="1"/>
          </p:nvPr>
        </p:nvGraphicFramePr>
        <p:xfrm>
          <a:off x="6324600" y="1828800"/>
          <a:ext cx="2057400" cy="1295401"/>
        </p:xfrm>
        <a:graphic>
          <a:graphicData uri="http://schemas.openxmlformats.org/drawingml/2006/table">
            <a:tbl>
              <a:tblPr/>
              <a:tblGrid>
                <a:gridCol w="434975"/>
                <a:gridCol w="1622425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Compromised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304800" y="4267200"/>
            <a:ext cx="13716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Request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09800" y="4267200"/>
            <a:ext cx="1371600" cy="685800"/>
          </a:xfrm>
          <a:prstGeom prst="rect">
            <a:avLst/>
          </a:prstGeom>
          <a:solidFill>
            <a:srgbClr val="0000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Handler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495800" y="2895600"/>
            <a:ext cx="13716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Worker0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495800" y="3886200"/>
            <a:ext cx="13716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Worker1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495800" y="5562600"/>
            <a:ext cx="13716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WorkerN</a:t>
            </a:r>
          </a:p>
        </p:txBody>
      </p:sp>
      <p:cxnSp>
        <p:nvCxnSpPr>
          <p:cNvPr id="74760" name="AutoShape 8"/>
          <p:cNvCxnSpPr>
            <a:cxnSpLocks noChangeShapeType="1"/>
            <a:stCxn id="74756" idx="3"/>
            <a:endCxn id="74757" idx="1"/>
          </p:cNvCxnSpPr>
          <p:nvPr/>
        </p:nvCxnSpPr>
        <p:spPr bwMode="auto">
          <a:xfrm flipV="1">
            <a:off x="3600450" y="3238500"/>
            <a:ext cx="876300" cy="1371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61" name="AutoShape 9"/>
          <p:cNvCxnSpPr>
            <a:cxnSpLocks noChangeShapeType="1"/>
            <a:stCxn id="74756" idx="3"/>
            <a:endCxn id="74758" idx="1"/>
          </p:cNvCxnSpPr>
          <p:nvPr/>
        </p:nvCxnSpPr>
        <p:spPr bwMode="auto">
          <a:xfrm flipV="1">
            <a:off x="3600450" y="4229100"/>
            <a:ext cx="8763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62" name="AutoShape 10"/>
          <p:cNvCxnSpPr>
            <a:cxnSpLocks noChangeShapeType="1"/>
            <a:stCxn id="74756" idx="3"/>
            <a:endCxn id="74759" idx="1"/>
          </p:cNvCxnSpPr>
          <p:nvPr/>
        </p:nvCxnSpPr>
        <p:spPr bwMode="auto">
          <a:xfrm>
            <a:off x="3600450" y="4610100"/>
            <a:ext cx="876300" cy="1295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63" name="AutoShape 11"/>
          <p:cNvCxnSpPr>
            <a:cxnSpLocks noChangeShapeType="1"/>
            <a:stCxn id="74757" idx="3"/>
            <a:endCxn id="74786" idx="1"/>
          </p:cNvCxnSpPr>
          <p:nvPr/>
        </p:nvCxnSpPr>
        <p:spPr bwMode="auto">
          <a:xfrm>
            <a:off x="5886450" y="3238500"/>
            <a:ext cx="1489075" cy="15208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4764" name="AutoShape 12"/>
          <p:cNvCxnSpPr>
            <a:cxnSpLocks noChangeShapeType="1"/>
            <a:stCxn id="74786" idx="3"/>
            <a:endCxn id="74759" idx="3"/>
          </p:cNvCxnSpPr>
          <p:nvPr/>
        </p:nvCxnSpPr>
        <p:spPr bwMode="auto">
          <a:xfrm flipH="1">
            <a:off x="5886450" y="5299075"/>
            <a:ext cx="1489075" cy="6064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4765" name="AutoShape 13"/>
          <p:cNvCxnSpPr>
            <a:cxnSpLocks noChangeShapeType="1"/>
            <a:stCxn id="74755" idx="6"/>
            <a:endCxn id="74756" idx="1"/>
          </p:cNvCxnSpPr>
          <p:nvPr/>
        </p:nvCxnSpPr>
        <p:spPr bwMode="auto">
          <a:xfrm>
            <a:off x="1676400" y="4610100"/>
            <a:ext cx="5143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</p:cxn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4495800" y="4724400"/>
            <a:ext cx="1371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…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6934200" y="13716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Key:</a:t>
            </a:r>
          </a:p>
        </p:txBody>
      </p:sp>
      <p:sp>
        <p:nvSpPr>
          <p:cNvPr id="74786" name="Oval 34"/>
          <p:cNvSpPr>
            <a:spLocks noChangeArrowheads="1"/>
          </p:cNvSpPr>
          <p:nvPr/>
        </p:nvSpPr>
        <p:spPr bwMode="auto">
          <a:xfrm>
            <a:off x="7162800" y="4648200"/>
            <a:ext cx="1447800" cy="762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buffer.txt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59" grpId="0" animBg="1"/>
      <p:bldP spid="74766" grpId="0"/>
      <p:bldP spid="747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24200"/>
            <a:ext cx="8763000" cy="1143000"/>
          </a:xfrm>
        </p:spPr>
        <p:txBody>
          <a:bodyPr/>
          <a:lstStyle/>
          <a:p>
            <a:pPr algn="ctr"/>
            <a:r>
              <a:rPr lang="en-US"/>
              <a:t>Experiments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276600" cy="1143000"/>
          </a:xfrm>
        </p:spPr>
        <p:txBody>
          <a:bodyPr/>
          <a:lstStyle/>
          <a:p>
            <a:r>
              <a:rPr lang="en-US" dirty="0" err="1"/>
              <a:t>FlumeWiki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4648200"/>
          </a:xfrm>
        </p:spPr>
        <p:txBody>
          <a:bodyPr>
            <a:normAutofit/>
          </a:bodyPr>
          <a:lstStyle/>
          <a:p>
            <a:r>
              <a:rPr lang="en-US" dirty="0"/>
              <a:t>A wiki software package designed for secure information flow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Policies:</a:t>
            </a:r>
          </a:p>
          <a:p>
            <a:pPr lvl="1"/>
            <a:r>
              <a:rPr lang="en-US" dirty="0" smtClean="0"/>
              <a:t>No Worker sends to another Worker</a:t>
            </a:r>
          </a:p>
          <a:p>
            <a:pPr lvl="1"/>
            <a:r>
              <a:rPr lang="en-US" dirty="0" smtClean="0"/>
              <a:t>Handler to network never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Apache Multi-Process Module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Structure, correctness similar to FlumeWiki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ClamAV</a:t>
            </a:r>
            <a:r>
              <a:rPr lang="en-US" dirty="0" smtClean="0"/>
              <a:t> Scanner Module</a:t>
            </a:r>
            <a:endParaRPr lang="en-US" dirty="0"/>
          </a:p>
        </p:txBody>
      </p:sp>
      <p:graphicFrame>
        <p:nvGraphicFramePr>
          <p:cNvPr id="54321" name="Group 49"/>
          <p:cNvGraphicFramePr>
            <a:graphicFrameLocks noGrp="1"/>
          </p:cNvGraphicFramePr>
          <p:nvPr>
            <p:ph type="tbl" idx="1"/>
          </p:nvPr>
        </p:nvGraphicFramePr>
        <p:xfrm>
          <a:off x="6400800" y="4191000"/>
          <a:ext cx="2057400" cy="1112838"/>
        </p:xfrm>
        <a:graphic>
          <a:graphicData uri="http://schemas.openxmlformats.org/drawingml/2006/table">
            <a:tbl>
              <a:tblPr/>
              <a:tblGrid>
                <a:gridCol w="434975"/>
                <a:gridCol w="162242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Compromised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Must-be-valid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362200" y="3962400"/>
            <a:ext cx="1600200" cy="838200"/>
          </a:xfrm>
          <a:prstGeom prst="rect">
            <a:avLst/>
          </a:prstGeom>
          <a:solidFill>
            <a:srgbClr val="FF99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ClamAV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895600" y="5410200"/>
            <a:ext cx="45720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…</a:t>
            </a:r>
          </a:p>
        </p:txBody>
      </p:sp>
      <p:cxnSp>
        <p:nvCxnSpPr>
          <p:cNvPr id="54281" name="AutoShape 9"/>
          <p:cNvCxnSpPr>
            <a:cxnSpLocks noChangeShapeType="1"/>
            <a:stCxn id="54277" idx="0"/>
            <a:endCxn id="54291" idx="4"/>
          </p:cNvCxnSpPr>
          <p:nvPr/>
        </p:nvCxnSpPr>
        <p:spPr bwMode="auto">
          <a:xfrm flipV="1">
            <a:off x="3162300" y="3219450"/>
            <a:ext cx="0" cy="7239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282" name="AutoShape 10"/>
          <p:cNvCxnSpPr>
            <a:cxnSpLocks noChangeShapeType="1"/>
            <a:stCxn id="54289" idx="7"/>
            <a:endCxn id="54277" idx="2"/>
          </p:cNvCxnSpPr>
          <p:nvPr/>
        </p:nvCxnSpPr>
        <p:spPr bwMode="auto">
          <a:xfrm flipV="1">
            <a:off x="2344738" y="4819650"/>
            <a:ext cx="817562" cy="484188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284" name="AutoShape 12"/>
          <p:cNvCxnSpPr>
            <a:cxnSpLocks noChangeShapeType="1"/>
            <a:stCxn id="54290" idx="1"/>
            <a:endCxn id="54277" idx="2"/>
          </p:cNvCxnSpPr>
          <p:nvPr/>
        </p:nvCxnSpPr>
        <p:spPr bwMode="auto">
          <a:xfrm flipH="1" flipV="1">
            <a:off x="3162300" y="4819650"/>
            <a:ext cx="893763" cy="407988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</p:spPr>
      </p:cxn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914400" y="5181600"/>
            <a:ext cx="1676400" cy="838200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Verdana" pitchFamily="34" charset="0"/>
              </a:rPr>
              <a:t>password.txt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3810000" y="5105400"/>
            <a:ext cx="1676400" cy="838200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Verdana" pitchFamily="34" charset="0"/>
              </a:rPr>
              <a:t>bar.txt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2057400" y="2438400"/>
            <a:ext cx="2209800" cy="7620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Verdana" pitchFamily="34" charset="0"/>
              </a:rPr>
              <a:t>Network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096000" y="1524000"/>
            <a:ext cx="28194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Potential violations: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“No read”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“Export private”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2971800" y="3429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H="1">
            <a:off x="2971800" y="3429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7010400" y="3657600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Key:</a:t>
            </a:r>
          </a:p>
        </p:txBody>
      </p:sp>
      <p:sp>
        <p:nvSpPr>
          <p:cNvPr id="54327" name="Line 55"/>
          <p:cNvSpPr>
            <a:spLocks noChangeShapeType="1"/>
          </p:cNvSpPr>
          <p:nvPr/>
        </p:nvSpPr>
        <p:spPr bwMode="auto">
          <a:xfrm>
            <a:off x="3962400" y="4953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28" name="Line 56"/>
          <p:cNvSpPr>
            <a:spLocks noChangeShapeType="1"/>
          </p:cNvSpPr>
          <p:nvPr/>
        </p:nvSpPr>
        <p:spPr bwMode="auto">
          <a:xfrm flipH="1">
            <a:off x="4114800" y="4800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29" name="Line 57"/>
          <p:cNvSpPr>
            <a:spLocks noChangeShapeType="1"/>
          </p:cNvSpPr>
          <p:nvPr/>
        </p:nvSpPr>
        <p:spPr bwMode="auto">
          <a:xfrm>
            <a:off x="2590800" y="5334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 flipH="1">
            <a:off x="2743200" y="5181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OpenVPN</a:t>
            </a:r>
            <a:endParaRPr lang="en-US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524000" y="3276600"/>
            <a:ext cx="1752600" cy="914400"/>
          </a:xfrm>
          <a:prstGeom prst="rect">
            <a:avLst/>
          </a:prstGeom>
          <a:solidFill>
            <a:srgbClr val="00008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 err="1">
                <a:latin typeface="Arial" charset="0"/>
              </a:rPr>
              <a:t>OpenVPN</a:t>
            </a:r>
            <a:endParaRPr lang="en-US" sz="1800" dirty="0">
              <a:latin typeface="Arial" charset="0"/>
            </a:endParaRP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676400" y="4800600"/>
            <a:ext cx="1524000" cy="9144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charset="0"/>
              </a:rPr>
              <a:t>Network2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1676400" y="1676400"/>
            <a:ext cx="1524000" cy="914400"/>
          </a:xfrm>
          <a:prstGeom prst="ellipse">
            <a:avLst/>
          </a:prstGeom>
          <a:solidFill>
            <a:srgbClr val="993366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Network1</a:t>
            </a:r>
          </a:p>
        </p:txBody>
      </p:sp>
      <p:cxnSp>
        <p:nvCxnSpPr>
          <p:cNvPr id="55303" name="AutoShape 7"/>
          <p:cNvCxnSpPr>
            <a:cxnSpLocks noChangeShapeType="1"/>
            <a:stCxn id="55302" idx="4"/>
            <a:endCxn id="55300" idx="0"/>
          </p:cNvCxnSpPr>
          <p:nvPr/>
        </p:nvCxnSpPr>
        <p:spPr bwMode="auto">
          <a:xfrm flipH="1">
            <a:off x="2400300" y="2609850"/>
            <a:ext cx="38100" cy="64770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305" name="AutoShape 9"/>
          <p:cNvCxnSpPr>
            <a:cxnSpLocks noChangeShapeType="1"/>
            <a:stCxn id="55300" idx="2"/>
            <a:endCxn id="55301" idx="0"/>
          </p:cNvCxnSpPr>
          <p:nvPr/>
        </p:nvCxnSpPr>
        <p:spPr bwMode="auto">
          <a:xfrm>
            <a:off x="2400300" y="4210050"/>
            <a:ext cx="38100" cy="57150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306" name="AutoShape 10"/>
          <p:cNvCxnSpPr>
            <a:cxnSpLocks noChangeShapeType="1"/>
            <a:stCxn id="55302" idx="6"/>
            <a:endCxn id="55301" idx="6"/>
          </p:cNvCxnSpPr>
          <p:nvPr/>
        </p:nvCxnSpPr>
        <p:spPr bwMode="auto">
          <a:xfrm>
            <a:off x="3219450" y="2133600"/>
            <a:ext cx="1588" cy="3124200"/>
          </a:xfrm>
          <a:prstGeom prst="curvedConnector3">
            <a:avLst>
              <a:gd name="adj1" fmla="val 39100000"/>
            </a:avLst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791200" y="1600200"/>
            <a:ext cx="31242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Potential violations: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“No read”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“Inter-network leak</a:t>
            </a:r>
            <a:r>
              <a:rPr lang="en-US" dirty="0"/>
              <a:t>”</a:t>
            </a:r>
          </a:p>
        </p:txBody>
      </p:sp>
      <p:graphicFrame>
        <p:nvGraphicFramePr>
          <p:cNvPr id="55330" name="Group 34"/>
          <p:cNvGraphicFramePr>
            <a:graphicFrameLocks noGrp="1"/>
          </p:cNvGraphicFramePr>
          <p:nvPr/>
        </p:nvGraphicFramePr>
        <p:xfrm>
          <a:off x="6096000" y="4419600"/>
          <a:ext cx="2057400" cy="731838"/>
        </p:xfrm>
        <a:graphic>
          <a:graphicData uri="http://schemas.openxmlformats.org/drawingml/2006/table">
            <a:tbl>
              <a:tblPr/>
              <a:tblGrid>
                <a:gridCol w="434975"/>
                <a:gridCol w="162242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6705600" y="3886200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Key:</a:t>
            </a: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3581400" y="3429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3581400" y="3429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>
            <a:off x="1752600" y="2895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 flipH="1">
            <a:off x="1905000" y="27432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1828800" y="4572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 flipH="1">
            <a:off x="1981200" y="4419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6280"/>
          </a:xfrm>
        </p:spPr>
        <p:txBody>
          <a:bodyPr/>
          <a:lstStyle/>
          <a:p>
            <a:r>
              <a:rPr lang="en-US" dirty="0"/>
              <a:t>Tool verified all correct </a:t>
            </a:r>
            <a:r>
              <a:rPr lang="en-US" dirty="0" smtClean="0"/>
              <a:t>programs, </a:t>
            </a:r>
            <a:r>
              <a:rPr lang="en-US" dirty="0"/>
              <a:t>found all violations in buggy programs.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no random isolation, a few minutes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random isolation approx. 1 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DIFC correctness is a safety problem</a:t>
            </a:r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summarization for feasibility, random isolation for precision</a:t>
            </a:r>
          </a:p>
          <a:p>
            <a:endParaRPr lang="en-US" dirty="0" smtClean="0"/>
          </a:p>
          <a:p>
            <a:r>
              <a:rPr lang="en-US" dirty="0" smtClean="0"/>
              <a:t>DIFC </a:t>
            </a:r>
            <a:r>
              <a:rPr lang="en-US" dirty="0"/>
              <a:t>properties can be checked for real-world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3200"/>
            <a:ext cx="4191000" cy="11430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Performance Measures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2209800"/>
          <a:ext cx="8534400" cy="4114484"/>
        </p:xfrm>
        <a:graphic>
          <a:graphicData uri="http://schemas.openxmlformats.org/drawingml/2006/table">
            <a:tbl>
              <a:tblPr/>
              <a:tblGrid>
                <a:gridCol w="1295400"/>
                <a:gridCol w="1219200"/>
                <a:gridCol w="1524000"/>
                <a:gridCol w="1676400"/>
                <a:gridCol w="1409700"/>
                <a:gridCol w="1409700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Size (LOC)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 Procs (runtime)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FlumeWiki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unbounded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1h 9m 16s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37m 53s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unbounded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1h 13m 27s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18m 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ClamAV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7m 55s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3m 25s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3m 25s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OpenVPN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2m 17s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2m 52s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2m 53s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743200" y="3505200"/>
            <a:ext cx="312738" cy="228600"/>
          </a:xfrm>
          <a:prstGeom prst="rect">
            <a:avLst/>
          </a:prstGeom>
          <a:solidFill>
            <a:srgbClr val="8000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581400" y="3505200"/>
            <a:ext cx="312738" cy="247650"/>
          </a:xfrm>
          <a:prstGeom prst="rect">
            <a:avLst/>
          </a:prstGeom>
          <a:solidFill>
            <a:srgbClr val="8000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419600" y="3505200"/>
            <a:ext cx="312738" cy="247650"/>
          </a:xfrm>
          <a:prstGeom prst="rect">
            <a:avLst/>
          </a:prstGeom>
          <a:solidFill>
            <a:srgbClr val="8000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5181600" y="3505200"/>
            <a:ext cx="379413" cy="247650"/>
          </a:xfrm>
          <a:prstGeom prst="rect">
            <a:avLst/>
          </a:prstGeom>
          <a:solidFill>
            <a:srgbClr val="0000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6400800" y="3200400"/>
            <a:ext cx="228600" cy="247650"/>
          </a:xfrm>
          <a:prstGeom prst="ellipse">
            <a:avLst/>
          </a:prstGeom>
          <a:solidFill>
            <a:srgbClr val="008000"/>
          </a:solidFill>
          <a:ln w="57150" cmpd="thickThin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6400800" y="3886200"/>
            <a:ext cx="228600" cy="228600"/>
          </a:xfrm>
          <a:prstGeom prst="ellipse">
            <a:avLst/>
          </a:prstGeom>
          <a:solidFill>
            <a:srgbClr val="FF0000"/>
          </a:solidFill>
          <a:ln w="57150" cmpd="thickThin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cxnSp>
        <p:nvCxnSpPr>
          <p:cNvPr id="81930" name="AutoShape 10"/>
          <p:cNvCxnSpPr>
            <a:cxnSpLocks noChangeShapeType="1"/>
            <a:stCxn id="81924" idx="3"/>
            <a:endCxn id="81925" idx="1"/>
          </p:cNvCxnSpPr>
          <p:nvPr/>
        </p:nvCxnSpPr>
        <p:spPr bwMode="auto">
          <a:xfrm>
            <a:off x="3074988" y="3619500"/>
            <a:ext cx="487362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1931" name="AutoShape 11"/>
          <p:cNvCxnSpPr>
            <a:cxnSpLocks noChangeShapeType="1"/>
            <a:stCxn id="81925" idx="3"/>
            <a:endCxn id="81926" idx="1"/>
          </p:cNvCxnSpPr>
          <p:nvPr/>
        </p:nvCxnSpPr>
        <p:spPr bwMode="auto">
          <a:xfrm>
            <a:off x="3913188" y="3629025"/>
            <a:ext cx="4873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1932" name="AutoShape 12"/>
          <p:cNvCxnSpPr>
            <a:cxnSpLocks noChangeShapeType="1"/>
            <a:stCxn id="81926" idx="3"/>
            <a:endCxn id="81927" idx="1"/>
          </p:cNvCxnSpPr>
          <p:nvPr/>
        </p:nvCxnSpPr>
        <p:spPr bwMode="auto">
          <a:xfrm>
            <a:off x="4751388" y="3629025"/>
            <a:ext cx="4111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1933" name="AutoShape 13"/>
          <p:cNvCxnSpPr>
            <a:cxnSpLocks noChangeShapeType="1"/>
            <a:stCxn id="81927" idx="3"/>
            <a:endCxn id="81928" idx="4"/>
          </p:cNvCxnSpPr>
          <p:nvPr/>
        </p:nvCxnSpPr>
        <p:spPr bwMode="auto">
          <a:xfrm flipV="1">
            <a:off x="5580063" y="3476625"/>
            <a:ext cx="935037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1934" name="AutoShape 14"/>
          <p:cNvCxnSpPr>
            <a:cxnSpLocks noChangeShapeType="1"/>
            <a:stCxn id="81927" idx="3"/>
            <a:endCxn id="81929" idx="0"/>
          </p:cNvCxnSpPr>
          <p:nvPr/>
        </p:nvCxnSpPr>
        <p:spPr bwMode="auto">
          <a:xfrm>
            <a:off x="5580063" y="3629025"/>
            <a:ext cx="935037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1935" name="AutoShape 15"/>
          <p:cNvCxnSpPr>
            <a:cxnSpLocks noChangeShapeType="1"/>
            <a:stCxn id="81936" idx="7"/>
            <a:endCxn id="81927" idx="2"/>
          </p:cNvCxnSpPr>
          <p:nvPr/>
        </p:nvCxnSpPr>
        <p:spPr bwMode="auto">
          <a:xfrm flipV="1">
            <a:off x="4718050" y="3771900"/>
            <a:ext cx="654050" cy="4333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4343400" y="4191000"/>
            <a:ext cx="438150" cy="228600"/>
          </a:xfrm>
          <a:prstGeom prst="ellipse">
            <a:avLst/>
          </a:prstGeom>
          <a:solidFill>
            <a:srgbClr val="339966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Decentralized Information Flow Control (DIFC)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763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Privacy </a:t>
            </a:r>
            <a:r>
              <a:rPr lang="en-US" dirty="0"/>
              <a:t>of information controlled by </a:t>
            </a:r>
            <a:r>
              <a:rPr lang="en-US" dirty="0" smtClean="0"/>
              <a:t>application</a:t>
            </a:r>
          </a:p>
          <a:p>
            <a:endParaRPr lang="en-US" dirty="0"/>
          </a:p>
          <a:p>
            <a:r>
              <a:rPr lang="en-US" dirty="0"/>
              <a:t>Application uses labels, system enforces label </a:t>
            </a:r>
            <a:r>
              <a:rPr lang="en-US" dirty="0" smtClean="0"/>
              <a:t>semantics</a:t>
            </a:r>
          </a:p>
          <a:p>
            <a:endParaRPr lang="en-US" dirty="0" smtClean="0"/>
          </a:p>
          <a:p>
            <a:r>
              <a:rPr lang="en-US" b="1" dirty="0" smtClean="0"/>
              <a:t>N</a:t>
            </a:r>
            <a:r>
              <a:rPr lang="en-US" b="1" dirty="0" smtClean="0"/>
              <a:t>ot</a:t>
            </a:r>
            <a:r>
              <a:rPr lang="en-US" dirty="0" smtClean="0"/>
              <a:t> </a:t>
            </a:r>
            <a:r>
              <a:rPr lang="en-US" dirty="0" smtClean="0"/>
              <a:t>multi-trace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4876800" cy="1143000"/>
          </a:xfrm>
        </p:spPr>
        <p:txBody>
          <a:bodyPr/>
          <a:lstStyle/>
          <a:p>
            <a:r>
              <a:rPr lang="en-US" dirty="0"/>
              <a:t>A secured server</a:t>
            </a:r>
          </a:p>
        </p:txBody>
      </p:sp>
      <p:graphicFrame>
        <p:nvGraphicFramePr>
          <p:cNvPr id="18501" name="Group 69"/>
          <p:cNvGraphicFramePr>
            <a:graphicFrameLocks noGrp="1"/>
          </p:cNvGraphicFramePr>
          <p:nvPr>
            <p:ph type="tbl" idx="1"/>
          </p:nvPr>
        </p:nvGraphicFramePr>
        <p:xfrm>
          <a:off x="6324600" y="1828800"/>
          <a:ext cx="2057400" cy="1295401"/>
        </p:xfrm>
        <a:graphic>
          <a:graphicData uri="http://schemas.openxmlformats.org/drawingml/2006/table">
            <a:tbl>
              <a:tblPr/>
              <a:tblGrid>
                <a:gridCol w="434975"/>
                <a:gridCol w="1622425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Compromised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04800" y="4419600"/>
            <a:ext cx="13716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Request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09800" y="4419600"/>
            <a:ext cx="1371600" cy="685800"/>
          </a:xfrm>
          <a:prstGeom prst="rect">
            <a:avLst/>
          </a:prstGeom>
          <a:solidFill>
            <a:srgbClr val="0000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Handler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495800" y="3048000"/>
            <a:ext cx="13716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Worker0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495800" y="4038600"/>
            <a:ext cx="13716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Worker1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495800" y="5715000"/>
            <a:ext cx="13716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WorkerN</a:t>
            </a:r>
          </a:p>
        </p:txBody>
      </p:sp>
      <p:cxnSp>
        <p:nvCxnSpPr>
          <p:cNvPr id="18447" name="AutoShape 15"/>
          <p:cNvCxnSpPr>
            <a:cxnSpLocks noChangeShapeType="1"/>
            <a:stCxn id="18437" idx="3"/>
            <a:endCxn id="18442" idx="1"/>
          </p:cNvCxnSpPr>
          <p:nvPr/>
        </p:nvCxnSpPr>
        <p:spPr bwMode="auto">
          <a:xfrm flipV="1">
            <a:off x="3600450" y="3390900"/>
            <a:ext cx="876300" cy="1371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448" name="AutoShape 16"/>
          <p:cNvCxnSpPr>
            <a:cxnSpLocks noChangeShapeType="1"/>
            <a:stCxn id="18437" idx="3"/>
            <a:endCxn id="18443" idx="1"/>
          </p:cNvCxnSpPr>
          <p:nvPr/>
        </p:nvCxnSpPr>
        <p:spPr bwMode="auto">
          <a:xfrm flipV="1">
            <a:off x="3600450" y="4381500"/>
            <a:ext cx="8763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449" name="AutoShape 17"/>
          <p:cNvCxnSpPr>
            <a:cxnSpLocks noChangeShapeType="1"/>
            <a:stCxn id="18437" idx="3"/>
            <a:endCxn id="18444" idx="1"/>
          </p:cNvCxnSpPr>
          <p:nvPr/>
        </p:nvCxnSpPr>
        <p:spPr bwMode="auto">
          <a:xfrm>
            <a:off x="3600450" y="4762500"/>
            <a:ext cx="876300" cy="1295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450" name="AutoShape 18"/>
          <p:cNvCxnSpPr>
            <a:cxnSpLocks noChangeShapeType="1"/>
            <a:stCxn id="18442" idx="3"/>
            <a:endCxn id="18502" idx="1"/>
          </p:cNvCxnSpPr>
          <p:nvPr/>
        </p:nvCxnSpPr>
        <p:spPr bwMode="auto">
          <a:xfrm>
            <a:off x="5886450" y="3390900"/>
            <a:ext cx="1489075" cy="15208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8451" name="AutoShape 19"/>
          <p:cNvCxnSpPr>
            <a:cxnSpLocks noChangeShapeType="1"/>
            <a:stCxn id="18502" idx="3"/>
            <a:endCxn id="18444" idx="3"/>
          </p:cNvCxnSpPr>
          <p:nvPr/>
        </p:nvCxnSpPr>
        <p:spPr bwMode="auto">
          <a:xfrm flipH="1">
            <a:off x="5886450" y="5451475"/>
            <a:ext cx="1489075" cy="6064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8452" name="AutoShape 20"/>
          <p:cNvCxnSpPr>
            <a:cxnSpLocks noChangeShapeType="1"/>
            <a:stCxn id="18436" idx="6"/>
            <a:endCxn id="18437" idx="1"/>
          </p:cNvCxnSpPr>
          <p:nvPr/>
        </p:nvCxnSpPr>
        <p:spPr bwMode="auto">
          <a:xfrm>
            <a:off x="1676400" y="4762500"/>
            <a:ext cx="5143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495800" y="4876800"/>
            <a:ext cx="1371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…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429000" y="35814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{0}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810000" y="45720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{1}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733800" y="57150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{n}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315200" y="4419600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{0}</a:t>
            </a:r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6934200" y="13716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Key:</a:t>
            </a:r>
          </a:p>
        </p:txBody>
      </p:sp>
      <p:sp>
        <p:nvSpPr>
          <p:cNvPr id="18502" name="Oval 70"/>
          <p:cNvSpPr>
            <a:spLocks noChangeArrowheads="1"/>
          </p:cNvSpPr>
          <p:nvPr/>
        </p:nvSpPr>
        <p:spPr bwMode="auto">
          <a:xfrm>
            <a:off x="7162800" y="4800600"/>
            <a:ext cx="1447800" cy="762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buffer.txt</a:t>
            </a:r>
          </a:p>
        </p:txBody>
      </p:sp>
      <p:sp>
        <p:nvSpPr>
          <p:cNvPr id="18506" name="Line 74"/>
          <p:cNvSpPr>
            <a:spLocks noChangeShapeType="1"/>
          </p:cNvSpPr>
          <p:nvPr/>
        </p:nvSpPr>
        <p:spPr bwMode="auto">
          <a:xfrm>
            <a:off x="6400800" y="56388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07" name="Line 75"/>
          <p:cNvSpPr>
            <a:spLocks noChangeShapeType="1"/>
          </p:cNvSpPr>
          <p:nvPr/>
        </p:nvSpPr>
        <p:spPr bwMode="auto">
          <a:xfrm flipH="1">
            <a:off x="6629400" y="54864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08" name="Text Box 76"/>
          <p:cNvSpPr txBox="1">
            <a:spLocks noChangeArrowheads="1"/>
          </p:cNvSpPr>
          <p:nvPr/>
        </p:nvSpPr>
        <p:spPr bwMode="auto">
          <a:xfrm>
            <a:off x="228600" y="25908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6705600" y="57912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msy10" pitchFamily="34" charset="0"/>
              </a:rPr>
              <a:t>:</a:t>
            </a:r>
            <a:r>
              <a:rPr lang="en-US"/>
              <a:t>({0} </a:t>
            </a:r>
            <a:r>
              <a:rPr lang="en-US">
                <a:latin typeface="cmsy10" pitchFamily="34" charset="0"/>
              </a:rPr>
              <a:t>µ</a:t>
            </a:r>
            <a:r>
              <a:rPr lang="en-US"/>
              <a:t> {n})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3" grpId="0" animBg="1"/>
      <p:bldP spid="18444" grpId="0" animBg="1"/>
      <p:bldP spid="18453" grpId="0"/>
      <p:bldP spid="18454" grpId="0"/>
      <p:bldP spid="18455" grpId="0"/>
      <p:bldP spid="18456" grpId="0"/>
      <p:bldP spid="18458" grpId="0"/>
      <p:bldP spid="18502" grpId="0" animBg="1"/>
      <p:bldP spid="18506" grpId="0" animBg="1"/>
      <p:bldP spid="18507" grpId="0" animBg="1"/>
      <p:bldP spid="185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void Handler() </a:t>
            </a:r>
            <a:r>
              <a:rPr lang="en-US" sz="2800" dirty="0" smtClean="0"/>
              <a:t>{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while (*)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Request r = </a:t>
            </a:r>
            <a:r>
              <a:rPr lang="en-US" sz="2800" dirty="0" err="1"/>
              <a:t>get_next_http_request</a:t>
            </a:r>
            <a:r>
              <a:rPr lang="en-US" sz="2800" dirty="0"/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Endpoint e0, e1;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</a:t>
            </a:r>
            <a:r>
              <a:rPr lang="en-US" sz="2800" dirty="0" err="1"/>
              <a:t>create_channel</a:t>
            </a:r>
            <a:r>
              <a:rPr lang="en-US" sz="2800" dirty="0"/>
              <a:t>(&amp;e0, &amp;e1);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spawn(“/</a:t>
            </a:r>
            <a:r>
              <a:rPr lang="en-US" sz="2800" dirty="0" err="1"/>
              <a:t>usr</a:t>
            </a:r>
            <a:r>
              <a:rPr lang="en-US" sz="2800" dirty="0"/>
              <a:t>/bin/Worker”, </a:t>
            </a:r>
            <a:r>
              <a:rPr lang="en-US" sz="2800" dirty="0" smtClean="0"/>
              <a:t>e1, </a:t>
            </a:r>
            <a:r>
              <a:rPr lang="en-US" sz="2800" dirty="0"/>
              <a:t>r</a:t>
            </a:r>
            <a:r>
              <a:rPr lang="en-US" sz="2800" dirty="0" smtClean="0"/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</a:t>
            </a:r>
            <a:r>
              <a:rPr lang="en-US" sz="2800" dirty="0" err="1" smtClean="0"/>
              <a:t>send_ack</a:t>
            </a:r>
            <a:r>
              <a:rPr lang="en-US" sz="2800" dirty="0" smtClean="0"/>
              <a:t>();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</a:t>
            </a:r>
            <a:r>
              <a:rPr lang="en-US" dirty="0" smtClean="0"/>
              <a:t>S</a:t>
            </a:r>
            <a:r>
              <a:rPr lang="en-US" dirty="0" smtClean="0"/>
              <a:t>erver </a:t>
            </a:r>
            <a:r>
              <a:rPr lang="en-US" dirty="0" smtClean="0"/>
              <a:t>C</a:t>
            </a:r>
            <a:r>
              <a:rPr lang="en-US" dirty="0" smtClean="0"/>
              <a:t>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void Handler() </a:t>
            </a:r>
            <a:r>
              <a:rPr lang="en-US" sz="2800" dirty="0" smtClean="0"/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Label lab, cap;</a:t>
            </a: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	cap = </a:t>
            </a:r>
            <a:r>
              <a:rPr lang="en-US" sz="2800" dirty="0" err="1" smtClean="0"/>
              <a:t>empty_label</a:t>
            </a:r>
            <a:r>
              <a:rPr lang="en-US" sz="2800" dirty="0" smtClean="0"/>
              <a:t>();</a:t>
            </a: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while (*)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Request r = </a:t>
            </a:r>
            <a:r>
              <a:rPr lang="en-US" sz="2800" dirty="0" err="1"/>
              <a:t>get_next_http_request</a:t>
            </a:r>
            <a:r>
              <a:rPr lang="en-US" sz="2800" dirty="0" smtClean="0"/>
              <a:t>(); </a:t>
            </a:r>
            <a:r>
              <a:rPr lang="en-US" sz="2800" dirty="0"/>
              <a:t>		lab = </a:t>
            </a:r>
            <a:r>
              <a:rPr lang="en-US" sz="2800" dirty="0" err="1" smtClean="0"/>
              <a:t>add_Tag</a:t>
            </a:r>
            <a:r>
              <a:rPr lang="en-US" sz="2800" dirty="0" smtClean="0"/>
              <a:t>(</a:t>
            </a:r>
            <a:r>
              <a:rPr lang="en-US" sz="2800" dirty="0" err="1" smtClean="0"/>
              <a:t>empty_label</a:t>
            </a:r>
            <a:r>
              <a:rPr lang="en-US" sz="2800" dirty="0" smtClean="0"/>
              <a:t>(), </a:t>
            </a:r>
            <a:r>
              <a:rPr lang="en-US" sz="2800" dirty="0" err="1" smtClean="0"/>
              <a:t>create_tag</a:t>
            </a:r>
            <a:r>
              <a:rPr lang="en-US" sz="2800" dirty="0" smtClean="0"/>
              <a:t>());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Endpoint e0, e1;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</a:t>
            </a:r>
            <a:r>
              <a:rPr lang="en-US" sz="2800" dirty="0" err="1"/>
              <a:t>create_channel</a:t>
            </a:r>
            <a:r>
              <a:rPr lang="en-US" sz="2800" dirty="0"/>
              <a:t>(&amp;e0, &amp;e1);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spawn(“/</a:t>
            </a:r>
            <a:r>
              <a:rPr lang="en-US" sz="2800" dirty="0" err="1"/>
              <a:t>usr</a:t>
            </a:r>
            <a:r>
              <a:rPr lang="en-US" sz="2800" dirty="0"/>
              <a:t>/bin/Worker”, e1</a:t>
            </a:r>
            <a:r>
              <a:rPr lang="en-US" sz="2800" dirty="0" smtClean="0"/>
              <a:t>, r, </a:t>
            </a:r>
            <a:r>
              <a:rPr lang="en-US" sz="2800" dirty="0"/>
              <a:t>lab, </a:t>
            </a:r>
            <a:r>
              <a:rPr lang="en-US" sz="2800" dirty="0" smtClean="0"/>
              <a:t>cap);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</a:t>
            </a:r>
            <a:r>
              <a:rPr lang="en-US" sz="2800" dirty="0" err="1" smtClean="0"/>
              <a:t>send_ack</a:t>
            </a:r>
            <a:r>
              <a:rPr lang="en-US" sz="2800" dirty="0" smtClean="0"/>
              <a:t>();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371600" y="3352800"/>
            <a:ext cx="7315200" cy="381000"/>
          </a:xfrm>
          <a:prstGeom prst="rect">
            <a:avLst/>
          </a:prstGeom>
          <a:solidFill>
            <a:schemeClr val="accent6">
              <a:lumMod val="50000"/>
              <a:alpha val="4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705600" y="4343400"/>
            <a:ext cx="1295400" cy="457200"/>
          </a:xfrm>
          <a:prstGeom prst="rect">
            <a:avLst/>
          </a:prstGeom>
          <a:solidFill>
            <a:schemeClr val="accent6">
              <a:lumMod val="50000"/>
              <a:alpha val="4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code </a:t>
            </a:r>
            <a:r>
              <a:rPr lang="en-US" dirty="0" smtClean="0"/>
              <a:t>with Flume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1905000"/>
            <a:ext cx="2514600" cy="457200"/>
          </a:xfrm>
          <a:prstGeom prst="rect">
            <a:avLst/>
          </a:prstGeom>
          <a:solidFill>
            <a:schemeClr val="accent6">
              <a:lumMod val="50000"/>
              <a:alpha val="4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DIFC gives powerful low-level mechanisms</a:t>
            </a:r>
          </a:p>
          <a:p>
            <a:r>
              <a:rPr lang="en-US" dirty="0"/>
              <a:t>Semantic gap between high-level policy, low-level </a:t>
            </a:r>
            <a:r>
              <a:rPr lang="en-US" dirty="0" smtClean="0"/>
              <a:t>mechanisms</a:t>
            </a:r>
          </a:p>
          <a:p>
            <a:r>
              <a:rPr lang="en-US" dirty="0" smtClean="0"/>
              <a:t>Automatically validate that application follows policy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dirty="0" smtClean="0"/>
              <a:t>A first </a:t>
            </a:r>
            <a:r>
              <a:rPr lang="en-US" dirty="0"/>
              <a:t>cut at </a:t>
            </a:r>
            <a:r>
              <a:rPr lang="en-US" dirty="0" smtClean="0"/>
              <a:t>a solution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229600" cy="2438400"/>
          </a:xfrm>
        </p:spPr>
        <p:txBody>
          <a:bodyPr/>
          <a:lstStyle/>
          <a:p>
            <a:r>
              <a:rPr lang="en-US" dirty="0" smtClean="0"/>
              <a:t>DIFC </a:t>
            </a:r>
            <a:r>
              <a:rPr lang="en-US" dirty="0"/>
              <a:t>policies are safety properties</a:t>
            </a:r>
          </a:p>
          <a:p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apply a model checker for safety properties!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…not so fast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438400"/>
            <a:ext cx="8763000" cy="2133600"/>
          </a:xfrm>
        </p:spPr>
        <p:txBody>
          <a:bodyPr>
            <a:normAutofit/>
          </a:bodyPr>
          <a:lstStyle/>
          <a:p>
            <a:r>
              <a:rPr lang="en-US" dirty="0"/>
              <a:t>Key system objects can </a:t>
            </a:r>
            <a:r>
              <a:rPr lang="en-US" dirty="0" smtClean="0"/>
              <a:t>be dynamically allocated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Summarize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WINDOWS20ADMIN@DQHBE3WJPQTANIE1" val="35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12756</TotalTime>
  <Words>1042</Words>
  <Application>Microsoft Office PowerPoint</Application>
  <PresentationFormat>On-screen Show (4:3)</PresentationFormat>
  <Paragraphs>330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Rockwell</vt:lpstr>
      <vt:lpstr>Wingdings 2</vt:lpstr>
      <vt:lpstr>cmsy10orig</vt:lpstr>
      <vt:lpstr>cmmi10</vt:lpstr>
      <vt:lpstr>Verdana</vt:lpstr>
      <vt:lpstr>Times</vt:lpstr>
      <vt:lpstr>cmsy10</vt:lpstr>
      <vt:lpstr>Foundry</vt:lpstr>
      <vt:lpstr>Verifying Information Flow Control Over Unbounded Processes</vt:lpstr>
      <vt:lpstr>An unsecured server</vt:lpstr>
      <vt:lpstr>Decentralized Information Flow Control (DIFC)</vt:lpstr>
      <vt:lpstr>A secured server</vt:lpstr>
      <vt:lpstr>Simplified Server Code</vt:lpstr>
      <vt:lpstr>Server code with Flume</vt:lpstr>
      <vt:lpstr>The Problem</vt:lpstr>
      <vt:lpstr>A first cut at a solution</vt:lpstr>
      <vt:lpstr>…not so fast</vt:lpstr>
      <vt:lpstr>An abstracted server</vt:lpstr>
      <vt:lpstr>Random isolation [Kidd ’09] to the rescue!</vt:lpstr>
      <vt:lpstr>A randomly isolated server</vt:lpstr>
      <vt:lpstr>Key takeaways</vt:lpstr>
      <vt:lpstr>Analysis architecture</vt:lpstr>
      <vt:lpstr>Allocating a tag: concrete</vt:lpstr>
      <vt:lpstr>Allocating a tag: summarization</vt:lpstr>
      <vt:lpstr>Allocating a tag: random isolation</vt:lpstr>
      <vt:lpstr>Representation in Predicate Abstraction</vt:lpstr>
      <vt:lpstr>Eg. Subset</vt:lpstr>
      <vt:lpstr>Experiments</vt:lpstr>
      <vt:lpstr>FlumeWiki</vt:lpstr>
      <vt:lpstr>Apache Multi-Process Module</vt:lpstr>
      <vt:lpstr>ClamAV Scanner Module</vt:lpstr>
      <vt:lpstr>OpenVPN</vt:lpstr>
      <vt:lpstr>Performance Evaluation</vt:lpstr>
      <vt:lpstr>Conclusion</vt:lpstr>
      <vt:lpstr>Questions?</vt:lpstr>
      <vt:lpstr>Performance Measures</vt:lpstr>
      <vt:lpstr>Slide 29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Verifying Information Flow Control Over Unbounded Processes</dc:title>
  <dc:creator>Computer Systems Lab</dc:creator>
  <cp:lastModifiedBy>wrharris</cp:lastModifiedBy>
  <cp:revision>106</cp:revision>
  <dcterms:created xsi:type="dcterms:W3CDTF">2009-10-21T02:24:23Z</dcterms:created>
  <dcterms:modified xsi:type="dcterms:W3CDTF">2009-11-06T12:13:03Z</dcterms:modified>
</cp:coreProperties>
</file>