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1" r:id="rId1"/>
  </p:sldMasterIdLst>
  <p:notesMasterIdLst>
    <p:notesMasterId r:id="rId66"/>
  </p:notesMasterIdLst>
  <p:sldIdLst>
    <p:sldId id="256" r:id="rId2"/>
    <p:sldId id="278" r:id="rId3"/>
    <p:sldId id="334" r:id="rId4"/>
    <p:sldId id="302" r:id="rId5"/>
    <p:sldId id="303" r:id="rId6"/>
    <p:sldId id="304" r:id="rId7"/>
    <p:sldId id="335" r:id="rId8"/>
    <p:sldId id="418" r:id="rId9"/>
    <p:sldId id="336" r:id="rId10"/>
    <p:sldId id="309" r:id="rId11"/>
    <p:sldId id="337" r:id="rId12"/>
    <p:sldId id="340" r:id="rId13"/>
    <p:sldId id="341" r:id="rId14"/>
    <p:sldId id="342" r:id="rId15"/>
    <p:sldId id="313" r:id="rId16"/>
    <p:sldId id="346" r:id="rId17"/>
    <p:sldId id="343" r:id="rId18"/>
    <p:sldId id="344" r:id="rId19"/>
    <p:sldId id="345" r:id="rId20"/>
    <p:sldId id="347" r:id="rId21"/>
    <p:sldId id="351" r:id="rId22"/>
    <p:sldId id="352" r:id="rId23"/>
    <p:sldId id="348" r:id="rId24"/>
    <p:sldId id="354" r:id="rId25"/>
    <p:sldId id="355" r:id="rId26"/>
    <p:sldId id="357" r:id="rId27"/>
    <p:sldId id="358" r:id="rId28"/>
    <p:sldId id="359" r:id="rId29"/>
    <p:sldId id="360" r:id="rId30"/>
    <p:sldId id="361" r:id="rId31"/>
    <p:sldId id="425" r:id="rId32"/>
    <p:sldId id="419" r:id="rId33"/>
    <p:sldId id="420" r:id="rId34"/>
    <p:sldId id="365" r:id="rId35"/>
    <p:sldId id="371" r:id="rId36"/>
    <p:sldId id="370" r:id="rId37"/>
    <p:sldId id="366" r:id="rId38"/>
    <p:sldId id="367" r:id="rId39"/>
    <p:sldId id="372" r:id="rId40"/>
    <p:sldId id="373" r:id="rId41"/>
    <p:sldId id="368" r:id="rId42"/>
    <p:sldId id="369" r:id="rId43"/>
    <p:sldId id="399" r:id="rId44"/>
    <p:sldId id="374" r:id="rId45"/>
    <p:sldId id="402" r:id="rId46"/>
    <p:sldId id="403" r:id="rId47"/>
    <p:sldId id="376" r:id="rId48"/>
    <p:sldId id="397" r:id="rId49"/>
    <p:sldId id="404" r:id="rId50"/>
    <p:sldId id="407" r:id="rId51"/>
    <p:sldId id="408" r:id="rId52"/>
    <p:sldId id="409" r:id="rId53"/>
    <p:sldId id="424" r:id="rId54"/>
    <p:sldId id="410" r:id="rId55"/>
    <p:sldId id="416" r:id="rId56"/>
    <p:sldId id="417" r:id="rId57"/>
    <p:sldId id="411" r:id="rId58"/>
    <p:sldId id="412" r:id="rId59"/>
    <p:sldId id="413" r:id="rId60"/>
    <p:sldId id="414" r:id="rId61"/>
    <p:sldId id="423" r:id="rId62"/>
    <p:sldId id="388" r:id="rId63"/>
    <p:sldId id="415" r:id="rId64"/>
    <p:sldId id="389"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51" autoAdjust="0"/>
    <p:restoredTop sz="66779" autoAdjust="0"/>
  </p:normalViewPr>
  <p:slideViewPr>
    <p:cSldViewPr snapToGrid="0">
      <p:cViewPr varScale="1">
        <p:scale>
          <a:sx n="80" d="100"/>
          <a:sy n="80" d="100"/>
        </p:scale>
        <p:origin x="1368" y="84"/>
      </p:cViewPr>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17DED7-9BB5-477B-AD04-A2550F20291F}" type="datetimeFigureOut">
              <a:rPr lang="en-US" smtClean="0"/>
              <a:t>2/26/2024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C51236-ED74-4382-8022-4E757E67F86D}" type="slidenum">
              <a:rPr lang="en-US" smtClean="0"/>
              <a:t>‹#›</a:t>
            </a:fld>
            <a:endParaRPr lang="en-US"/>
          </a:p>
        </p:txBody>
      </p:sp>
    </p:spTree>
    <p:extLst>
      <p:ext uri="{BB962C8B-B14F-4D97-AF65-F5344CB8AC3E}">
        <p14:creationId xmlns:p14="http://schemas.microsoft.com/office/powerpoint/2010/main" val="775600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(3) Hello everyone, I am Yifan Dai.</a:t>
            </a:r>
            <a:r>
              <a:rPr lang="zh-CN" altLang="en-US" dirty="0"/>
              <a:t> </a:t>
            </a:r>
            <a:endParaRPr lang="en-US" altLang="zh-CN" dirty="0"/>
          </a:p>
          <a:p>
            <a:endParaRPr lang="en-US" altLang="zh-CN" dirty="0"/>
          </a:p>
          <a:p>
            <a:r>
              <a:rPr lang="en-US" altLang="zh-CN" dirty="0"/>
              <a:t>Today,</a:t>
            </a:r>
            <a:r>
              <a:rPr lang="zh-CN" altLang="en-US" dirty="0"/>
              <a:t> </a:t>
            </a:r>
            <a:r>
              <a:rPr lang="en-US" altLang="zh-CN" dirty="0"/>
              <a:t>I will present Symbiosis, a framework for application and kernel cache coordination. </a:t>
            </a:r>
          </a:p>
          <a:p>
            <a:endParaRPr lang="en-US" altLang="zh-CN" dirty="0"/>
          </a:p>
          <a:p>
            <a:r>
              <a:rPr lang="en-US" altLang="zh-CN" dirty="0"/>
              <a:t>This is a joint work with my colleague Jing and my advisors Andrea and Remzi. </a:t>
            </a:r>
            <a:endParaRPr lang="en-US" dirty="0"/>
          </a:p>
        </p:txBody>
      </p:sp>
      <p:sp>
        <p:nvSpPr>
          <p:cNvPr id="4" name="Slide Number Placeholder 3"/>
          <p:cNvSpPr>
            <a:spLocks noGrp="1"/>
          </p:cNvSpPr>
          <p:nvPr>
            <p:ph type="sldNum" sz="quarter" idx="5"/>
          </p:nvPr>
        </p:nvSpPr>
        <p:spPr/>
        <p:txBody>
          <a:bodyPr/>
          <a:lstStyle/>
          <a:p>
            <a:fld id="{A4C51236-ED74-4382-8022-4E757E67F86D}" type="slidenum">
              <a:rPr lang="en-US" smtClean="0"/>
              <a:t>1</a:t>
            </a:fld>
            <a:endParaRPr lang="en-US"/>
          </a:p>
        </p:txBody>
      </p:sp>
    </p:spTree>
    <p:extLst>
      <p:ext uri="{BB962C8B-B14F-4D97-AF65-F5344CB8AC3E}">
        <p14:creationId xmlns:p14="http://schemas.microsoft.com/office/powerpoint/2010/main" val="12914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In this work, we build Symbiosis to solve the cache partitioning problem. </a:t>
            </a:r>
          </a:p>
        </p:txBody>
      </p:sp>
      <p:sp>
        <p:nvSpPr>
          <p:cNvPr id="4" name="Slide Number Placeholder 3"/>
          <p:cNvSpPr>
            <a:spLocks noGrp="1"/>
          </p:cNvSpPr>
          <p:nvPr>
            <p:ph type="sldNum" sz="quarter" idx="5"/>
          </p:nvPr>
        </p:nvSpPr>
        <p:spPr/>
        <p:txBody>
          <a:bodyPr/>
          <a:lstStyle/>
          <a:p>
            <a:fld id="{A4C51236-ED74-4382-8022-4E757E67F86D}" type="slidenum">
              <a:rPr lang="en-US" smtClean="0"/>
              <a:t>10</a:t>
            </a:fld>
            <a:endParaRPr lang="en-US"/>
          </a:p>
        </p:txBody>
      </p:sp>
    </p:spTree>
    <p:extLst>
      <p:ext uri="{BB962C8B-B14F-4D97-AF65-F5344CB8AC3E}">
        <p14:creationId xmlns:p14="http://schemas.microsoft.com/office/powerpoint/2010/main" val="381359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Symbiosis is a framework for key-value storage systems that configures cache sizes to improve performance. </a:t>
            </a:r>
          </a:p>
          <a:p>
            <a:endParaRPr lang="en-US" dirty="0"/>
          </a:p>
          <a:p>
            <a:r>
              <a:rPr lang="en-US" dirty="0"/>
              <a:t>It embeds a module in the application,</a:t>
            </a:r>
          </a:p>
        </p:txBody>
      </p:sp>
      <p:sp>
        <p:nvSpPr>
          <p:cNvPr id="4" name="Slide Number Placeholder 3"/>
          <p:cNvSpPr>
            <a:spLocks noGrp="1"/>
          </p:cNvSpPr>
          <p:nvPr>
            <p:ph type="sldNum" sz="quarter" idx="5"/>
          </p:nvPr>
        </p:nvSpPr>
        <p:spPr/>
        <p:txBody>
          <a:bodyPr/>
          <a:lstStyle/>
          <a:p>
            <a:fld id="{A4C51236-ED74-4382-8022-4E757E67F86D}" type="slidenum">
              <a:rPr lang="en-US" smtClean="0"/>
              <a:t>11</a:t>
            </a:fld>
            <a:endParaRPr lang="en-US"/>
          </a:p>
        </p:txBody>
      </p:sp>
    </p:spTree>
    <p:extLst>
      <p:ext uri="{BB962C8B-B14F-4D97-AF65-F5344CB8AC3E}">
        <p14:creationId xmlns:p14="http://schemas.microsoft.com/office/powerpoint/2010/main" val="2930838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that automatically optimizes cache sizing by online simulation. </a:t>
            </a:r>
          </a:p>
        </p:txBody>
      </p:sp>
      <p:sp>
        <p:nvSpPr>
          <p:cNvPr id="4" name="Slide Number Placeholder 3"/>
          <p:cNvSpPr>
            <a:spLocks noGrp="1"/>
          </p:cNvSpPr>
          <p:nvPr>
            <p:ph type="sldNum" sz="quarter" idx="5"/>
          </p:nvPr>
        </p:nvSpPr>
        <p:spPr/>
        <p:txBody>
          <a:bodyPr/>
          <a:lstStyle/>
          <a:p>
            <a:fld id="{A4C51236-ED74-4382-8022-4E757E67F86D}" type="slidenum">
              <a:rPr lang="en-US" smtClean="0"/>
              <a:t>12</a:t>
            </a:fld>
            <a:endParaRPr lang="en-US"/>
          </a:p>
        </p:txBody>
      </p:sp>
    </p:spTree>
    <p:extLst>
      <p:ext uri="{BB962C8B-B14F-4D97-AF65-F5344CB8AC3E}">
        <p14:creationId xmlns:p14="http://schemas.microsoft.com/office/powerpoint/2010/main" val="751623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Further, to deal with dynamic workloads, Symbiosis detects workload change and adapts cache sizes accordingly.</a:t>
            </a:r>
          </a:p>
        </p:txBody>
      </p:sp>
      <p:sp>
        <p:nvSpPr>
          <p:cNvPr id="4" name="Slide Number Placeholder 3"/>
          <p:cNvSpPr>
            <a:spLocks noGrp="1"/>
          </p:cNvSpPr>
          <p:nvPr>
            <p:ph type="sldNum" sz="quarter" idx="5"/>
          </p:nvPr>
        </p:nvSpPr>
        <p:spPr/>
        <p:txBody>
          <a:bodyPr/>
          <a:lstStyle/>
          <a:p>
            <a:fld id="{A4C51236-ED74-4382-8022-4E757E67F86D}" type="slidenum">
              <a:rPr lang="en-US" smtClean="0"/>
              <a:t>13</a:t>
            </a:fld>
            <a:endParaRPr lang="en-US"/>
          </a:p>
        </p:txBody>
      </p:sp>
    </p:spTree>
    <p:extLst>
      <p:ext uri="{BB962C8B-B14F-4D97-AF65-F5344CB8AC3E}">
        <p14:creationId xmlns:p14="http://schemas.microsoft.com/office/powerpoint/2010/main" val="287118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Symbiosis is integrated into three production systems, each within 1000 lines of code change.</a:t>
            </a:r>
          </a:p>
          <a:p>
            <a:endParaRPr lang="en-US" dirty="0"/>
          </a:p>
          <a:p>
            <a:r>
              <a:rPr lang="en-US" dirty="0"/>
              <a:t>It improves performance by 1.5x on average for read-heavy workloads. </a:t>
            </a:r>
          </a:p>
          <a:p>
            <a:endParaRPr lang="en-US" dirty="0"/>
          </a:p>
          <a:p>
            <a:r>
              <a:rPr lang="en-US" dirty="0"/>
              <a:t>- Symbiosis applies several optimization techniques to achieve high accuracy in online cache simulation with negligible space and time overhead.</a:t>
            </a:r>
          </a:p>
        </p:txBody>
      </p:sp>
      <p:sp>
        <p:nvSpPr>
          <p:cNvPr id="4" name="Slide Number Placeholder 3"/>
          <p:cNvSpPr>
            <a:spLocks noGrp="1"/>
          </p:cNvSpPr>
          <p:nvPr>
            <p:ph type="sldNum" sz="quarter" idx="5"/>
          </p:nvPr>
        </p:nvSpPr>
        <p:spPr/>
        <p:txBody>
          <a:bodyPr/>
          <a:lstStyle/>
          <a:p>
            <a:fld id="{A4C51236-ED74-4382-8022-4E757E67F86D}" type="slidenum">
              <a:rPr lang="en-US" smtClean="0"/>
              <a:t>14</a:t>
            </a:fld>
            <a:endParaRPr lang="en-US"/>
          </a:p>
        </p:txBody>
      </p:sp>
    </p:spTree>
    <p:extLst>
      <p:ext uri="{BB962C8B-B14F-4D97-AF65-F5344CB8AC3E}">
        <p14:creationId xmlns:p14="http://schemas.microsoft.com/office/powerpoint/2010/main" val="381359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In this talk, I will first give an overview of Symbiosis, </a:t>
            </a:r>
          </a:p>
          <a:p>
            <a:endParaRPr lang="en-US" dirty="0"/>
          </a:p>
          <a:p>
            <a:r>
              <a:rPr lang="en-US" dirty="0"/>
              <a:t>then talk about the key challenge, that is how to simulate accurately with low overhead. </a:t>
            </a:r>
          </a:p>
          <a:p>
            <a:endParaRPr lang="en-US" dirty="0"/>
          </a:p>
          <a:p>
            <a:r>
              <a:rPr lang="en-US" dirty="0"/>
              <a:t>Then we will dive into several optimization techniques to solve the problem. </a:t>
            </a:r>
          </a:p>
          <a:p>
            <a:endParaRPr lang="en-US" dirty="0"/>
          </a:p>
          <a:p>
            <a:r>
              <a:rPr lang="en-US" dirty="0"/>
              <a:t>Finally, I will show the evaluation on various static and dynamic workloads.</a:t>
            </a:r>
          </a:p>
        </p:txBody>
      </p:sp>
      <p:sp>
        <p:nvSpPr>
          <p:cNvPr id="4" name="Slide Number Placeholder 3"/>
          <p:cNvSpPr>
            <a:spLocks noGrp="1"/>
          </p:cNvSpPr>
          <p:nvPr>
            <p:ph type="sldNum" sz="quarter" idx="5"/>
          </p:nvPr>
        </p:nvSpPr>
        <p:spPr/>
        <p:txBody>
          <a:bodyPr/>
          <a:lstStyle/>
          <a:p>
            <a:fld id="{A4C51236-ED74-4382-8022-4E757E67F86D}" type="slidenum">
              <a:rPr lang="en-US" smtClean="0"/>
              <a:t>15</a:t>
            </a:fld>
            <a:endParaRPr lang="en-US"/>
          </a:p>
        </p:txBody>
      </p:sp>
    </p:spTree>
    <p:extLst>
      <p:ext uri="{BB962C8B-B14F-4D97-AF65-F5344CB8AC3E}">
        <p14:creationId xmlns:p14="http://schemas.microsoft.com/office/powerpoint/2010/main" val="1211050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Symbiosis works in the following steps. </a:t>
            </a:r>
          </a:p>
          <a:p>
            <a:endParaRPr lang="en-US" dirty="0"/>
          </a:p>
          <a:p>
            <a:r>
              <a:rPr lang="en-US" dirty="0"/>
              <a:t>First, it detects workload change by monitoring cache performance. </a:t>
            </a:r>
          </a:p>
        </p:txBody>
      </p:sp>
      <p:sp>
        <p:nvSpPr>
          <p:cNvPr id="4" name="Slide Number Placeholder 3"/>
          <p:cNvSpPr>
            <a:spLocks noGrp="1"/>
          </p:cNvSpPr>
          <p:nvPr>
            <p:ph type="sldNum" sz="quarter" idx="5"/>
          </p:nvPr>
        </p:nvSpPr>
        <p:spPr/>
        <p:txBody>
          <a:bodyPr/>
          <a:lstStyle/>
          <a:p>
            <a:fld id="{A4C51236-ED74-4382-8022-4E757E67F86D}" type="slidenum">
              <a:rPr lang="en-US" smtClean="0"/>
              <a:t>16</a:t>
            </a:fld>
            <a:endParaRPr lang="en-US"/>
          </a:p>
        </p:txBody>
      </p:sp>
    </p:spTree>
    <p:extLst>
      <p:ext uri="{BB962C8B-B14F-4D97-AF65-F5344CB8AC3E}">
        <p14:creationId xmlns:p14="http://schemas.microsoft.com/office/powerpoint/2010/main" val="2940421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Upon workload change, Symbiosis starts to simulate a set of candidate cache size configurations. </a:t>
            </a:r>
          </a:p>
        </p:txBody>
      </p:sp>
      <p:sp>
        <p:nvSpPr>
          <p:cNvPr id="4" name="Slide Number Placeholder 3"/>
          <p:cNvSpPr>
            <a:spLocks noGrp="1"/>
          </p:cNvSpPr>
          <p:nvPr>
            <p:ph type="sldNum" sz="quarter" idx="5"/>
          </p:nvPr>
        </p:nvSpPr>
        <p:spPr/>
        <p:txBody>
          <a:bodyPr/>
          <a:lstStyle/>
          <a:p>
            <a:fld id="{A4C51236-ED74-4382-8022-4E757E67F86D}" type="slidenum">
              <a:rPr lang="en-US" smtClean="0"/>
              <a:t>17</a:t>
            </a:fld>
            <a:endParaRPr lang="en-US"/>
          </a:p>
        </p:txBody>
      </p:sp>
    </p:spTree>
    <p:extLst>
      <p:ext uri="{BB962C8B-B14F-4D97-AF65-F5344CB8AC3E}">
        <p14:creationId xmlns:p14="http://schemas.microsoft.com/office/powerpoint/2010/main" val="888575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(1) Then the expected performance of each candidate is predicted and the best configuration is selected. </a:t>
            </a:r>
            <a:endParaRPr lang="en-US" dirty="0"/>
          </a:p>
        </p:txBody>
      </p:sp>
      <p:sp>
        <p:nvSpPr>
          <p:cNvPr id="4" name="Slide Number Placeholder 3"/>
          <p:cNvSpPr>
            <a:spLocks noGrp="1"/>
          </p:cNvSpPr>
          <p:nvPr>
            <p:ph type="sldNum" sz="quarter" idx="5"/>
          </p:nvPr>
        </p:nvSpPr>
        <p:spPr/>
        <p:txBody>
          <a:bodyPr/>
          <a:lstStyle/>
          <a:p>
            <a:fld id="{A4C51236-ED74-4382-8022-4E757E67F86D}" type="slidenum">
              <a:rPr lang="en-US" smtClean="0"/>
              <a:t>18</a:t>
            </a:fld>
            <a:endParaRPr lang="en-US"/>
          </a:p>
        </p:txBody>
      </p:sp>
    </p:spTree>
    <p:extLst>
      <p:ext uri="{BB962C8B-B14F-4D97-AF65-F5344CB8AC3E}">
        <p14:creationId xmlns:p14="http://schemas.microsoft.com/office/powerpoint/2010/main" val="1988000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(1) Finally, the best configuration is applied if it yields enough benefit.</a:t>
            </a:r>
            <a:endParaRPr lang="en-US" dirty="0"/>
          </a:p>
        </p:txBody>
      </p:sp>
      <p:sp>
        <p:nvSpPr>
          <p:cNvPr id="4" name="Slide Number Placeholder 3"/>
          <p:cNvSpPr>
            <a:spLocks noGrp="1"/>
          </p:cNvSpPr>
          <p:nvPr>
            <p:ph type="sldNum" sz="quarter" idx="5"/>
          </p:nvPr>
        </p:nvSpPr>
        <p:spPr/>
        <p:txBody>
          <a:bodyPr/>
          <a:lstStyle/>
          <a:p>
            <a:fld id="{A4C51236-ED74-4382-8022-4E757E67F86D}" type="slidenum">
              <a:rPr lang="en-US" smtClean="0"/>
              <a:t>19</a:t>
            </a:fld>
            <a:endParaRPr lang="en-US"/>
          </a:p>
        </p:txBody>
      </p:sp>
    </p:spTree>
    <p:extLst>
      <p:ext uri="{BB962C8B-B14F-4D97-AF65-F5344CB8AC3E}">
        <p14:creationId xmlns:p14="http://schemas.microsoft.com/office/powerpoint/2010/main" val="2327452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Today, large scale database systems like CockroachDB, MongoDB, and MySQL </a:t>
            </a:r>
            <a:r>
              <a:rPr lang="en-US" altLang="zh-CN" dirty="0"/>
              <a:t>are widely used.</a:t>
            </a:r>
            <a:endParaRPr lang="en-US" dirty="0"/>
          </a:p>
        </p:txBody>
      </p:sp>
      <p:sp>
        <p:nvSpPr>
          <p:cNvPr id="4" name="Slide Number Placeholder 3"/>
          <p:cNvSpPr>
            <a:spLocks noGrp="1"/>
          </p:cNvSpPr>
          <p:nvPr>
            <p:ph type="sldNum" sz="quarter" idx="5"/>
          </p:nvPr>
        </p:nvSpPr>
        <p:spPr/>
        <p:txBody>
          <a:bodyPr/>
          <a:lstStyle/>
          <a:p>
            <a:fld id="{A4C51236-ED74-4382-8022-4E757E67F86D}" type="slidenum">
              <a:rPr lang="en-US" smtClean="0"/>
              <a:t>2</a:t>
            </a:fld>
            <a:endParaRPr lang="en-US"/>
          </a:p>
        </p:txBody>
      </p:sp>
    </p:spTree>
    <p:extLst>
      <p:ext uri="{BB962C8B-B14F-4D97-AF65-F5344CB8AC3E}">
        <p14:creationId xmlns:p14="http://schemas.microsoft.com/office/powerpoint/2010/main" val="3803365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To get robust performance improvements, we must accurately predict the performance of the candidates. </a:t>
            </a:r>
          </a:p>
          <a:p>
            <a:endParaRPr lang="en-US" dirty="0"/>
          </a:p>
          <a:p>
            <a:r>
              <a:rPr lang="en-US" dirty="0"/>
              <a:t>On the other hand, we want to incur negligible overhead during simulation. </a:t>
            </a:r>
          </a:p>
        </p:txBody>
      </p:sp>
      <p:sp>
        <p:nvSpPr>
          <p:cNvPr id="4" name="Slide Number Placeholder 3"/>
          <p:cNvSpPr>
            <a:spLocks noGrp="1"/>
          </p:cNvSpPr>
          <p:nvPr>
            <p:ph type="sldNum" sz="quarter" idx="5"/>
          </p:nvPr>
        </p:nvSpPr>
        <p:spPr/>
        <p:txBody>
          <a:bodyPr/>
          <a:lstStyle/>
          <a:p>
            <a:fld id="{A4C51236-ED74-4382-8022-4E757E67F86D}" type="slidenum">
              <a:rPr lang="en-US" smtClean="0"/>
              <a:t>20</a:t>
            </a:fld>
            <a:endParaRPr lang="en-US"/>
          </a:p>
        </p:txBody>
      </p:sp>
    </p:spTree>
    <p:extLst>
      <p:ext uri="{BB962C8B-B14F-4D97-AF65-F5344CB8AC3E}">
        <p14:creationId xmlns:p14="http://schemas.microsoft.com/office/powerpoint/2010/main" val="2665912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(2) There is a tension between the two </a:t>
            </a:r>
            <a:r>
              <a:rPr lang="en-US" altLang="zh-CN" dirty="0"/>
              <a:t>objectives</a:t>
            </a:r>
            <a:r>
              <a:rPr lang="en-US" dirty="0"/>
              <a:t>. </a:t>
            </a:r>
          </a:p>
          <a:p>
            <a:pPr marL="228600" indent="-228600">
              <a:buAutoNum type="arabicParenBoth"/>
            </a:pPr>
            <a:endParaRPr lang="en-US" dirty="0"/>
          </a:p>
          <a:p>
            <a:pPr marL="0" indent="0">
              <a:buNone/>
            </a:pPr>
            <a:r>
              <a:rPr lang="en-US" dirty="0"/>
              <a:t>A naïve full simulation with the highest accuracy would incur unacceptable overhead.</a:t>
            </a:r>
          </a:p>
        </p:txBody>
      </p:sp>
      <p:sp>
        <p:nvSpPr>
          <p:cNvPr id="4" name="Slide Number Placeholder 3"/>
          <p:cNvSpPr>
            <a:spLocks noGrp="1"/>
          </p:cNvSpPr>
          <p:nvPr>
            <p:ph type="sldNum" sz="quarter" idx="5"/>
          </p:nvPr>
        </p:nvSpPr>
        <p:spPr/>
        <p:txBody>
          <a:bodyPr/>
          <a:lstStyle/>
          <a:p>
            <a:fld id="{A4C51236-ED74-4382-8022-4E757E67F86D}" type="slidenum">
              <a:rPr lang="en-US" smtClean="0"/>
              <a:t>21</a:t>
            </a:fld>
            <a:endParaRPr lang="en-US"/>
          </a:p>
        </p:txBody>
      </p:sp>
    </p:spTree>
    <p:extLst>
      <p:ext uri="{BB962C8B-B14F-4D97-AF65-F5344CB8AC3E}">
        <p14:creationId xmlns:p14="http://schemas.microsoft.com/office/powerpoint/2010/main" val="401933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Therefore, we propose several optimization techniques to achieve both high accuracy and low overhead.</a:t>
            </a:r>
          </a:p>
        </p:txBody>
      </p:sp>
      <p:sp>
        <p:nvSpPr>
          <p:cNvPr id="4" name="Slide Number Placeholder 3"/>
          <p:cNvSpPr>
            <a:spLocks noGrp="1"/>
          </p:cNvSpPr>
          <p:nvPr>
            <p:ph type="sldNum" sz="quarter" idx="5"/>
          </p:nvPr>
        </p:nvSpPr>
        <p:spPr/>
        <p:txBody>
          <a:bodyPr/>
          <a:lstStyle/>
          <a:p>
            <a:fld id="{A4C51236-ED74-4382-8022-4E757E67F86D}" type="slidenum">
              <a:rPr lang="en-US" smtClean="0"/>
              <a:t>22</a:t>
            </a:fld>
            <a:endParaRPr lang="en-US"/>
          </a:p>
        </p:txBody>
      </p:sp>
    </p:spTree>
    <p:extLst>
      <p:ext uri="{BB962C8B-B14F-4D97-AF65-F5344CB8AC3E}">
        <p14:creationId xmlns:p14="http://schemas.microsoft.com/office/powerpoint/2010/main" val="3551733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(3) A classical solution for cache simulation is to use ghost cache</a:t>
            </a:r>
            <a:r>
              <a:rPr lang="en-US" dirty="0"/>
              <a:t>. </a:t>
            </a:r>
          </a:p>
          <a:p>
            <a:endParaRPr lang="en-US" dirty="0"/>
          </a:p>
          <a:p>
            <a:r>
              <a:rPr lang="en-US" dirty="0"/>
              <a:t>Unlike a real cache, ghost cache leaves out data and maintains only cache access metadata such as keys. </a:t>
            </a:r>
          </a:p>
          <a:p>
            <a:endParaRPr lang="en-US" dirty="0"/>
          </a:p>
          <a:p>
            <a:r>
              <a:rPr lang="en-US" altLang="zh-CN" dirty="0" smtClean="0"/>
              <a:t>- </a:t>
            </a:r>
            <a:r>
              <a:rPr lang="en-US" dirty="0" smtClean="0"/>
              <a:t>It </a:t>
            </a:r>
            <a:r>
              <a:rPr lang="en-US" dirty="0"/>
              <a:t>is useful for cache stats analysis when only hit/miss results matter. </a:t>
            </a:r>
          </a:p>
        </p:txBody>
      </p:sp>
      <p:sp>
        <p:nvSpPr>
          <p:cNvPr id="4" name="Slide Number Placeholder 3"/>
          <p:cNvSpPr>
            <a:spLocks noGrp="1"/>
          </p:cNvSpPr>
          <p:nvPr>
            <p:ph type="sldNum" sz="quarter" idx="5"/>
          </p:nvPr>
        </p:nvSpPr>
        <p:spPr/>
        <p:txBody>
          <a:bodyPr/>
          <a:lstStyle/>
          <a:p>
            <a:fld id="{A4C51236-ED74-4382-8022-4E757E67F86D}" type="slidenum">
              <a:rPr lang="en-US" smtClean="0"/>
              <a:t>23</a:t>
            </a:fld>
            <a:endParaRPr lang="en-US"/>
          </a:p>
        </p:txBody>
      </p:sp>
    </p:spTree>
    <p:extLst>
      <p:ext uri="{BB962C8B-B14F-4D97-AF65-F5344CB8AC3E}">
        <p14:creationId xmlns:p14="http://schemas.microsoft.com/office/powerpoint/2010/main" val="985453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(6) We want to use a single ghost cache instance to simulate all candidate configurations to reduce memory consumption.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case of a single-layer cache, when the eviction policy has stack property, such as LRU, this is easy.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can simulate caches of multiple sizes simultaneously by recording the positions of hits.</a:t>
            </a:r>
          </a:p>
          <a:p>
            <a:endParaRPr lang="en-US" dirty="0"/>
          </a:p>
          <a:p>
            <a:r>
              <a:rPr lang="en-US" dirty="0"/>
              <a:t>- In this example, we have one ghost cache instance and two cache</a:t>
            </a:r>
            <a:r>
              <a:rPr lang="en-US" altLang="zh-CN" dirty="0"/>
              <a:t>s with size</a:t>
            </a:r>
            <a:r>
              <a:rPr lang="en-US" dirty="0"/>
              <a:t> 2 and 4. </a:t>
            </a:r>
          </a:p>
          <a:p>
            <a:endParaRPr lang="en-US" dirty="0"/>
          </a:p>
          <a:p>
            <a:r>
              <a:rPr lang="en-US" dirty="0"/>
              <a:t>An access to cache entry 1 is counted as a hit </a:t>
            </a:r>
            <a:r>
              <a:rPr lang="en-US" dirty="0" smtClean="0"/>
              <a:t>for </a:t>
            </a:r>
            <a:r>
              <a:rPr lang="en-US" dirty="0"/>
              <a:t>both caches. </a:t>
            </a:r>
          </a:p>
          <a:p>
            <a:endParaRPr lang="en-US" dirty="0"/>
          </a:p>
          <a:p>
            <a:r>
              <a:rPr lang="en-US" dirty="0"/>
              <a:t>An access to entry 4 is counted as a hit </a:t>
            </a:r>
            <a:r>
              <a:rPr lang="en-US" dirty="0" smtClean="0"/>
              <a:t>for </a:t>
            </a:r>
            <a:r>
              <a:rPr lang="en-US" dirty="0"/>
              <a:t>the larger cache but a miss </a:t>
            </a:r>
            <a:r>
              <a:rPr lang="en-US" dirty="0" smtClean="0"/>
              <a:t>for </a:t>
            </a:r>
            <a:r>
              <a:rPr lang="en-US" dirty="0"/>
              <a:t>the smaller cache because the hit position is beyond the latter’s size.</a:t>
            </a:r>
          </a:p>
        </p:txBody>
      </p:sp>
      <p:sp>
        <p:nvSpPr>
          <p:cNvPr id="4" name="Slide Number Placeholder 3"/>
          <p:cNvSpPr>
            <a:spLocks noGrp="1"/>
          </p:cNvSpPr>
          <p:nvPr>
            <p:ph type="sldNum" sz="quarter" idx="5"/>
          </p:nvPr>
        </p:nvSpPr>
        <p:spPr/>
        <p:txBody>
          <a:bodyPr/>
          <a:lstStyle/>
          <a:p>
            <a:fld id="{A4C51236-ED74-4382-8022-4E757E67F86D}" type="slidenum">
              <a:rPr lang="en-US" smtClean="0"/>
              <a:t>24</a:t>
            </a:fld>
            <a:endParaRPr lang="en-US"/>
          </a:p>
        </p:txBody>
      </p:sp>
    </p:spTree>
    <p:extLst>
      <p:ext uri="{BB962C8B-B14F-4D97-AF65-F5344CB8AC3E}">
        <p14:creationId xmlns:p14="http://schemas.microsoft.com/office/powerpoint/2010/main" val="91626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a:t>
            </a:r>
            <a:r>
              <a:rPr lang="en-US" dirty="0" smtClean="0"/>
              <a:t>But</a:t>
            </a:r>
            <a:r>
              <a:rPr lang="en-US" baseline="0" dirty="0" smtClean="0"/>
              <a:t> in the case of a</a:t>
            </a:r>
            <a:r>
              <a:rPr lang="en-US" dirty="0" smtClean="0"/>
              <a:t> </a:t>
            </a:r>
            <a:r>
              <a:rPr lang="en-US" dirty="0"/>
              <a:t>two-layer cache structure, the previous technique no longer works. </a:t>
            </a:r>
          </a:p>
          <a:p>
            <a:endParaRPr lang="en-US" dirty="0"/>
          </a:p>
          <a:p>
            <a:r>
              <a:rPr lang="en-US" dirty="0"/>
              <a:t>The reason is that the </a:t>
            </a:r>
            <a:r>
              <a:rPr lang="en-US" dirty="0" smtClean="0"/>
              <a:t>second</a:t>
            </a:r>
            <a:r>
              <a:rPr lang="en-US" baseline="0" dirty="0" smtClean="0"/>
              <a:t> </a:t>
            </a:r>
            <a:r>
              <a:rPr lang="en-US" dirty="0" smtClean="0"/>
              <a:t>layer sees </a:t>
            </a:r>
            <a:r>
              <a:rPr lang="en-US" dirty="0"/>
              <a:t>different access patterns if the first layer is sized differently.</a:t>
            </a:r>
          </a:p>
        </p:txBody>
      </p:sp>
      <p:sp>
        <p:nvSpPr>
          <p:cNvPr id="4" name="Slide Number Placeholder 3"/>
          <p:cNvSpPr>
            <a:spLocks noGrp="1"/>
          </p:cNvSpPr>
          <p:nvPr>
            <p:ph type="sldNum" sz="quarter" idx="5"/>
          </p:nvPr>
        </p:nvSpPr>
        <p:spPr/>
        <p:txBody>
          <a:bodyPr/>
          <a:lstStyle/>
          <a:p>
            <a:fld id="{A4C51236-ED74-4382-8022-4E757E67F86D}" type="slidenum">
              <a:rPr lang="en-US" smtClean="0"/>
              <a:t>25</a:t>
            </a:fld>
            <a:endParaRPr lang="en-US"/>
          </a:p>
        </p:txBody>
      </p:sp>
    </p:spTree>
    <p:extLst>
      <p:ext uri="{BB962C8B-B14F-4D97-AF65-F5344CB8AC3E}">
        <p14:creationId xmlns:p14="http://schemas.microsoft.com/office/powerpoint/2010/main" val="1443283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Let’s look at an example. </a:t>
            </a:r>
          </a:p>
          <a:p>
            <a:endParaRPr lang="en-US" dirty="0"/>
          </a:p>
          <a:p>
            <a:r>
              <a:rPr lang="en-US" dirty="0"/>
              <a:t>We have a trace with skewed access to entries 1 through 3 and occasional access to entry 4.</a:t>
            </a:r>
          </a:p>
        </p:txBody>
      </p:sp>
      <p:sp>
        <p:nvSpPr>
          <p:cNvPr id="4" name="Slide Number Placeholder 3"/>
          <p:cNvSpPr>
            <a:spLocks noGrp="1"/>
          </p:cNvSpPr>
          <p:nvPr>
            <p:ph type="sldNum" sz="quarter" idx="5"/>
          </p:nvPr>
        </p:nvSpPr>
        <p:spPr/>
        <p:txBody>
          <a:bodyPr/>
          <a:lstStyle/>
          <a:p>
            <a:fld id="{A4C51236-ED74-4382-8022-4E757E67F86D}" type="slidenum">
              <a:rPr lang="en-US" smtClean="0"/>
              <a:t>26</a:t>
            </a:fld>
            <a:endParaRPr lang="en-US"/>
          </a:p>
        </p:txBody>
      </p:sp>
    </p:spTree>
    <p:extLst>
      <p:ext uri="{BB962C8B-B14F-4D97-AF65-F5344CB8AC3E}">
        <p14:creationId xmlns:p14="http://schemas.microsoft.com/office/powerpoint/2010/main" val="1296237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Accesses that are missed in the first layer go to the second layer. </a:t>
            </a:r>
          </a:p>
          <a:p>
            <a:endParaRPr lang="en-US" dirty="0"/>
          </a:p>
          <a:p>
            <a:r>
              <a:rPr lang="en-US" dirty="0"/>
              <a:t>If the first layer’s size is only 1, it misses all the accesses and the second layer sees the same skewed access pattern to entries 1 through 3.</a:t>
            </a:r>
          </a:p>
          <a:p>
            <a:endParaRPr lang="en-US" dirty="0"/>
          </a:p>
          <a:p>
            <a:endParaRPr lang="en-US" dirty="0"/>
          </a:p>
        </p:txBody>
      </p:sp>
      <p:sp>
        <p:nvSpPr>
          <p:cNvPr id="4" name="Slide Number Placeholder 3"/>
          <p:cNvSpPr>
            <a:spLocks noGrp="1"/>
          </p:cNvSpPr>
          <p:nvPr>
            <p:ph type="sldNum" sz="quarter" idx="5"/>
          </p:nvPr>
        </p:nvSpPr>
        <p:spPr/>
        <p:txBody>
          <a:bodyPr/>
          <a:lstStyle/>
          <a:p>
            <a:fld id="{A4C51236-ED74-4382-8022-4E757E67F86D}" type="slidenum">
              <a:rPr lang="en-US" smtClean="0"/>
              <a:t>27</a:t>
            </a:fld>
            <a:endParaRPr lang="en-US"/>
          </a:p>
        </p:txBody>
      </p:sp>
    </p:spTree>
    <p:extLst>
      <p:ext uri="{BB962C8B-B14F-4D97-AF65-F5344CB8AC3E}">
        <p14:creationId xmlns:p14="http://schemas.microsoft.com/office/powerpoint/2010/main" val="2581210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(3) With the same trace, if the first layer’s size is 3, most of the accesses to entries 1 through 3 hit in the first layer, but all accesses to entry 4 miss and go to the second layer. </a:t>
            </a:r>
          </a:p>
          <a:p>
            <a:endParaRPr lang="en-US" altLang="zh-CN" dirty="0"/>
          </a:p>
          <a:p>
            <a:r>
              <a:rPr lang="en-US" altLang="zh-CN" dirty="0" smtClean="0"/>
              <a:t>Then </a:t>
            </a:r>
            <a:r>
              <a:rPr lang="en-US" altLang="zh-CN" dirty="0"/>
              <a:t>the second layer sees a different access pattern that is skewed to entry 4.</a:t>
            </a:r>
          </a:p>
          <a:p>
            <a:endParaRPr lang="en-US" altLang="zh-CN" dirty="0"/>
          </a:p>
          <a:p>
            <a:r>
              <a:rPr lang="en-US" altLang="zh-CN" dirty="0"/>
              <a:t>Thus, it’s not possible to simulate these two configurations simultaneously.</a:t>
            </a:r>
          </a:p>
          <a:p>
            <a:endParaRPr lang="en-US" dirty="0"/>
          </a:p>
          <a:p>
            <a:endParaRPr lang="en-US" dirty="0"/>
          </a:p>
        </p:txBody>
      </p:sp>
      <p:sp>
        <p:nvSpPr>
          <p:cNvPr id="4" name="Slide Number Placeholder 3"/>
          <p:cNvSpPr>
            <a:spLocks noGrp="1"/>
          </p:cNvSpPr>
          <p:nvPr>
            <p:ph type="sldNum" sz="quarter" idx="5"/>
          </p:nvPr>
        </p:nvSpPr>
        <p:spPr/>
        <p:txBody>
          <a:bodyPr/>
          <a:lstStyle/>
          <a:p>
            <a:fld id="{A4C51236-ED74-4382-8022-4E757E67F86D}" type="slidenum">
              <a:rPr lang="en-US" smtClean="0"/>
              <a:t>28</a:t>
            </a:fld>
            <a:endParaRPr lang="en-US"/>
          </a:p>
        </p:txBody>
      </p:sp>
    </p:spTree>
    <p:extLst>
      <p:ext uri="{BB962C8B-B14F-4D97-AF65-F5344CB8AC3E}">
        <p14:creationId xmlns:p14="http://schemas.microsoft.com/office/powerpoint/2010/main" val="35412262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In Symbiosis, we achieve the goal of using only one ghost cache instance by incremental reuse of the instance.</a:t>
            </a:r>
          </a:p>
        </p:txBody>
      </p:sp>
      <p:sp>
        <p:nvSpPr>
          <p:cNvPr id="4" name="Slide Number Placeholder 3"/>
          <p:cNvSpPr>
            <a:spLocks noGrp="1"/>
          </p:cNvSpPr>
          <p:nvPr>
            <p:ph type="sldNum" sz="quarter" idx="5"/>
          </p:nvPr>
        </p:nvSpPr>
        <p:spPr/>
        <p:txBody>
          <a:bodyPr/>
          <a:lstStyle/>
          <a:p>
            <a:fld id="{A4C51236-ED74-4382-8022-4E757E67F86D}" type="slidenum">
              <a:rPr lang="en-US" smtClean="0"/>
              <a:t>29</a:t>
            </a:fld>
            <a:endParaRPr lang="en-US"/>
          </a:p>
        </p:txBody>
      </p:sp>
    </p:spTree>
    <p:extLst>
      <p:ext uri="{BB962C8B-B14F-4D97-AF65-F5344CB8AC3E}">
        <p14:creationId xmlns:p14="http://schemas.microsoft.com/office/powerpoint/2010/main" val="941657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They are embedded with storage engines like RocksDB and WiredTiger to interact with the underlying filesystems.</a:t>
            </a:r>
          </a:p>
        </p:txBody>
      </p:sp>
      <p:sp>
        <p:nvSpPr>
          <p:cNvPr id="4" name="Slide Number Placeholder 3"/>
          <p:cNvSpPr>
            <a:spLocks noGrp="1"/>
          </p:cNvSpPr>
          <p:nvPr>
            <p:ph type="sldNum" sz="quarter" idx="5"/>
          </p:nvPr>
        </p:nvSpPr>
        <p:spPr/>
        <p:txBody>
          <a:bodyPr/>
          <a:lstStyle/>
          <a:p>
            <a:fld id="{A4C51236-ED74-4382-8022-4E757E67F86D}" type="slidenum">
              <a:rPr lang="en-US" smtClean="0"/>
              <a:t>3</a:t>
            </a:fld>
            <a:endParaRPr lang="en-US"/>
          </a:p>
        </p:txBody>
      </p:sp>
    </p:spTree>
    <p:extLst>
      <p:ext uri="{BB962C8B-B14F-4D97-AF65-F5344CB8AC3E}">
        <p14:creationId xmlns:p14="http://schemas.microsoft.com/office/powerpoint/2010/main" val="17950436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With only </a:t>
            </a:r>
            <a:r>
              <a:rPr lang="en-US" dirty="0" smtClean="0"/>
              <a:t>one </a:t>
            </a:r>
            <a:r>
              <a:rPr lang="en-US" dirty="0"/>
              <a:t>instance, we need to simulate multiple candidate configurations one by one. </a:t>
            </a:r>
          </a:p>
        </p:txBody>
      </p:sp>
      <p:sp>
        <p:nvSpPr>
          <p:cNvPr id="4" name="Slide Number Placeholder 3"/>
          <p:cNvSpPr>
            <a:spLocks noGrp="1"/>
          </p:cNvSpPr>
          <p:nvPr>
            <p:ph type="sldNum" sz="quarter" idx="5"/>
          </p:nvPr>
        </p:nvSpPr>
        <p:spPr/>
        <p:txBody>
          <a:bodyPr/>
          <a:lstStyle/>
          <a:p>
            <a:fld id="{A4C51236-ED74-4382-8022-4E757E67F86D}" type="slidenum">
              <a:rPr lang="en-US" smtClean="0"/>
              <a:t>30</a:t>
            </a:fld>
            <a:endParaRPr lang="en-US"/>
          </a:p>
        </p:txBody>
      </p:sp>
    </p:spTree>
    <p:extLst>
      <p:ext uri="{BB962C8B-B14F-4D97-AF65-F5344CB8AC3E}">
        <p14:creationId xmlns:p14="http://schemas.microsoft.com/office/powerpoint/2010/main" val="24680727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altLang="zh-CN" dirty="0"/>
              <a:t>1</a:t>
            </a:r>
            <a:r>
              <a:rPr lang="en-US" dirty="0"/>
              <a:t>) We can always reuse the contents of the first-layer application cache because of the stack property. </a:t>
            </a:r>
          </a:p>
        </p:txBody>
      </p:sp>
      <p:sp>
        <p:nvSpPr>
          <p:cNvPr id="4" name="Slide Number Placeholder 3"/>
          <p:cNvSpPr>
            <a:spLocks noGrp="1"/>
          </p:cNvSpPr>
          <p:nvPr>
            <p:ph type="sldNum" sz="quarter" idx="5"/>
          </p:nvPr>
        </p:nvSpPr>
        <p:spPr/>
        <p:txBody>
          <a:bodyPr/>
          <a:lstStyle/>
          <a:p>
            <a:fld id="{A4C51236-ED74-4382-8022-4E757E67F86D}" type="slidenum">
              <a:rPr lang="en-US" smtClean="0"/>
              <a:t>31</a:t>
            </a:fld>
            <a:endParaRPr lang="en-US"/>
          </a:p>
        </p:txBody>
      </p:sp>
    </p:spTree>
    <p:extLst>
      <p:ext uri="{BB962C8B-B14F-4D97-AF65-F5344CB8AC3E}">
        <p14:creationId xmlns:p14="http://schemas.microsoft.com/office/powerpoint/2010/main" val="7801443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altLang="zh-CN" dirty="0"/>
              <a:t>2</a:t>
            </a:r>
            <a:r>
              <a:rPr lang="en-US" dirty="0"/>
              <a:t>) The question is how to deal with the second-layer kernel cache. </a:t>
            </a:r>
          </a:p>
          <a:p>
            <a:endParaRPr lang="en-US" altLang="zh-CN" dirty="0"/>
          </a:p>
          <a:p>
            <a:r>
              <a:rPr lang="en-US" altLang="zh-CN" dirty="0"/>
              <a:t>Before each simulation, we insert a short warm-up period to let the contents of the ghost cache approach the next configuration.</a:t>
            </a:r>
            <a:endParaRPr lang="en-US" dirty="0"/>
          </a:p>
        </p:txBody>
      </p:sp>
      <p:sp>
        <p:nvSpPr>
          <p:cNvPr id="4" name="Slide Number Placeholder 3"/>
          <p:cNvSpPr>
            <a:spLocks noGrp="1"/>
          </p:cNvSpPr>
          <p:nvPr>
            <p:ph type="sldNum" sz="quarter" idx="5"/>
          </p:nvPr>
        </p:nvSpPr>
        <p:spPr/>
        <p:txBody>
          <a:bodyPr/>
          <a:lstStyle/>
          <a:p>
            <a:fld id="{A4C51236-ED74-4382-8022-4E757E67F86D}" type="slidenum">
              <a:rPr lang="en-US" smtClean="0"/>
              <a:t>32</a:t>
            </a:fld>
            <a:endParaRPr lang="en-US"/>
          </a:p>
        </p:txBody>
      </p:sp>
    </p:spTree>
    <p:extLst>
      <p:ext uri="{BB962C8B-B14F-4D97-AF65-F5344CB8AC3E}">
        <p14:creationId xmlns:p14="http://schemas.microsoft.com/office/powerpoint/2010/main" val="4228036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altLang="zh-CN" dirty="0"/>
              <a:t>1</a:t>
            </a:r>
            <a:r>
              <a:rPr lang="en-US" dirty="0"/>
              <a:t>) </a:t>
            </a:r>
            <a:r>
              <a:rPr lang="en-US" altLang="zh-CN" dirty="0"/>
              <a:t>We then design a simulation order of increasing application cache size, so that we minimize the difference between neighboring configurations to minimize the warm-up period. </a:t>
            </a:r>
            <a:endParaRPr lang="en-US" dirty="0"/>
          </a:p>
        </p:txBody>
      </p:sp>
      <p:sp>
        <p:nvSpPr>
          <p:cNvPr id="4" name="Slide Number Placeholder 3"/>
          <p:cNvSpPr>
            <a:spLocks noGrp="1"/>
          </p:cNvSpPr>
          <p:nvPr>
            <p:ph type="sldNum" sz="quarter" idx="5"/>
          </p:nvPr>
        </p:nvSpPr>
        <p:spPr/>
        <p:txBody>
          <a:bodyPr/>
          <a:lstStyle/>
          <a:p>
            <a:fld id="{A4C51236-ED74-4382-8022-4E757E67F86D}" type="slidenum">
              <a:rPr lang="en-US" smtClean="0"/>
              <a:t>33</a:t>
            </a:fld>
            <a:endParaRPr lang="en-US"/>
          </a:p>
        </p:txBody>
      </p:sp>
    </p:spTree>
    <p:extLst>
      <p:ext uri="{BB962C8B-B14F-4D97-AF65-F5344CB8AC3E}">
        <p14:creationId xmlns:p14="http://schemas.microsoft.com/office/powerpoint/2010/main" val="2720153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Even with one ghost cache instance, its memory consumption is still too large. </a:t>
            </a:r>
          </a:p>
          <a:p>
            <a:endParaRPr lang="en-US" dirty="0"/>
          </a:p>
          <a:p>
            <a:r>
              <a:rPr lang="en-US" dirty="0"/>
              <a:t>- Thus, we incorporate key-space sampling to further reduce the overhead. </a:t>
            </a:r>
          </a:p>
          <a:p>
            <a:endParaRPr lang="en-US" dirty="0"/>
          </a:p>
          <a:p>
            <a:r>
              <a:rPr lang="en-US" dirty="0"/>
              <a:t>Key-space sampling is widely used in cache analysis, which uniformly samples targets in the key space and all accesses to the sampled targets. </a:t>
            </a:r>
          </a:p>
          <a:p>
            <a:endParaRPr lang="en-US" dirty="0"/>
          </a:p>
          <a:p>
            <a:r>
              <a:rPr lang="en-US" dirty="0"/>
              <a:t>In this example, three targets marked in gray are sampled.</a:t>
            </a:r>
          </a:p>
        </p:txBody>
      </p:sp>
      <p:sp>
        <p:nvSpPr>
          <p:cNvPr id="4" name="Slide Number Placeholder 3"/>
          <p:cNvSpPr>
            <a:spLocks noGrp="1"/>
          </p:cNvSpPr>
          <p:nvPr>
            <p:ph type="sldNum" sz="quarter" idx="5"/>
          </p:nvPr>
        </p:nvSpPr>
        <p:spPr/>
        <p:txBody>
          <a:bodyPr/>
          <a:lstStyle/>
          <a:p>
            <a:fld id="{A4C51236-ED74-4382-8022-4E757E67F86D}" type="slidenum">
              <a:rPr lang="en-US" smtClean="0"/>
              <a:t>34</a:t>
            </a:fld>
            <a:endParaRPr lang="en-US"/>
          </a:p>
        </p:txBody>
      </p:sp>
    </p:spTree>
    <p:extLst>
      <p:ext uri="{BB962C8B-B14F-4D97-AF65-F5344CB8AC3E}">
        <p14:creationId xmlns:p14="http://schemas.microsoft.com/office/powerpoint/2010/main" val="38134800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Then only the accesses to the sampled targets are kept. </a:t>
            </a:r>
          </a:p>
          <a:p>
            <a:endParaRPr lang="en-US" dirty="0"/>
          </a:p>
          <a:p>
            <a:r>
              <a:rPr lang="en-US" dirty="0"/>
              <a:t>This sampling method also works in normal multi-layer caching.</a:t>
            </a:r>
          </a:p>
        </p:txBody>
      </p:sp>
      <p:sp>
        <p:nvSpPr>
          <p:cNvPr id="4" name="Slide Number Placeholder 3"/>
          <p:cNvSpPr>
            <a:spLocks noGrp="1"/>
          </p:cNvSpPr>
          <p:nvPr>
            <p:ph type="sldNum" sz="quarter" idx="5"/>
          </p:nvPr>
        </p:nvSpPr>
        <p:spPr/>
        <p:txBody>
          <a:bodyPr/>
          <a:lstStyle/>
          <a:p>
            <a:fld id="{A4C51236-ED74-4382-8022-4E757E67F86D}" type="slidenum">
              <a:rPr lang="en-US" smtClean="0"/>
              <a:t>35</a:t>
            </a:fld>
            <a:endParaRPr lang="en-US"/>
          </a:p>
        </p:txBody>
      </p:sp>
    </p:spTree>
    <p:extLst>
      <p:ext uri="{BB962C8B-B14F-4D97-AF65-F5344CB8AC3E}">
        <p14:creationId xmlns:p14="http://schemas.microsoft.com/office/powerpoint/2010/main" val="25821251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But there is another property in our application-kernel cache structure, that is misalignment. </a:t>
            </a:r>
          </a:p>
          <a:p>
            <a:endParaRPr lang="en-US" dirty="0"/>
          </a:p>
          <a:p>
            <a:r>
              <a:rPr lang="en-US" dirty="0"/>
              <a:t>The original sampling method doesn’t work well with misalignment.</a:t>
            </a:r>
          </a:p>
          <a:p>
            <a:endParaRPr lang="en-US" dirty="0"/>
          </a:p>
          <a:p>
            <a:r>
              <a:rPr lang="en-US" dirty="0"/>
              <a:t>So, what is misalignment? </a:t>
            </a:r>
          </a:p>
          <a:p>
            <a:endParaRPr lang="en-US" dirty="0"/>
          </a:p>
          <a:p>
            <a:r>
              <a:rPr lang="en-US" dirty="0"/>
              <a:t>- The application caches in the unit of blocks of uncompressed data, while the kernel caches in fixed-sized pages of compressed data. </a:t>
            </a:r>
          </a:p>
          <a:p>
            <a:endParaRPr lang="en-US" dirty="0"/>
          </a:p>
          <a:p>
            <a:r>
              <a:rPr lang="en-US" dirty="0"/>
              <a:t>They may be in different sizes and misalign with each other.</a:t>
            </a:r>
          </a:p>
          <a:p>
            <a:endParaRPr lang="en-US" dirty="0"/>
          </a:p>
          <a:p>
            <a:r>
              <a:rPr lang="en-US" dirty="0"/>
              <a:t>In this example, the gray block in the application cache key space corresponds to two gray pages in the kernel cache key space.</a:t>
            </a:r>
          </a:p>
        </p:txBody>
      </p:sp>
      <p:sp>
        <p:nvSpPr>
          <p:cNvPr id="4" name="Slide Number Placeholder 3"/>
          <p:cNvSpPr>
            <a:spLocks noGrp="1"/>
          </p:cNvSpPr>
          <p:nvPr>
            <p:ph type="sldNum" sz="quarter" idx="5"/>
          </p:nvPr>
        </p:nvSpPr>
        <p:spPr/>
        <p:txBody>
          <a:bodyPr/>
          <a:lstStyle/>
          <a:p>
            <a:fld id="{A4C51236-ED74-4382-8022-4E757E67F86D}" type="slidenum">
              <a:rPr lang="en-US" smtClean="0"/>
              <a:t>36</a:t>
            </a:fld>
            <a:endParaRPr lang="en-US"/>
          </a:p>
        </p:txBody>
      </p:sp>
    </p:spTree>
    <p:extLst>
      <p:ext uri="{BB962C8B-B14F-4D97-AF65-F5344CB8AC3E}">
        <p14:creationId xmlns:p14="http://schemas.microsoft.com/office/powerpoint/2010/main" val="18436248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To understand why the original key-space sampling doesn’t work with misalignment, consider this more complicated example. </a:t>
            </a:r>
          </a:p>
          <a:p>
            <a:endParaRPr lang="en-US" dirty="0"/>
          </a:p>
          <a:p>
            <a:r>
              <a:rPr lang="en-US" dirty="0"/>
              <a:t>The two gray blocks in the first layer </a:t>
            </a:r>
            <a:r>
              <a:rPr lang="en-US" dirty="0" smtClean="0"/>
              <a:t>have </a:t>
            </a:r>
            <a:r>
              <a:rPr lang="en-US" dirty="0"/>
              <a:t>been accessed, and they corresponds to 4 pages in the second layer.</a:t>
            </a:r>
          </a:p>
        </p:txBody>
      </p:sp>
      <p:sp>
        <p:nvSpPr>
          <p:cNvPr id="4" name="Slide Number Placeholder 3"/>
          <p:cNvSpPr>
            <a:spLocks noGrp="1"/>
          </p:cNvSpPr>
          <p:nvPr>
            <p:ph type="sldNum" sz="quarter" idx="5"/>
          </p:nvPr>
        </p:nvSpPr>
        <p:spPr/>
        <p:txBody>
          <a:bodyPr/>
          <a:lstStyle/>
          <a:p>
            <a:fld id="{A4C51236-ED74-4382-8022-4E757E67F86D}" type="slidenum">
              <a:rPr lang="en-US" smtClean="0"/>
              <a:t>37</a:t>
            </a:fld>
            <a:endParaRPr lang="en-US"/>
          </a:p>
        </p:txBody>
      </p:sp>
    </p:spTree>
    <p:extLst>
      <p:ext uri="{BB962C8B-B14F-4D97-AF65-F5344CB8AC3E}">
        <p14:creationId xmlns:p14="http://schemas.microsoft.com/office/powerpoint/2010/main" val="31214169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Now we access </a:t>
            </a:r>
            <a:r>
              <a:rPr lang="en-US" altLang="zh-CN" dirty="0"/>
              <a:t>the blue block</a:t>
            </a:r>
            <a:r>
              <a:rPr lang="en-US" dirty="0"/>
              <a:t>. </a:t>
            </a:r>
          </a:p>
          <a:p>
            <a:endParaRPr lang="en-US" dirty="0"/>
          </a:p>
          <a:p>
            <a:r>
              <a:rPr lang="en-US" dirty="0"/>
              <a:t>Note that the corresponding pages in the second layer have already been touched by previous accesses to the neighboring blocks, </a:t>
            </a:r>
          </a:p>
          <a:p>
            <a:endParaRPr lang="en-US" dirty="0"/>
          </a:p>
          <a:p>
            <a:r>
              <a:rPr lang="en-US" dirty="0"/>
              <a:t>so this would be a hit in the kernel cache. </a:t>
            </a:r>
          </a:p>
        </p:txBody>
      </p:sp>
      <p:sp>
        <p:nvSpPr>
          <p:cNvPr id="4" name="Slide Number Placeholder 3"/>
          <p:cNvSpPr>
            <a:spLocks noGrp="1"/>
          </p:cNvSpPr>
          <p:nvPr>
            <p:ph type="sldNum" sz="quarter" idx="5"/>
          </p:nvPr>
        </p:nvSpPr>
        <p:spPr/>
        <p:txBody>
          <a:bodyPr/>
          <a:lstStyle/>
          <a:p>
            <a:fld id="{A4C51236-ED74-4382-8022-4E757E67F86D}" type="slidenum">
              <a:rPr lang="en-US" smtClean="0"/>
              <a:t>38</a:t>
            </a:fld>
            <a:endParaRPr lang="en-US"/>
          </a:p>
        </p:txBody>
      </p:sp>
    </p:spTree>
    <p:extLst>
      <p:ext uri="{BB962C8B-B14F-4D97-AF65-F5344CB8AC3E}">
        <p14:creationId xmlns:p14="http://schemas.microsoft.com/office/powerpoint/2010/main" val="26210913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But since key-space sampling uniformly samples the key space, it is unlikely to sample contiguous targets. </a:t>
            </a:r>
          </a:p>
          <a:p>
            <a:endParaRPr lang="en-US" dirty="0"/>
          </a:p>
          <a:p>
            <a:r>
              <a:rPr lang="en-US" dirty="0"/>
              <a:t>So the blue block is not sampled, and the additional hit in the kernel cache is not counted. </a:t>
            </a:r>
          </a:p>
          <a:p>
            <a:endParaRPr lang="en-US" dirty="0"/>
          </a:p>
          <a:p>
            <a:r>
              <a:rPr lang="en-US" dirty="0"/>
              <a:t>- Essentially, misalignment affects accesses to contiguous pages more, but key space sampling loses such effects.</a:t>
            </a:r>
          </a:p>
        </p:txBody>
      </p:sp>
      <p:sp>
        <p:nvSpPr>
          <p:cNvPr id="4" name="Slide Number Placeholder 3"/>
          <p:cNvSpPr>
            <a:spLocks noGrp="1"/>
          </p:cNvSpPr>
          <p:nvPr>
            <p:ph type="sldNum" sz="quarter" idx="5"/>
          </p:nvPr>
        </p:nvSpPr>
        <p:spPr/>
        <p:txBody>
          <a:bodyPr/>
          <a:lstStyle/>
          <a:p>
            <a:fld id="{A4C51236-ED74-4382-8022-4E757E67F86D}" type="slidenum">
              <a:rPr lang="en-US" smtClean="0"/>
              <a:t>39</a:t>
            </a:fld>
            <a:endParaRPr lang="en-US"/>
          </a:p>
        </p:txBody>
      </p:sp>
    </p:spTree>
    <p:extLst>
      <p:ext uri="{BB962C8B-B14F-4D97-AF65-F5344CB8AC3E}">
        <p14:creationId xmlns:p14="http://schemas.microsoft.com/office/powerpoint/2010/main" val="33398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For performance purposes, storage engine applications use data caching.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Implicitly, there is another layer of kernel caching, that is the page cache.</a:t>
            </a:r>
          </a:p>
        </p:txBody>
      </p:sp>
      <p:sp>
        <p:nvSpPr>
          <p:cNvPr id="4" name="Slide Number Placeholder 3"/>
          <p:cNvSpPr>
            <a:spLocks noGrp="1"/>
          </p:cNvSpPr>
          <p:nvPr>
            <p:ph type="sldNum" sz="quarter" idx="5"/>
          </p:nvPr>
        </p:nvSpPr>
        <p:spPr/>
        <p:txBody>
          <a:bodyPr/>
          <a:lstStyle/>
          <a:p>
            <a:fld id="{A4C51236-ED74-4382-8022-4E757E67F86D}" type="slidenum">
              <a:rPr lang="en-US" smtClean="0"/>
              <a:t>4</a:t>
            </a:fld>
            <a:endParaRPr lang="en-US"/>
          </a:p>
        </p:txBody>
      </p:sp>
    </p:spTree>
    <p:extLst>
      <p:ext uri="{BB962C8B-B14F-4D97-AF65-F5344CB8AC3E}">
        <p14:creationId xmlns:p14="http://schemas.microsoft.com/office/powerpoint/2010/main" val="25986110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Thus, it could result in a very inaccurate simulation. </a:t>
            </a:r>
          </a:p>
          <a:p>
            <a:endParaRPr lang="en-US" dirty="0"/>
          </a:p>
          <a:p>
            <a:r>
              <a:rPr lang="en-US" dirty="0"/>
              <a:t>- The graph shows the hit rate of the kernel cache of difference sizes with and without sampling. </a:t>
            </a:r>
          </a:p>
          <a:p>
            <a:endParaRPr lang="en-US" dirty="0"/>
          </a:p>
          <a:p>
            <a:r>
              <a:rPr lang="en-US" dirty="0"/>
              <a:t>The y-axis is the hit rate and the x-axis is the cache size. </a:t>
            </a:r>
          </a:p>
          <a:p>
            <a:endParaRPr lang="en-US" dirty="0"/>
          </a:p>
          <a:p>
            <a:r>
              <a:rPr lang="en-US" dirty="0"/>
              <a:t>- The gray line does not use sampling and the orange line uses the original key-space sampling. </a:t>
            </a:r>
          </a:p>
          <a:p>
            <a:endParaRPr lang="en-US" dirty="0"/>
          </a:p>
          <a:p>
            <a:r>
              <a:rPr lang="en-US" dirty="0"/>
              <a:t>We can see that their hit rates differ a lot.</a:t>
            </a:r>
          </a:p>
        </p:txBody>
      </p:sp>
      <p:sp>
        <p:nvSpPr>
          <p:cNvPr id="4" name="Slide Number Placeholder 3"/>
          <p:cNvSpPr>
            <a:spLocks noGrp="1"/>
          </p:cNvSpPr>
          <p:nvPr>
            <p:ph type="sldNum" sz="quarter" idx="5"/>
          </p:nvPr>
        </p:nvSpPr>
        <p:spPr/>
        <p:txBody>
          <a:bodyPr/>
          <a:lstStyle/>
          <a:p>
            <a:fld id="{A4C51236-ED74-4382-8022-4E757E67F86D}" type="slidenum">
              <a:rPr lang="en-US" smtClean="0"/>
              <a:t>40</a:t>
            </a:fld>
            <a:endParaRPr lang="en-US"/>
          </a:p>
        </p:txBody>
      </p:sp>
    </p:spTree>
    <p:extLst>
      <p:ext uri="{BB962C8B-B14F-4D97-AF65-F5344CB8AC3E}">
        <p14:creationId xmlns:p14="http://schemas.microsoft.com/office/powerpoint/2010/main" val="9408860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Since the effects of misalignment are significant when contiguous targets are accessed, we propose misalignment-aware sampling that always samples contiguous targets together. </a:t>
            </a:r>
          </a:p>
          <a:p>
            <a:endParaRPr lang="en-US" dirty="0"/>
          </a:p>
          <a:p>
            <a:r>
              <a:rPr lang="en-US" dirty="0"/>
              <a:t>In this example, we sample three contiguous blocks in the first layer as a group.</a:t>
            </a:r>
          </a:p>
        </p:txBody>
      </p:sp>
      <p:sp>
        <p:nvSpPr>
          <p:cNvPr id="4" name="Slide Number Placeholder 3"/>
          <p:cNvSpPr>
            <a:spLocks noGrp="1"/>
          </p:cNvSpPr>
          <p:nvPr>
            <p:ph type="sldNum" sz="quarter" idx="5"/>
          </p:nvPr>
        </p:nvSpPr>
        <p:spPr/>
        <p:txBody>
          <a:bodyPr/>
          <a:lstStyle/>
          <a:p>
            <a:fld id="{A4C51236-ED74-4382-8022-4E757E67F86D}" type="slidenum">
              <a:rPr lang="en-US" smtClean="0"/>
              <a:t>41</a:t>
            </a:fld>
            <a:endParaRPr lang="en-US"/>
          </a:p>
        </p:txBody>
      </p:sp>
    </p:spTree>
    <p:extLst>
      <p:ext uri="{BB962C8B-B14F-4D97-AF65-F5344CB8AC3E}">
        <p14:creationId xmlns:p14="http://schemas.microsoft.com/office/powerpoint/2010/main" val="18188655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Misalignment-aware sampling gives us a much more accurate result. </a:t>
            </a:r>
          </a:p>
          <a:p>
            <a:endParaRPr lang="en-US" dirty="0"/>
          </a:p>
          <a:p>
            <a:r>
              <a:rPr lang="en-US" dirty="0"/>
              <a:t>In this graph, it is the blue line and it approaches the hit rate of no sampling much better.</a:t>
            </a:r>
          </a:p>
        </p:txBody>
      </p:sp>
      <p:sp>
        <p:nvSpPr>
          <p:cNvPr id="4" name="Slide Number Placeholder 3"/>
          <p:cNvSpPr>
            <a:spLocks noGrp="1"/>
          </p:cNvSpPr>
          <p:nvPr>
            <p:ph type="sldNum" sz="quarter" idx="5"/>
          </p:nvPr>
        </p:nvSpPr>
        <p:spPr/>
        <p:txBody>
          <a:bodyPr/>
          <a:lstStyle/>
          <a:p>
            <a:fld id="{A4C51236-ED74-4382-8022-4E757E67F86D}" type="slidenum">
              <a:rPr lang="en-US" smtClean="0"/>
              <a:t>42</a:t>
            </a:fld>
            <a:endParaRPr lang="en-US"/>
          </a:p>
        </p:txBody>
      </p:sp>
    </p:spTree>
    <p:extLst>
      <p:ext uri="{BB962C8B-B14F-4D97-AF65-F5344CB8AC3E}">
        <p14:creationId xmlns:p14="http://schemas.microsoft.com/office/powerpoint/2010/main" val="31204779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Besides misalignment, there are many other properties and optimizations in the </a:t>
            </a:r>
            <a:r>
              <a:rPr lang="en-US" dirty="0" smtClean="0"/>
              <a:t>kernel that may also influence</a:t>
            </a:r>
            <a:r>
              <a:rPr lang="en-US" baseline="0" dirty="0" smtClean="0"/>
              <a:t> the kernel cache hit rate, for example, read-ahead</a:t>
            </a:r>
            <a:r>
              <a:rPr lang="en-US" dirty="0" smtClean="0"/>
              <a:t>. </a:t>
            </a:r>
            <a:endParaRPr lang="en-US" dirty="0"/>
          </a:p>
          <a:p>
            <a:endParaRPr lang="en-US" dirty="0"/>
          </a:p>
          <a:p>
            <a:r>
              <a:rPr lang="en-US" dirty="0"/>
              <a:t>To reduce overhead, we choose not to precisely model all the features. </a:t>
            </a:r>
          </a:p>
          <a:p>
            <a:endParaRPr lang="en-US" dirty="0"/>
          </a:p>
          <a:p>
            <a:r>
              <a:rPr lang="en-US" dirty="0"/>
              <a:t>Then there would be a few corner-case workloads where our simulation is </a:t>
            </a:r>
            <a:r>
              <a:rPr lang="en-US" altLang="zh-CN" dirty="0"/>
              <a:t>not </a:t>
            </a:r>
            <a:r>
              <a:rPr lang="en-US" dirty="0"/>
              <a:t>accurate.</a:t>
            </a:r>
          </a:p>
        </p:txBody>
      </p:sp>
      <p:sp>
        <p:nvSpPr>
          <p:cNvPr id="4" name="Slide Number Placeholder 3"/>
          <p:cNvSpPr>
            <a:spLocks noGrp="1"/>
          </p:cNvSpPr>
          <p:nvPr>
            <p:ph type="sldNum" sz="quarter" idx="5"/>
          </p:nvPr>
        </p:nvSpPr>
        <p:spPr/>
        <p:txBody>
          <a:bodyPr/>
          <a:lstStyle/>
          <a:p>
            <a:fld id="{A4C51236-ED74-4382-8022-4E757E67F86D}" type="slidenum">
              <a:rPr lang="en-US" smtClean="0"/>
              <a:t>43</a:t>
            </a:fld>
            <a:endParaRPr lang="en-US"/>
          </a:p>
        </p:txBody>
      </p:sp>
    </p:spTree>
    <p:extLst>
      <p:ext uri="{BB962C8B-B14F-4D97-AF65-F5344CB8AC3E}">
        <p14:creationId xmlns:p14="http://schemas.microsoft.com/office/powerpoint/2010/main" val="32215467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The graph shows an example in the normal case where simulation is accurate. </a:t>
            </a:r>
          </a:p>
          <a:p>
            <a:endParaRPr lang="en-US" dirty="0"/>
          </a:p>
          <a:p>
            <a:r>
              <a:rPr lang="en-US" dirty="0"/>
              <a:t>The y-axis is the</a:t>
            </a:r>
            <a:r>
              <a:rPr lang="zh-CN" altLang="en-US" dirty="0"/>
              <a:t> </a:t>
            </a:r>
            <a:r>
              <a:rPr lang="en-US" dirty="0"/>
              <a:t>performance where higher is better, and the x-axis is the application cache size of different configurations. </a:t>
            </a:r>
          </a:p>
          <a:p>
            <a:endParaRPr lang="en-US" dirty="0"/>
          </a:p>
          <a:p>
            <a:r>
              <a:rPr lang="en-US" dirty="0"/>
              <a:t>The dashed line is the current performance, while the solid curve is the simulated performance of different configurations. Each point represents a configuration. </a:t>
            </a:r>
          </a:p>
          <a:p>
            <a:endParaRPr lang="en-US" dirty="0"/>
          </a:p>
          <a:p>
            <a:r>
              <a:rPr lang="en-US" dirty="0"/>
              <a:t>- The best performance takes place at the right most point and its better than the current performance, so we adapts to that configuration.</a:t>
            </a:r>
          </a:p>
        </p:txBody>
      </p:sp>
      <p:sp>
        <p:nvSpPr>
          <p:cNvPr id="4" name="Slide Number Placeholder 3"/>
          <p:cNvSpPr>
            <a:spLocks noGrp="1"/>
          </p:cNvSpPr>
          <p:nvPr>
            <p:ph type="sldNum" sz="quarter" idx="5"/>
          </p:nvPr>
        </p:nvSpPr>
        <p:spPr/>
        <p:txBody>
          <a:bodyPr/>
          <a:lstStyle/>
          <a:p>
            <a:fld id="{A4C51236-ED74-4382-8022-4E757E67F86D}" type="slidenum">
              <a:rPr lang="en-US" smtClean="0"/>
              <a:t>44</a:t>
            </a:fld>
            <a:endParaRPr lang="en-US"/>
          </a:p>
        </p:txBody>
      </p:sp>
    </p:spTree>
    <p:extLst>
      <p:ext uri="{BB962C8B-B14F-4D97-AF65-F5344CB8AC3E}">
        <p14:creationId xmlns:p14="http://schemas.microsoft.com/office/powerpoint/2010/main" val="16995561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Now, what happens if simulation is not accurate? </a:t>
            </a:r>
          </a:p>
          <a:p>
            <a:endParaRPr lang="en-US" dirty="0"/>
          </a:p>
          <a:p>
            <a:r>
              <a:rPr lang="en-US" dirty="0"/>
              <a:t>We have an observation that omitting kernel features in simulation tends to make the simulated performance worse. </a:t>
            </a:r>
          </a:p>
          <a:p>
            <a:endParaRPr lang="en-US" dirty="0"/>
          </a:p>
          <a:p>
            <a:r>
              <a:rPr lang="en-US" dirty="0" smtClean="0"/>
              <a:t>- As </a:t>
            </a:r>
            <a:r>
              <a:rPr lang="en-US" dirty="0"/>
              <a:t>shown in the graph, all </a:t>
            </a:r>
            <a:r>
              <a:rPr lang="en-US" dirty="0" smtClean="0"/>
              <a:t>the simulated</a:t>
            </a:r>
            <a:r>
              <a:rPr lang="en-US" baseline="0" dirty="0" smtClean="0"/>
              <a:t> performance</a:t>
            </a:r>
            <a:r>
              <a:rPr lang="en-US" dirty="0" smtClean="0"/>
              <a:t> </a:t>
            </a:r>
            <a:r>
              <a:rPr lang="en-US" dirty="0"/>
              <a:t>are worse than the current performance.</a:t>
            </a:r>
          </a:p>
        </p:txBody>
      </p:sp>
      <p:sp>
        <p:nvSpPr>
          <p:cNvPr id="4" name="Slide Number Placeholder 3"/>
          <p:cNvSpPr>
            <a:spLocks noGrp="1"/>
          </p:cNvSpPr>
          <p:nvPr>
            <p:ph type="sldNum" sz="quarter" idx="5"/>
          </p:nvPr>
        </p:nvSpPr>
        <p:spPr/>
        <p:txBody>
          <a:bodyPr/>
          <a:lstStyle/>
          <a:p>
            <a:fld id="{A4C51236-ED74-4382-8022-4E757E67F86D}" type="slidenum">
              <a:rPr lang="en-US" smtClean="0"/>
              <a:t>45</a:t>
            </a:fld>
            <a:endParaRPr lang="en-US"/>
          </a:p>
        </p:txBody>
      </p:sp>
    </p:spTree>
    <p:extLst>
      <p:ext uri="{BB962C8B-B14F-4D97-AF65-F5344CB8AC3E}">
        <p14:creationId xmlns:p14="http://schemas.microsoft.com/office/powerpoint/2010/main" val="28622851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Thus, we have a policy that only adapts to a new configuration if the simulated performance is better than the current performance by a threshold amount. </a:t>
            </a:r>
          </a:p>
          <a:p>
            <a:endParaRPr lang="en-US" dirty="0"/>
          </a:p>
          <a:p>
            <a:r>
              <a:rPr lang="en-US" dirty="0"/>
              <a:t>This way, we not only rule out inaccurate simulations in unmodeled cases, but also generally avoid adapting to a worse configuration. </a:t>
            </a:r>
          </a:p>
          <a:p>
            <a:endParaRPr lang="en-US" dirty="0"/>
          </a:p>
          <a:p>
            <a:r>
              <a:rPr lang="en-US" dirty="0"/>
              <a:t>- In this example, we simply reject all the simulated configurations and keep the cache size as-is.</a:t>
            </a:r>
          </a:p>
        </p:txBody>
      </p:sp>
      <p:sp>
        <p:nvSpPr>
          <p:cNvPr id="4" name="Slide Number Placeholder 3"/>
          <p:cNvSpPr>
            <a:spLocks noGrp="1"/>
          </p:cNvSpPr>
          <p:nvPr>
            <p:ph type="sldNum" sz="quarter" idx="5"/>
          </p:nvPr>
        </p:nvSpPr>
        <p:spPr/>
        <p:txBody>
          <a:bodyPr/>
          <a:lstStyle/>
          <a:p>
            <a:fld id="{A4C51236-ED74-4382-8022-4E757E67F86D}" type="slidenum">
              <a:rPr lang="en-US" smtClean="0"/>
              <a:t>46</a:t>
            </a:fld>
            <a:endParaRPr lang="en-US"/>
          </a:p>
        </p:txBody>
      </p:sp>
    </p:spTree>
    <p:extLst>
      <p:ext uri="{BB962C8B-B14F-4D97-AF65-F5344CB8AC3E}">
        <p14:creationId xmlns:p14="http://schemas.microsoft.com/office/powerpoint/2010/main" val="39415197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We evaluate Symbiosis with various static and dynamic workloads. </a:t>
            </a:r>
          </a:p>
          <a:p>
            <a:endParaRPr lang="en-US" dirty="0"/>
          </a:p>
          <a:p>
            <a:r>
              <a:rPr lang="en-US" dirty="0"/>
              <a:t>- With static workloads, we evaluate Symbiosis’s ability to find a better cache size configuration in various workloads and environments and its generalizability to different storage engines. </a:t>
            </a:r>
          </a:p>
          <a:p>
            <a:endParaRPr lang="en-US" dirty="0"/>
          </a:p>
          <a:p>
            <a:r>
              <a:rPr lang="en-US" dirty="0"/>
              <a:t>We integrate Symbiosis in three production systems and run over 190 workloads with different data set sizes, access patterns, compression algorithms, and hardware. </a:t>
            </a:r>
          </a:p>
          <a:p>
            <a:endParaRPr lang="en-US" dirty="0"/>
          </a:p>
          <a:p>
            <a:r>
              <a:rPr lang="en-US" dirty="0"/>
              <a:t>- Symbiosis performs better or equal to the best static configuration in 98 percent of the workloads, with an average gain of 1.5x over each static configuration.</a:t>
            </a:r>
          </a:p>
        </p:txBody>
      </p:sp>
      <p:sp>
        <p:nvSpPr>
          <p:cNvPr id="4" name="Slide Number Placeholder 3"/>
          <p:cNvSpPr>
            <a:spLocks noGrp="1"/>
          </p:cNvSpPr>
          <p:nvPr>
            <p:ph type="sldNum" sz="quarter" idx="5"/>
          </p:nvPr>
        </p:nvSpPr>
        <p:spPr/>
        <p:txBody>
          <a:bodyPr/>
          <a:lstStyle/>
          <a:p>
            <a:fld id="{A4C51236-ED74-4382-8022-4E757E67F86D}" type="slidenum">
              <a:rPr lang="en-US" smtClean="0"/>
              <a:t>47</a:t>
            </a:fld>
            <a:endParaRPr lang="en-US"/>
          </a:p>
        </p:txBody>
      </p:sp>
    </p:spTree>
    <p:extLst>
      <p:ext uri="{BB962C8B-B14F-4D97-AF65-F5344CB8AC3E}">
        <p14:creationId xmlns:p14="http://schemas.microsoft.com/office/powerpoint/2010/main" val="31479979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In dynamic workloads, we evaluate Symbiosis’s ability to detect and adapt to workload changes and analyze its overhead and tail latency. </a:t>
            </a:r>
          </a:p>
          <a:p>
            <a:endParaRPr lang="en-US" dirty="0"/>
          </a:p>
          <a:p>
            <a:r>
              <a:rPr lang="en-US" dirty="0"/>
              <a:t>Symbiosis properly reacts to workload changes in all of the 38 dynamic workloads. </a:t>
            </a:r>
          </a:p>
          <a:p>
            <a:endParaRPr lang="en-US" dirty="0"/>
          </a:p>
          <a:p>
            <a:r>
              <a:rPr lang="en-US" dirty="0"/>
              <a:t>- Its online simulation incurs only 0.1 percent space overhead and around 1 percent time overhead. </a:t>
            </a:r>
          </a:p>
          <a:p>
            <a:endParaRPr lang="en-US" altLang="zh-CN" dirty="0"/>
          </a:p>
          <a:p>
            <a:r>
              <a:rPr lang="en-US" altLang="zh-CN" dirty="0"/>
              <a:t>I will show how Symbiosis works with an example dynamic workload. </a:t>
            </a:r>
            <a:endParaRPr lang="en-US" dirty="0"/>
          </a:p>
        </p:txBody>
      </p:sp>
      <p:sp>
        <p:nvSpPr>
          <p:cNvPr id="4" name="Slide Number Placeholder 3"/>
          <p:cNvSpPr>
            <a:spLocks noGrp="1"/>
          </p:cNvSpPr>
          <p:nvPr>
            <p:ph type="sldNum" sz="quarter" idx="5"/>
          </p:nvPr>
        </p:nvSpPr>
        <p:spPr/>
        <p:txBody>
          <a:bodyPr/>
          <a:lstStyle/>
          <a:p>
            <a:fld id="{A4C51236-ED74-4382-8022-4E757E67F86D}" type="slidenum">
              <a:rPr lang="en-US" smtClean="0"/>
              <a:t>48</a:t>
            </a:fld>
            <a:endParaRPr lang="en-US"/>
          </a:p>
        </p:txBody>
      </p:sp>
    </p:spTree>
    <p:extLst>
      <p:ext uri="{BB962C8B-B14F-4D97-AF65-F5344CB8AC3E}">
        <p14:creationId xmlns:p14="http://schemas.microsoft.com/office/powerpoint/2010/main" val="25320117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The example contains 2 static workloads and</a:t>
            </a:r>
            <a:r>
              <a:rPr lang="zh-CN" altLang="en-US" dirty="0"/>
              <a:t> </a:t>
            </a:r>
            <a:r>
              <a:rPr lang="en-US" altLang="zh-CN" dirty="0"/>
              <a:t>the workload change takes</a:t>
            </a:r>
            <a:r>
              <a:rPr lang="zh-CN" altLang="en-US" dirty="0"/>
              <a:t> </a:t>
            </a:r>
            <a:r>
              <a:rPr lang="en-US" altLang="zh-CN" dirty="0"/>
              <a:t>place</a:t>
            </a:r>
            <a:r>
              <a:rPr lang="zh-CN" altLang="en-US" dirty="0"/>
              <a:t> </a:t>
            </a:r>
            <a:r>
              <a:rPr lang="en-US" altLang="zh-CN" dirty="0"/>
              <a:t>in the middle. </a:t>
            </a:r>
          </a:p>
          <a:p>
            <a:endParaRPr lang="en-US" altLang="zh-CN" dirty="0"/>
          </a:p>
          <a:p>
            <a:r>
              <a:rPr lang="en-US" altLang="zh-CN" dirty="0"/>
              <a:t>Workload 1 is very skewed while workload 2 is not. </a:t>
            </a:r>
          </a:p>
          <a:p>
            <a:endParaRPr lang="en-US" altLang="zh-CN" dirty="0"/>
          </a:p>
          <a:p>
            <a:r>
              <a:rPr lang="en-US" altLang="zh-CN" dirty="0"/>
              <a:t>Both data sets fit in memory when compress but not when uncompressed.</a:t>
            </a:r>
          </a:p>
          <a:p>
            <a:endParaRPr lang="en-US" dirty="0"/>
          </a:p>
          <a:p>
            <a:r>
              <a:rPr lang="en-US" dirty="0"/>
              <a:t>- In the graph below, the x-axis is the progress of the workload, and the y-axis is the latency per operation, where lower is better.</a:t>
            </a:r>
          </a:p>
        </p:txBody>
      </p:sp>
      <p:sp>
        <p:nvSpPr>
          <p:cNvPr id="4" name="Slide Number Placeholder 3"/>
          <p:cNvSpPr>
            <a:spLocks noGrp="1"/>
          </p:cNvSpPr>
          <p:nvPr>
            <p:ph type="sldNum" sz="quarter" idx="5"/>
          </p:nvPr>
        </p:nvSpPr>
        <p:spPr/>
        <p:txBody>
          <a:bodyPr/>
          <a:lstStyle/>
          <a:p>
            <a:fld id="{A4C51236-ED74-4382-8022-4E757E67F86D}" type="slidenum">
              <a:rPr lang="en-US" smtClean="0"/>
              <a:t>49</a:t>
            </a:fld>
            <a:endParaRPr lang="en-US"/>
          </a:p>
        </p:txBody>
      </p:sp>
    </p:spTree>
    <p:extLst>
      <p:ext uri="{BB962C8B-B14F-4D97-AF65-F5344CB8AC3E}">
        <p14:creationId xmlns:p14="http://schemas.microsoft.com/office/powerpoint/2010/main" val="3082333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Many storage engines utilize data compression to save device I/O, so that the kernel caches compressed data from the device and the application caches uncompressed data.</a:t>
            </a:r>
          </a:p>
        </p:txBody>
      </p:sp>
      <p:sp>
        <p:nvSpPr>
          <p:cNvPr id="4" name="Slide Number Placeholder 3"/>
          <p:cNvSpPr>
            <a:spLocks noGrp="1"/>
          </p:cNvSpPr>
          <p:nvPr>
            <p:ph type="sldNum" sz="quarter" idx="5"/>
          </p:nvPr>
        </p:nvSpPr>
        <p:spPr/>
        <p:txBody>
          <a:bodyPr/>
          <a:lstStyle/>
          <a:p>
            <a:fld id="{A4C51236-ED74-4382-8022-4E757E67F86D}" type="slidenum">
              <a:rPr lang="en-US" smtClean="0"/>
              <a:t>5</a:t>
            </a:fld>
            <a:endParaRPr lang="en-US"/>
          </a:p>
        </p:txBody>
      </p:sp>
    </p:spTree>
    <p:extLst>
      <p:ext uri="{BB962C8B-B14F-4D97-AF65-F5344CB8AC3E}">
        <p14:creationId xmlns:p14="http://schemas.microsoft.com/office/powerpoint/2010/main" val="26135636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During workload 1, </a:t>
            </a:r>
            <a:r>
              <a:rPr lang="en-US" altLang="zh-CN" dirty="0"/>
              <a:t>if we give all the memory to the kernel cache, it has a steady performance of around 6 microseconds per op as shown in the blue line.</a:t>
            </a:r>
            <a:endParaRPr lang="en-US" dirty="0"/>
          </a:p>
        </p:txBody>
      </p:sp>
      <p:sp>
        <p:nvSpPr>
          <p:cNvPr id="4" name="Slide Number Placeholder 3"/>
          <p:cNvSpPr>
            <a:spLocks noGrp="1"/>
          </p:cNvSpPr>
          <p:nvPr>
            <p:ph type="sldNum" sz="quarter" idx="5"/>
          </p:nvPr>
        </p:nvSpPr>
        <p:spPr/>
        <p:txBody>
          <a:bodyPr/>
          <a:lstStyle/>
          <a:p>
            <a:fld id="{A4C51236-ED74-4382-8022-4E757E67F86D}" type="slidenum">
              <a:rPr lang="en-US" smtClean="0"/>
              <a:t>50</a:t>
            </a:fld>
            <a:endParaRPr lang="en-US"/>
          </a:p>
        </p:txBody>
      </p:sp>
    </p:spTree>
    <p:extLst>
      <p:ext uri="{BB962C8B-B14F-4D97-AF65-F5344CB8AC3E}">
        <p14:creationId xmlns:p14="http://schemas.microsoft.com/office/powerpoint/2010/main" val="40644340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If </a:t>
            </a:r>
            <a:r>
              <a:rPr lang="en-US" altLang="zh-CN" dirty="0"/>
              <a:t>we give all the memory to the application cache, it performs better because the workload is very skewed and the application cache holds the entire hotspot. </a:t>
            </a:r>
          </a:p>
          <a:p>
            <a:endParaRPr lang="en-US" altLang="zh-CN" dirty="0"/>
          </a:p>
          <a:p>
            <a:r>
              <a:rPr lang="en-US" altLang="zh-CN" dirty="0"/>
              <a:t>This is shown in the orange line.</a:t>
            </a:r>
            <a:endParaRPr lang="en-US" dirty="0"/>
          </a:p>
        </p:txBody>
      </p:sp>
      <p:sp>
        <p:nvSpPr>
          <p:cNvPr id="4" name="Slide Number Placeholder 3"/>
          <p:cNvSpPr>
            <a:spLocks noGrp="1"/>
          </p:cNvSpPr>
          <p:nvPr>
            <p:ph type="sldNum" sz="quarter" idx="5"/>
          </p:nvPr>
        </p:nvSpPr>
        <p:spPr/>
        <p:txBody>
          <a:bodyPr/>
          <a:lstStyle/>
          <a:p>
            <a:fld id="{A4C51236-ED74-4382-8022-4E757E67F86D}" type="slidenum">
              <a:rPr lang="en-US" smtClean="0"/>
              <a:t>51</a:t>
            </a:fld>
            <a:endParaRPr lang="en-US"/>
          </a:p>
        </p:txBody>
      </p:sp>
    </p:spTree>
    <p:extLst>
      <p:ext uri="{BB962C8B-B14F-4D97-AF65-F5344CB8AC3E}">
        <p14:creationId xmlns:p14="http://schemas.microsoft.com/office/powerpoint/2010/main" val="5908621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Symbiosis is the black line. </a:t>
            </a:r>
          </a:p>
          <a:p>
            <a:endParaRPr lang="en-US" dirty="0"/>
          </a:p>
          <a:p>
            <a:r>
              <a:rPr lang="en-US" dirty="0"/>
              <a:t>- It performs a round of simulation at the start of the workload, then adapts to a better cache size with a lower latency than both static configurations.</a:t>
            </a:r>
          </a:p>
        </p:txBody>
      </p:sp>
      <p:sp>
        <p:nvSpPr>
          <p:cNvPr id="4" name="Slide Number Placeholder 3"/>
          <p:cNvSpPr>
            <a:spLocks noGrp="1"/>
          </p:cNvSpPr>
          <p:nvPr>
            <p:ph type="sldNum" sz="quarter" idx="5"/>
          </p:nvPr>
        </p:nvSpPr>
        <p:spPr/>
        <p:txBody>
          <a:bodyPr/>
          <a:lstStyle/>
          <a:p>
            <a:fld id="{A4C51236-ED74-4382-8022-4E757E67F86D}" type="slidenum">
              <a:rPr lang="en-US" smtClean="0"/>
              <a:t>52</a:t>
            </a:fld>
            <a:endParaRPr lang="en-US"/>
          </a:p>
        </p:txBody>
      </p:sp>
    </p:spTree>
    <p:extLst>
      <p:ext uri="{BB962C8B-B14F-4D97-AF65-F5344CB8AC3E}">
        <p14:creationId xmlns:p14="http://schemas.microsoft.com/office/powerpoint/2010/main" val="28609533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a:t>
            </a:r>
            <a:r>
              <a:rPr lang="en-US" altLang="zh-CN" dirty="0"/>
              <a:t>During simulation, </a:t>
            </a:r>
            <a:r>
              <a:rPr lang="en-US" dirty="0"/>
              <a:t>Symbiosis has the same cache size configuration as the blue line.</a:t>
            </a:r>
          </a:p>
          <a:p>
            <a:endParaRPr lang="en-US" altLang="zh-CN" dirty="0"/>
          </a:p>
          <a:p>
            <a:r>
              <a:rPr lang="en-US" altLang="zh-CN" dirty="0"/>
              <a:t>Its latency is also the same as the blue line during simulation, showing that Symbiosis incurs negligible overhead.</a:t>
            </a:r>
          </a:p>
        </p:txBody>
      </p:sp>
      <p:sp>
        <p:nvSpPr>
          <p:cNvPr id="4" name="Slide Number Placeholder 3"/>
          <p:cNvSpPr>
            <a:spLocks noGrp="1"/>
          </p:cNvSpPr>
          <p:nvPr>
            <p:ph type="sldNum" sz="quarter" idx="5"/>
          </p:nvPr>
        </p:nvSpPr>
        <p:spPr/>
        <p:txBody>
          <a:bodyPr/>
          <a:lstStyle/>
          <a:p>
            <a:fld id="{A4C51236-ED74-4382-8022-4E757E67F86D}" type="slidenum">
              <a:rPr lang="en-US" smtClean="0"/>
              <a:t>53</a:t>
            </a:fld>
            <a:endParaRPr lang="en-US"/>
          </a:p>
        </p:txBody>
      </p:sp>
    </p:spTree>
    <p:extLst>
      <p:ext uri="{BB962C8B-B14F-4D97-AF65-F5344CB8AC3E}">
        <p14:creationId xmlns:p14="http://schemas.microsoft.com/office/powerpoint/2010/main" val="28888351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The line plot shows </a:t>
            </a:r>
            <a:r>
              <a:rPr lang="en-US" altLang="zh-CN" dirty="0"/>
              <a:t>how simulation works</a:t>
            </a:r>
            <a:r>
              <a:rPr lang="en-US" dirty="0"/>
              <a:t>. </a:t>
            </a:r>
          </a:p>
          <a:p>
            <a:endParaRPr lang="en-US" dirty="0"/>
          </a:p>
          <a:p>
            <a:r>
              <a:rPr lang="en-US" dirty="0"/>
              <a:t>The y-axis is the performance where higher is better, and the x-axis is the application cache sizes. </a:t>
            </a:r>
          </a:p>
          <a:p>
            <a:endParaRPr lang="en-US" dirty="0"/>
          </a:p>
          <a:p>
            <a:r>
              <a:rPr lang="en-US" dirty="0"/>
              <a:t>The dashed line is the current performance.</a:t>
            </a:r>
          </a:p>
        </p:txBody>
      </p:sp>
      <p:sp>
        <p:nvSpPr>
          <p:cNvPr id="4" name="Slide Number Placeholder 3"/>
          <p:cNvSpPr>
            <a:spLocks noGrp="1"/>
          </p:cNvSpPr>
          <p:nvPr>
            <p:ph type="sldNum" sz="quarter" idx="5"/>
          </p:nvPr>
        </p:nvSpPr>
        <p:spPr/>
        <p:txBody>
          <a:bodyPr/>
          <a:lstStyle/>
          <a:p>
            <a:fld id="{A4C51236-ED74-4382-8022-4E757E67F86D}" type="slidenum">
              <a:rPr lang="en-US" smtClean="0"/>
              <a:t>54</a:t>
            </a:fld>
            <a:endParaRPr lang="en-US"/>
          </a:p>
        </p:txBody>
      </p:sp>
    </p:spTree>
    <p:extLst>
      <p:ext uri="{BB962C8B-B14F-4D97-AF65-F5344CB8AC3E}">
        <p14:creationId xmlns:p14="http://schemas.microsoft.com/office/powerpoint/2010/main" val="23905764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Each configuration is simulated one by one in the order of increasing application cache size. </a:t>
            </a:r>
          </a:p>
          <a:p>
            <a:endParaRPr lang="en-US" dirty="0"/>
          </a:p>
          <a:p>
            <a:r>
              <a:rPr lang="en-US" dirty="0"/>
              <a:t>The solid curve is the simulated performance. </a:t>
            </a:r>
          </a:p>
        </p:txBody>
      </p:sp>
      <p:sp>
        <p:nvSpPr>
          <p:cNvPr id="4" name="Slide Number Placeholder 3"/>
          <p:cNvSpPr>
            <a:spLocks noGrp="1"/>
          </p:cNvSpPr>
          <p:nvPr>
            <p:ph type="sldNum" sz="quarter" idx="5"/>
          </p:nvPr>
        </p:nvSpPr>
        <p:spPr/>
        <p:txBody>
          <a:bodyPr/>
          <a:lstStyle/>
          <a:p>
            <a:fld id="{A4C51236-ED74-4382-8022-4E757E67F86D}" type="slidenum">
              <a:rPr lang="en-US" smtClean="0"/>
              <a:t>55</a:t>
            </a:fld>
            <a:endParaRPr lang="en-US"/>
          </a:p>
        </p:txBody>
      </p:sp>
    </p:spTree>
    <p:extLst>
      <p:ext uri="{BB962C8B-B14F-4D97-AF65-F5344CB8AC3E}">
        <p14:creationId xmlns:p14="http://schemas.microsoft.com/office/powerpoint/2010/main" val="23191725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Symbiosis finds that giving about 40% of the memory to the application cache performs the best. </a:t>
            </a:r>
          </a:p>
          <a:p>
            <a:endParaRPr lang="en-US" dirty="0"/>
          </a:p>
          <a:p>
            <a:r>
              <a:rPr lang="en-US" dirty="0"/>
              <a:t>The expected performance is better than the current performance, so we adapt to that configuration.</a:t>
            </a:r>
          </a:p>
        </p:txBody>
      </p:sp>
      <p:sp>
        <p:nvSpPr>
          <p:cNvPr id="4" name="Slide Number Placeholder 3"/>
          <p:cNvSpPr>
            <a:spLocks noGrp="1"/>
          </p:cNvSpPr>
          <p:nvPr>
            <p:ph type="sldNum" sz="quarter" idx="5"/>
          </p:nvPr>
        </p:nvSpPr>
        <p:spPr/>
        <p:txBody>
          <a:bodyPr/>
          <a:lstStyle/>
          <a:p>
            <a:fld id="{A4C51236-ED74-4382-8022-4E757E67F86D}" type="slidenum">
              <a:rPr lang="en-US" smtClean="0"/>
              <a:t>56</a:t>
            </a:fld>
            <a:endParaRPr lang="en-US"/>
          </a:p>
        </p:txBody>
      </p:sp>
    </p:spTree>
    <p:extLst>
      <p:ext uri="{BB962C8B-B14F-4D97-AF65-F5344CB8AC3E}">
        <p14:creationId xmlns:p14="http://schemas.microsoft.com/office/powerpoint/2010/main" val="42658921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(2) Now let’s proceed to workload 2. </a:t>
            </a:r>
          </a:p>
          <a:p>
            <a:endParaRPr lang="en-US" altLang="zh-CN" dirty="0"/>
          </a:p>
          <a:p>
            <a:r>
              <a:rPr lang="en-US" altLang="zh-CN" dirty="0"/>
              <a:t>- The blue line, giving all the memory to the kernel cache, performs similarly because the kernel cache still holds all the compressed data.</a:t>
            </a:r>
            <a:endParaRPr lang="en-US" dirty="0"/>
          </a:p>
        </p:txBody>
      </p:sp>
      <p:sp>
        <p:nvSpPr>
          <p:cNvPr id="4" name="Slide Number Placeholder 3"/>
          <p:cNvSpPr>
            <a:spLocks noGrp="1"/>
          </p:cNvSpPr>
          <p:nvPr>
            <p:ph type="sldNum" sz="quarter" idx="5"/>
          </p:nvPr>
        </p:nvSpPr>
        <p:spPr/>
        <p:txBody>
          <a:bodyPr/>
          <a:lstStyle/>
          <a:p>
            <a:fld id="{A4C51236-ED74-4382-8022-4E757E67F86D}" type="slidenum">
              <a:rPr lang="en-US" smtClean="0"/>
              <a:t>57</a:t>
            </a:fld>
            <a:endParaRPr lang="en-US"/>
          </a:p>
        </p:txBody>
      </p:sp>
    </p:spTree>
    <p:extLst>
      <p:ext uri="{BB962C8B-B14F-4D97-AF65-F5344CB8AC3E}">
        <p14:creationId xmlns:p14="http://schemas.microsoft.com/office/powerpoint/2010/main" val="39371236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(1) The orange line, giving all the memory to the application cache, performs worse because the workload is less skewed and the application cache no longer holds the hotspot.</a:t>
            </a:r>
            <a:endParaRPr lang="en-US" dirty="0"/>
          </a:p>
        </p:txBody>
      </p:sp>
      <p:sp>
        <p:nvSpPr>
          <p:cNvPr id="4" name="Slide Number Placeholder 3"/>
          <p:cNvSpPr>
            <a:spLocks noGrp="1"/>
          </p:cNvSpPr>
          <p:nvPr>
            <p:ph type="sldNum" sz="quarter" idx="5"/>
          </p:nvPr>
        </p:nvSpPr>
        <p:spPr/>
        <p:txBody>
          <a:bodyPr/>
          <a:lstStyle/>
          <a:p>
            <a:fld id="{A4C51236-ED74-4382-8022-4E757E67F86D}" type="slidenum">
              <a:rPr lang="en-US" smtClean="0"/>
              <a:t>58</a:t>
            </a:fld>
            <a:endParaRPr lang="en-US"/>
          </a:p>
        </p:txBody>
      </p:sp>
    </p:spTree>
    <p:extLst>
      <p:ext uri="{BB962C8B-B14F-4D97-AF65-F5344CB8AC3E}">
        <p14:creationId xmlns:p14="http://schemas.microsoft.com/office/powerpoint/2010/main" val="25995598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(1) The black line, Symbiosis, detects the workload change, starts another round of simulation, adapts to a new configuration, and performs better.</a:t>
            </a:r>
            <a:endParaRPr lang="en-US" dirty="0"/>
          </a:p>
        </p:txBody>
      </p:sp>
      <p:sp>
        <p:nvSpPr>
          <p:cNvPr id="4" name="Slide Number Placeholder 3"/>
          <p:cNvSpPr>
            <a:spLocks noGrp="1"/>
          </p:cNvSpPr>
          <p:nvPr>
            <p:ph type="sldNum" sz="quarter" idx="5"/>
          </p:nvPr>
        </p:nvSpPr>
        <p:spPr/>
        <p:txBody>
          <a:bodyPr/>
          <a:lstStyle/>
          <a:p>
            <a:fld id="{A4C51236-ED74-4382-8022-4E757E67F86D}" type="slidenum">
              <a:rPr lang="en-US" smtClean="0"/>
              <a:t>59</a:t>
            </a:fld>
            <a:endParaRPr lang="en-US"/>
          </a:p>
        </p:txBody>
      </p:sp>
    </p:spTree>
    <p:extLst>
      <p:ext uri="{BB962C8B-B14F-4D97-AF65-F5344CB8AC3E}">
        <p14:creationId xmlns:p14="http://schemas.microsoft.com/office/powerpoint/2010/main" val="2323966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This forms a unique application-kernel two-layer cache structure. </a:t>
            </a:r>
          </a:p>
          <a:p>
            <a:endParaRPr lang="en-US" dirty="0"/>
          </a:p>
          <a:p>
            <a:r>
              <a:rPr lang="en-US" dirty="0"/>
              <a:t>The two cache layers share the same memory quota. </a:t>
            </a:r>
          </a:p>
          <a:p>
            <a:endParaRPr lang="en-US" dirty="0"/>
          </a:p>
          <a:p>
            <a:r>
              <a:rPr lang="en-US" altLang="zh-CN" dirty="0"/>
              <a:t>- Here, w</a:t>
            </a:r>
            <a:r>
              <a:rPr lang="en-US" dirty="0"/>
              <a:t>e highlight the memory partitioning problem between the two caches. </a:t>
            </a:r>
          </a:p>
          <a:p>
            <a:endParaRPr lang="en-US" dirty="0"/>
          </a:p>
          <a:p>
            <a:r>
              <a:rPr lang="en-US" dirty="0"/>
              <a:t>It can yield great benefit if we do it right. </a:t>
            </a:r>
          </a:p>
          <a:p>
            <a:endParaRPr lang="en-US" dirty="0"/>
          </a:p>
          <a:p>
            <a:r>
              <a:rPr lang="en-US" dirty="0"/>
              <a:t>But doing it right is not trivial because it depends on various factors such as working set size and access pattern.</a:t>
            </a:r>
          </a:p>
        </p:txBody>
      </p:sp>
      <p:sp>
        <p:nvSpPr>
          <p:cNvPr id="4" name="Slide Number Placeholder 3"/>
          <p:cNvSpPr>
            <a:spLocks noGrp="1"/>
          </p:cNvSpPr>
          <p:nvPr>
            <p:ph type="sldNum" sz="quarter" idx="5"/>
          </p:nvPr>
        </p:nvSpPr>
        <p:spPr/>
        <p:txBody>
          <a:bodyPr/>
          <a:lstStyle/>
          <a:p>
            <a:fld id="{A4C51236-ED74-4382-8022-4E757E67F86D}" type="slidenum">
              <a:rPr lang="en-US" smtClean="0"/>
              <a:t>6</a:t>
            </a:fld>
            <a:endParaRPr lang="en-US"/>
          </a:p>
        </p:txBody>
      </p:sp>
    </p:spTree>
    <p:extLst>
      <p:ext uri="{BB962C8B-B14F-4D97-AF65-F5344CB8AC3E}">
        <p14:creationId xmlns:p14="http://schemas.microsoft.com/office/powerpoint/2010/main" val="7665389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The line plot shows the simulation result. </a:t>
            </a:r>
          </a:p>
          <a:p>
            <a:endParaRPr lang="en-US" dirty="0"/>
          </a:p>
          <a:p>
            <a:r>
              <a:rPr lang="en-US" dirty="0"/>
              <a:t>Again, the best performance takes place when we give 40% of the memory to the application cache.</a:t>
            </a:r>
          </a:p>
          <a:p>
            <a:endParaRPr lang="en-US" dirty="0"/>
          </a:p>
          <a:p>
            <a:pPr marL="0" indent="0">
              <a:buFontTx/>
              <a:buNone/>
            </a:pPr>
            <a:r>
              <a:rPr lang="en-US" dirty="0"/>
              <a:t>- In general, Symbiosis </a:t>
            </a:r>
            <a:r>
              <a:rPr lang="en-US" altLang="zh-CN" dirty="0"/>
              <a:t>takes</a:t>
            </a:r>
            <a:r>
              <a:rPr lang="en-US" dirty="0"/>
              <a:t> some time for simulation and find a better configuration.</a:t>
            </a:r>
          </a:p>
        </p:txBody>
      </p:sp>
      <p:sp>
        <p:nvSpPr>
          <p:cNvPr id="4" name="Slide Number Placeholder 3"/>
          <p:cNvSpPr>
            <a:spLocks noGrp="1"/>
          </p:cNvSpPr>
          <p:nvPr>
            <p:ph type="sldNum" sz="quarter" idx="5"/>
          </p:nvPr>
        </p:nvSpPr>
        <p:spPr/>
        <p:txBody>
          <a:bodyPr/>
          <a:lstStyle/>
          <a:p>
            <a:fld id="{A4C51236-ED74-4382-8022-4E757E67F86D}" type="slidenum">
              <a:rPr lang="en-US" smtClean="0"/>
              <a:t>60</a:t>
            </a:fld>
            <a:endParaRPr lang="en-US"/>
          </a:p>
        </p:txBody>
      </p:sp>
    </p:spTree>
    <p:extLst>
      <p:ext uri="{BB962C8B-B14F-4D97-AF65-F5344CB8AC3E}">
        <p14:creationId xmlns:p14="http://schemas.microsoft.com/office/powerpoint/2010/main" val="25006089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Then, it changes the cache sizes which may incur a small latency peak, and achieves performance gain after that.</a:t>
            </a:r>
          </a:p>
        </p:txBody>
      </p:sp>
      <p:sp>
        <p:nvSpPr>
          <p:cNvPr id="4" name="Slide Number Placeholder 3"/>
          <p:cNvSpPr>
            <a:spLocks noGrp="1"/>
          </p:cNvSpPr>
          <p:nvPr>
            <p:ph type="sldNum" sz="quarter" idx="5"/>
          </p:nvPr>
        </p:nvSpPr>
        <p:spPr/>
        <p:txBody>
          <a:bodyPr/>
          <a:lstStyle/>
          <a:p>
            <a:fld id="{A4C51236-ED74-4382-8022-4E757E67F86D}" type="slidenum">
              <a:rPr lang="en-US" smtClean="0"/>
              <a:t>61</a:t>
            </a:fld>
            <a:endParaRPr lang="en-US"/>
          </a:p>
        </p:txBody>
      </p:sp>
    </p:spTree>
    <p:extLst>
      <p:ext uri="{BB962C8B-B14F-4D97-AF65-F5344CB8AC3E}">
        <p14:creationId xmlns:p14="http://schemas.microsoft.com/office/powerpoint/2010/main" val="22424798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In conclusion, Symbiosis is a framework that </a:t>
            </a:r>
            <a:r>
              <a:rPr lang="en-US" dirty="0" smtClean="0"/>
              <a:t>adjust</a:t>
            </a:r>
            <a:r>
              <a:rPr lang="en-US" altLang="zh-CN" dirty="0" smtClean="0"/>
              <a:t>s</a:t>
            </a:r>
            <a:r>
              <a:rPr lang="en-US" dirty="0" smtClean="0"/>
              <a:t> </a:t>
            </a:r>
            <a:r>
              <a:rPr lang="en-US" dirty="0"/>
              <a:t>cache sizes dynamically by online simulation. </a:t>
            </a:r>
          </a:p>
          <a:p>
            <a:endParaRPr lang="en-US" dirty="0"/>
          </a:p>
          <a:p>
            <a:r>
              <a:rPr lang="en-US" dirty="0"/>
              <a:t>It is integrated into three production systems, each within 1000 lines of code change. </a:t>
            </a:r>
          </a:p>
          <a:p>
            <a:endParaRPr lang="en-US" dirty="0"/>
          </a:p>
          <a:p>
            <a:r>
              <a:rPr lang="en-US" dirty="0"/>
              <a:t>- It adapts to various workloads and environments and properly reacts to workload changes. </a:t>
            </a:r>
          </a:p>
          <a:p>
            <a:endParaRPr lang="en-US" dirty="0"/>
          </a:p>
          <a:p>
            <a:r>
              <a:rPr lang="en-US" dirty="0"/>
              <a:t>It delivers an average gain of 1.5x for read-heavy workloads, with only about 0.1 percent space overhead and 1 percent time overhead by carefully-designed optimizations to online cache simulation.</a:t>
            </a:r>
          </a:p>
        </p:txBody>
      </p:sp>
      <p:sp>
        <p:nvSpPr>
          <p:cNvPr id="4" name="Slide Number Placeholder 3"/>
          <p:cNvSpPr>
            <a:spLocks noGrp="1"/>
          </p:cNvSpPr>
          <p:nvPr>
            <p:ph type="sldNum" sz="quarter" idx="5"/>
          </p:nvPr>
        </p:nvSpPr>
        <p:spPr/>
        <p:txBody>
          <a:bodyPr/>
          <a:lstStyle/>
          <a:p>
            <a:fld id="{A4C51236-ED74-4382-8022-4E757E67F86D}" type="slidenum">
              <a:rPr lang="en-US" smtClean="0"/>
              <a:t>62</a:t>
            </a:fld>
            <a:endParaRPr lang="en-US"/>
          </a:p>
        </p:txBody>
      </p:sp>
    </p:spTree>
    <p:extLst>
      <p:ext uri="{BB962C8B-B14F-4D97-AF65-F5344CB8AC3E}">
        <p14:creationId xmlns:p14="http://schemas.microsoft.com/office/powerpoint/2010/main" val="41405244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From a broader view, we advocate the approach of simulation-based online performance tuning, especially when dealing with the dynamic nature of modern workloads. </a:t>
            </a:r>
          </a:p>
          <a:p>
            <a:endParaRPr lang="en-US" dirty="0"/>
          </a:p>
          <a:p>
            <a:r>
              <a:rPr lang="en-US" dirty="0"/>
              <a:t>Unlike machine-learning-based tuning where high-quality dataset is important, simulation-based approach is generic and relies on deep understanding of the underlying system and the performance space. </a:t>
            </a:r>
          </a:p>
          <a:p>
            <a:endParaRPr lang="en-US" dirty="0"/>
          </a:p>
          <a:p>
            <a:r>
              <a:rPr lang="en-US" dirty="0"/>
              <a:t>For example, as shown in our work, system behaviors such as misalignment are important to cache simulation.</a:t>
            </a:r>
          </a:p>
          <a:p>
            <a:endParaRPr lang="en-US" dirty="0"/>
          </a:p>
          <a:p>
            <a:r>
              <a:rPr lang="en-US" dirty="0"/>
              <a:t>- By making proper tradeoff and optimization, there is a high potential of simulation-based parameter tuning of other knobs beyond cache sizes.</a:t>
            </a:r>
          </a:p>
        </p:txBody>
      </p:sp>
      <p:sp>
        <p:nvSpPr>
          <p:cNvPr id="4" name="Slide Number Placeholder 3"/>
          <p:cNvSpPr>
            <a:spLocks noGrp="1"/>
          </p:cNvSpPr>
          <p:nvPr>
            <p:ph type="sldNum" sz="quarter" idx="5"/>
          </p:nvPr>
        </p:nvSpPr>
        <p:spPr/>
        <p:txBody>
          <a:bodyPr/>
          <a:lstStyle/>
          <a:p>
            <a:fld id="{A4C51236-ED74-4382-8022-4E757E67F86D}" type="slidenum">
              <a:rPr lang="en-US" smtClean="0"/>
              <a:t>63</a:t>
            </a:fld>
            <a:endParaRPr lang="en-US"/>
          </a:p>
        </p:txBody>
      </p:sp>
    </p:spTree>
    <p:extLst>
      <p:ext uri="{BB962C8B-B14F-4D97-AF65-F5344CB8AC3E}">
        <p14:creationId xmlns:p14="http://schemas.microsoft.com/office/powerpoint/2010/main" val="10716268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Please refer to our paper for offline simulation study and detailed implementation and evaluation. </a:t>
            </a:r>
          </a:p>
          <a:p>
            <a:endParaRPr lang="en-US" dirty="0"/>
          </a:p>
          <a:p>
            <a:r>
              <a:rPr lang="en-US" dirty="0"/>
              <a:t>We have open-sourced our framework and workload traces to help further investigation.</a:t>
            </a:r>
          </a:p>
          <a:p>
            <a:endParaRPr lang="en-US" dirty="0"/>
          </a:p>
          <a:p>
            <a:r>
              <a:rPr lang="en-US" dirty="0"/>
              <a:t>Thank you for listening!</a:t>
            </a:r>
          </a:p>
        </p:txBody>
      </p:sp>
      <p:sp>
        <p:nvSpPr>
          <p:cNvPr id="4" name="Slide Number Placeholder 3"/>
          <p:cNvSpPr>
            <a:spLocks noGrp="1"/>
          </p:cNvSpPr>
          <p:nvPr>
            <p:ph type="sldNum" sz="quarter" idx="5"/>
          </p:nvPr>
        </p:nvSpPr>
        <p:spPr/>
        <p:txBody>
          <a:bodyPr/>
          <a:lstStyle/>
          <a:p>
            <a:fld id="{A4C51236-ED74-4382-8022-4E757E67F86D}" type="slidenum">
              <a:rPr lang="en-US" smtClean="0"/>
              <a:t>64</a:t>
            </a:fld>
            <a:endParaRPr lang="en-US"/>
          </a:p>
        </p:txBody>
      </p:sp>
    </p:spTree>
    <p:extLst>
      <p:ext uri="{BB962C8B-B14F-4D97-AF65-F5344CB8AC3E}">
        <p14:creationId xmlns:p14="http://schemas.microsoft.com/office/powerpoint/2010/main" val="2106575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(2) For example, let’s consider one varying factor, the working set size, and two simple cache size configurations, one is giving all the memory to the application cache and the other is giving all the memory to the kernel cache.</a:t>
            </a:r>
          </a:p>
          <a:p>
            <a:pPr marL="0" indent="0">
              <a:buNone/>
            </a:pPr>
            <a:endParaRPr lang="en-US" dirty="0"/>
          </a:p>
          <a:p>
            <a:pPr marL="0" indent="0">
              <a:buNone/>
            </a:pPr>
            <a:r>
              <a:rPr lang="en-US" dirty="0"/>
              <a:t>Accessing the application cache is faster than accessing the kernel cache, but the kernel cache essentially </a:t>
            </a:r>
            <a:r>
              <a:rPr lang="en-US" altLang="zh-CN" dirty="0" smtClean="0"/>
              <a:t>holds</a:t>
            </a:r>
            <a:r>
              <a:rPr lang="en-US" dirty="0" smtClean="0"/>
              <a:t> </a:t>
            </a:r>
            <a:r>
              <a:rPr lang="en-US" dirty="0"/>
              <a:t>more data in memory because of compression.</a:t>
            </a:r>
          </a:p>
        </p:txBody>
      </p:sp>
      <p:sp>
        <p:nvSpPr>
          <p:cNvPr id="4" name="Slide Number Placeholder 3"/>
          <p:cNvSpPr>
            <a:spLocks noGrp="1"/>
          </p:cNvSpPr>
          <p:nvPr>
            <p:ph type="sldNum" sz="quarter" idx="5"/>
          </p:nvPr>
        </p:nvSpPr>
        <p:spPr/>
        <p:txBody>
          <a:bodyPr/>
          <a:lstStyle/>
          <a:p>
            <a:fld id="{A4C51236-ED74-4382-8022-4E757E67F86D}" type="slidenum">
              <a:rPr lang="en-US" smtClean="0"/>
              <a:t>7</a:t>
            </a:fld>
            <a:endParaRPr lang="en-US"/>
          </a:p>
        </p:txBody>
      </p:sp>
    </p:spTree>
    <p:extLst>
      <p:ext uri="{BB962C8B-B14F-4D97-AF65-F5344CB8AC3E}">
        <p14:creationId xmlns:p14="http://schemas.microsoft.com/office/powerpoint/2010/main" val="3357104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When the working set is small, giving all the memory to the application cache could be 2x faster than giving all the memory to the kernel cache </a:t>
            </a:r>
            <a:r>
              <a:rPr lang="en-US" altLang="zh-CN" dirty="0"/>
              <a:t>because the application cache holds all the data.</a:t>
            </a:r>
            <a:endParaRPr lang="en-US" dirty="0"/>
          </a:p>
        </p:txBody>
      </p:sp>
      <p:sp>
        <p:nvSpPr>
          <p:cNvPr id="4" name="Slide Number Placeholder 3"/>
          <p:cNvSpPr>
            <a:spLocks noGrp="1"/>
          </p:cNvSpPr>
          <p:nvPr>
            <p:ph type="sldNum" sz="quarter" idx="5"/>
          </p:nvPr>
        </p:nvSpPr>
        <p:spPr/>
        <p:txBody>
          <a:bodyPr/>
          <a:lstStyle/>
          <a:p>
            <a:fld id="{A4C51236-ED74-4382-8022-4E757E67F86D}" type="slidenum">
              <a:rPr lang="en-US" smtClean="0"/>
              <a:t>8</a:t>
            </a:fld>
            <a:endParaRPr lang="en-US"/>
          </a:p>
        </p:txBody>
      </p:sp>
    </p:spTree>
    <p:extLst>
      <p:ext uri="{BB962C8B-B14F-4D97-AF65-F5344CB8AC3E}">
        <p14:creationId xmlns:p14="http://schemas.microsoft.com/office/powerpoint/2010/main" val="3751833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But with a larger working set, giving all the memory to the kernel cache could be 5x faster instead because the kernel cache can still hold all the data in </a:t>
            </a:r>
            <a:r>
              <a:rPr lang="en-US" altLang="zh-CN" dirty="0"/>
              <a:t>the</a:t>
            </a:r>
            <a:r>
              <a:rPr lang="en-US" dirty="0"/>
              <a:t> compressed form.</a:t>
            </a:r>
          </a:p>
          <a:p>
            <a:endParaRPr lang="en-US" dirty="0"/>
          </a:p>
          <a:p>
            <a:r>
              <a:rPr lang="en-US" dirty="0"/>
              <a:t>Therefore, it incurs far less device access than the other configuration. </a:t>
            </a:r>
          </a:p>
          <a:p>
            <a:endParaRPr lang="en-US" dirty="0"/>
          </a:p>
          <a:p>
            <a:r>
              <a:rPr lang="en-US" altLang="zh-CN" dirty="0"/>
              <a:t>- </a:t>
            </a:r>
            <a:r>
              <a:rPr lang="en-US" dirty="0"/>
              <a:t>According to our study, the best cache partition could vary a lot depending on workloads and environments.</a:t>
            </a:r>
          </a:p>
        </p:txBody>
      </p:sp>
      <p:sp>
        <p:nvSpPr>
          <p:cNvPr id="4" name="Slide Number Placeholder 3"/>
          <p:cNvSpPr>
            <a:spLocks noGrp="1"/>
          </p:cNvSpPr>
          <p:nvPr>
            <p:ph type="sldNum" sz="quarter" idx="5"/>
          </p:nvPr>
        </p:nvSpPr>
        <p:spPr/>
        <p:txBody>
          <a:bodyPr/>
          <a:lstStyle/>
          <a:p>
            <a:fld id="{A4C51236-ED74-4382-8022-4E757E67F86D}" type="slidenum">
              <a:rPr lang="en-US" smtClean="0"/>
              <a:t>9</a:t>
            </a:fld>
            <a:endParaRPr lang="en-US"/>
          </a:p>
        </p:txBody>
      </p:sp>
    </p:spTree>
    <p:extLst>
      <p:ext uri="{BB962C8B-B14F-4D97-AF65-F5344CB8AC3E}">
        <p14:creationId xmlns:p14="http://schemas.microsoft.com/office/powerpoint/2010/main" val="1894300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Lake and shoreline at sunset of UW-Madison campu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4" y="0"/>
            <a:ext cx="12187147" cy="6858000"/>
          </a:xfrm>
          <a:prstGeom prst="rect">
            <a:avLst/>
          </a:prstGeom>
        </p:spPr>
      </p:pic>
      <p:sp>
        <p:nvSpPr>
          <p:cNvPr id="2" name="Title 1"/>
          <p:cNvSpPr>
            <a:spLocks noGrp="1"/>
          </p:cNvSpPr>
          <p:nvPr>
            <p:ph type="ctrTitle"/>
          </p:nvPr>
        </p:nvSpPr>
        <p:spPr>
          <a:xfrm>
            <a:off x="1524000" y="2587270"/>
            <a:ext cx="9144000" cy="2387600"/>
          </a:xfrm>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5202660"/>
            <a:ext cx="9144000" cy="1487389"/>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897927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8CA7C82-63D8-4015-9FC2-4339E13EE94B}"/>
              </a:ext>
            </a:extLst>
          </p:cNvPr>
          <p:cNvPicPr>
            <a:picLocks noChangeAspect="1"/>
          </p:cNvPicPr>
          <p:nvPr/>
        </p:nvPicPr>
        <p:blipFill>
          <a:blip r:embed="rId2"/>
          <a:stretch>
            <a:fillRect/>
          </a:stretch>
        </p:blipFill>
        <p:spPr>
          <a:xfrm>
            <a:off x="0" y="0"/>
            <a:ext cx="12192000" cy="868190"/>
          </a:xfrm>
          <a:prstGeom prst="rect">
            <a:avLst/>
          </a:prstGeom>
        </p:spPr>
      </p:pic>
      <p:sp>
        <p:nvSpPr>
          <p:cNvPr id="2" name="Title 1"/>
          <p:cNvSpPr>
            <a:spLocks noGrp="1"/>
          </p:cNvSpPr>
          <p:nvPr>
            <p:ph type="title"/>
          </p:nvPr>
        </p:nvSpPr>
        <p:spPr>
          <a:xfrm>
            <a:off x="838200" y="162370"/>
            <a:ext cx="10515600" cy="640936"/>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1224867"/>
            <a:ext cx="10515600" cy="50489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36DA51-2AB8-4520-A1C9-9AB9B09603D2}" type="datetime1">
              <a:rPr lang="en-US" smtClean="0"/>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5DE6D7-F04D-7741-82FC-941AB368F7CA}" type="slidenum">
              <a:rPr lang="en-US" smtClean="0"/>
              <a:t>‹#›</a:t>
            </a:fld>
            <a:endParaRPr lang="en-US" dirty="0"/>
          </a:p>
        </p:txBody>
      </p:sp>
    </p:spTree>
    <p:extLst>
      <p:ext uri="{BB962C8B-B14F-4D97-AF65-F5344CB8AC3E}">
        <p14:creationId xmlns:p14="http://schemas.microsoft.com/office/powerpoint/2010/main" val="16121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29" y="880317"/>
            <a:ext cx="12193057" cy="6858594"/>
          </a:xfrm>
          <a:prstGeom prst="rect">
            <a:avLst/>
          </a:prstGeom>
        </p:spPr>
      </p:pic>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8E9DED-BEDE-41AC-BB29-0FA72011F85A}" type="datetime1">
              <a:rPr lang="en-US" smtClean="0"/>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5DE6D7-F04D-7741-82FC-941AB368F7CA}" type="slidenum">
              <a:rPr lang="en-US" smtClean="0"/>
              <a:t>‹#›</a:t>
            </a:fld>
            <a:endParaRPr lang="en-US" dirty="0"/>
          </a:p>
        </p:txBody>
      </p:sp>
    </p:spTree>
    <p:extLst>
      <p:ext uri="{BB962C8B-B14F-4D97-AF65-F5344CB8AC3E}">
        <p14:creationId xmlns:p14="http://schemas.microsoft.com/office/powerpoint/2010/main" val="1533911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title"/>
          </p:nvPr>
        </p:nvSpPr>
        <p:spPr>
          <a:xfrm>
            <a:off x="838200" y="111096"/>
            <a:ext cx="10515600" cy="68366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230596"/>
            <a:ext cx="5181600" cy="5023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230596"/>
            <a:ext cx="5181600" cy="5023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A0E51A-3786-4E96-BC83-B7893EAED072}" type="datetime1">
              <a:rPr lang="en-US" smtClean="0"/>
              <a:t>2/26/2024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5DE6D7-F04D-7741-82FC-941AB368F7CA}" type="slidenum">
              <a:rPr lang="en-US" smtClean="0"/>
              <a:t>‹#›</a:t>
            </a:fld>
            <a:endParaRPr lang="en-US" dirty="0"/>
          </a:p>
        </p:txBody>
      </p:sp>
    </p:spTree>
    <p:extLst>
      <p:ext uri="{BB962C8B-B14F-4D97-AF65-F5344CB8AC3E}">
        <p14:creationId xmlns:p14="http://schemas.microsoft.com/office/powerpoint/2010/main" val="2054478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057" y="0"/>
            <a:ext cx="12193057" cy="6858594"/>
          </a:xfrm>
          <a:prstGeom prst="rect">
            <a:avLst/>
          </a:prstGeom>
        </p:spPr>
      </p:pic>
      <p:sp>
        <p:nvSpPr>
          <p:cNvPr id="2" name="Title 1"/>
          <p:cNvSpPr>
            <a:spLocks noGrp="1"/>
          </p:cNvSpPr>
          <p:nvPr>
            <p:ph type="title"/>
          </p:nvPr>
        </p:nvSpPr>
        <p:spPr>
          <a:xfrm>
            <a:off x="839788" y="179463"/>
            <a:ext cx="10515600" cy="640934"/>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16841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093720"/>
            <a:ext cx="5157787" cy="40959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16841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093720"/>
            <a:ext cx="5183188" cy="40959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EE2500-9E67-4A5C-812C-0E151F9ABDDC}" type="datetime1">
              <a:rPr lang="en-US" smtClean="0"/>
              <a:t>2/26/2024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D5DE6D7-F04D-7741-82FC-941AB368F7CA}" type="slidenum">
              <a:rPr lang="en-US" smtClean="0"/>
              <a:t>‹#›</a:t>
            </a:fld>
            <a:endParaRPr lang="en-US" dirty="0"/>
          </a:p>
        </p:txBody>
      </p:sp>
    </p:spTree>
    <p:extLst>
      <p:ext uri="{BB962C8B-B14F-4D97-AF65-F5344CB8AC3E}">
        <p14:creationId xmlns:p14="http://schemas.microsoft.com/office/powerpoint/2010/main" val="230774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title"/>
          </p:nvPr>
        </p:nvSpPr>
        <p:spPr>
          <a:xfrm>
            <a:off x="838200" y="179462"/>
            <a:ext cx="10515600" cy="615298"/>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CCA764-FACB-495B-9E1F-C21D737EA6E6}" type="datetime1">
              <a:rPr lang="en-US" smtClean="0"/>
              <a:t>2/26/2024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D5DE6D7-F04D-7741-82FC-941AB368F7CA}" type="slidenum">
              <a:rPr lang="en-US" smtClean="0"/>
              <a:t>‹#›</a:t>
            </a:fld>
            <a:endParaRPr lang="en-US" dirty="0"/>
          </a:p>
        </p:txBody>
      </p:sp>
    </p:spTree>
    <p:extLst>
      <p:ext uri="{BB962C8B-B14F-4D97-AF65-F5344CB8AC3E}">
        <p14:creationId xmlns:p14="http://schemas.microsoft.com/office/powerpoint/2010/main" val="267588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9" y="-297"/>
            <a:ext cx="12193057" cy="6858594"/>
          </a:xfrm>
          <a:prstGeom prst="rect">
            <a:avLst/>
          </a:prstGeom>
        </p:spPr>
      </p:pic>
      <p:sp>
        <p:nvSpPr>
          <p:cNvPr id="2" name="Date Placeholder 1"/>
          <p:cNvSpPr>
            <a:spLocks noGrp="1"/>
          </p:cNvSpPr>
          <p:nvPr>
            <p:ph type="dt" sz="half" idx="10"/>
          </p:nvPr>
        </p:nvSpPr>
        <p:spPr/>
        <p:txBody>
          <a:bodyPr/>
          <a:lstStyle/>
          <a:p>
            <a:fld id="{179F2655-A5D9-46C2-9B25-24ACCD86A61D}" type="datetime1">
              <a:rPr lang="en-US" smtClean="0"/>
              <a:t>2/26/2024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D5DE6D7-F04D-7741-82FC-941AB368F7CA}" type="slidenum">
              <a:rPr lang="en-US" smtClean="0"/>
              <a:t>‹#›</a:t>
            </a:fld>
            <a:endParaRPr lang="en-US" dirty="0"/>
          </a:p>
        </p:txBody>
      </p:sp>
    </p:spTree>
    <p:extLst>
      <p:ext uri="{BB962C8B-B14F-4D97-AF65-F5344CB8AC3E}">
        <p14:creationId xmlns:p14="http://schemas.microsoft.com/office/powerpoint/2010/main" val="530271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c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8F5D0A-0799-4289-AEC8-6510A98307AA}"/>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534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logo&#10;&#10;"/>
          <p:cNvPicPr>
            <a:picLocks noChangeAspect="1"/>
          </p:cNvPicPr>
          <p:nvPr/>
        </p:nvPicPr>
        <p:blipFill>
          <a:blip r:embed="rId10"/>
          <a:stretch>
            <a:fillRect/>
          </a:stretch>
        </p:blipFill>
        <p:spPr>
          <a:xfrm>
            <a:off x="-529" y="-297"/>
            <a:ext cx="12193057" cy="6858594"/>
          </a:xfrm>
          <a:prstGeom prst="rect">
            <a:avLst/>
          </a:prstGeom>
        </p:spPr>
      </p:pic>
      <p:sp>
        <p:nvSpPr>
          <p:cNvPr id="2" name="Title Placeholder 1"/>
          <p:cNvSpPr>
            <a:spLocks noGrp="1"/>
          </p:cNvSpPr>
          <p:nvPr>
            <p:ph type="title"/>
          </p:nvPr>
        </p:nvSpPr>
        <p:spPr>
          <a:xfrm>
            <a:off x="838200" y="136733"/>
            <a:ext cx="10515600" cy="66657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230594"/>
            <a:ext cx="10515600" cy="49292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DF3283-E7CF-45E0-8FED-00CFB20249B6}" type="datetime1">
              <a:rPr lang="en-US" smtClean="0"/>
              <a:t>2/26/2024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DE6D7-F04D-7741-82FC-941AB368F7CA}" type="slidenum">
              <a:rPr lang="en-US" smtClean="0"/>
              <a:t>‹#›</a:t>
            </a:fld>
            <a:endParaRPr lang="en-US" dirty="0"/>
          </a:p>
        </p:txBody>
      </p:sp>
    </p:spTree>
    <p:extLst>
      <p:ext uri="{BB962C8B-B14F-4D97-AF65-F5344CB8AC3E}">
        <p14:creationId xmlns:p14="http://schemas.microsoft.com/office/powerpoint/2010/main" val="903597001"/>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75" r:id="rId3"/>
    <p:sldLayoutId id="2147483676" r:id="rId4"/>
    <p:sldLayoutId id="2147483677" r:id="rId5"/>
    <p:sldLayoutId id="2147483678" r:id="rId6"/>
    <p:sldLayoutId id="2147483679" r:id="rId7"/>
    <p:sldLayoutId id="2147483682"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68">
          <p15:clr>
            <a:srgbClr val="F26B43"/>
          </p15:clr>
        </p15:guide>
        <p15:guide id="3" orient="horz" pos="600">
          <p15:clr>
            <a:srgbClr val="F26B43"/>
          </p15:clr>
        </p15:guide>
        <p15:guide id="4"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5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9.jpg"/></Relationships>
</file>

<file path=ppt/slides/_rels/slide5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5.jpg"/></Relationships>
</file>

<file path=ppt/slides/_rels/slide5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5.jpg"/></Relationships>
</file>

<file path=ppt/slides/_rels/slide5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21.jpg"/><Relationship Id="rId4" Type="http://schemas.openxmlformats.org/officeDocument/2006/relationships/image" Target="../media/image15.jpg"/></Relationships>
</file>

<file path=ppt/slides/_rels/slide55.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8.jp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15.jpg"/></Relationships>
</file>

<file path=ppt/slides/_rels/slide5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5.jpg"/><Relationship Id="rId4" Type="http://schemas.openxmlformats.org/officeDocument/2006/relationships/image" Target="../media/image22.jpg"/></Relationships>
</file>

<file path=ppt/slides/_rels/slide5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20.jpg"/></Relationships>
</file>

<file path=ppt/slides/_rels/slide5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20.jpg"/></Relationships>
</file>

<file path=ppt/slides/_rels/slide5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18.jpg"/><Relationship Id="rId4" Type="http://schemas.openxmlformats.org/officeDocument/2006/relationships/image" Target="../media/image20.jpg"/></Relationships>
</file>

<file path=ppt/slides/_rels/slide6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18.jpg"/><Relationship Id="rId4" Type="http://schemas.openxmlformats.org/officeDocument/2006/relationships/image" Target="../media/image20.jp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C67A-FFAF-4EB8-8C54-015D37454108}"/>
              </a:ext>
            </a:extLst>
          </p:cNvPr>
          <p:cNvSpPr>
            <a:spLocks noGrp="1"/>
          </p:cNvSpPr>
          <p:nvPr>
            <p:ph type="ctrTitle"/>
          </p:nvPr>
        </p:nvSpPr>
        <p:spPr>
          <a:xfrm>
            <a:off x="902860" y="2788095"/>
            <a:ext cx="10386278" cy="1709156"/>
          </a:xfrm>
        </p:spPr>
        <p:txBody>
          <a:bodyPr>
            <a:normAutofit fontScale="90000"/>
          </a:bodyPr>
          <a:lstStyle/>
          <a:p>
            <a:r>
              <a:rPr lang="en-US" sz="6000" dirty="0"/>
              <a:t>Symbiosis: The Art of Application and Kernel Cache Cooperation</a:t>
            </a:r>
            <a:endParaRPr lang="en-US" dirty="0"/>
          </a:p>
        </p:txBody>
      </p:sp>
      <p:sp>
        <p:nvSpPr>
          <p:cNvPr id="3" name="Subtitle 2">
            <a:extLst>
              <a:ext uri="{FF2B5EF4-FFF2-40B4-BE49-F238E27FC236}">
                <a16:creationId xmlns:a16="http://schemas.microsoft.com/office/drawing/2014/main" id="{336AE3DD-1405-4467-8ADE-40863CABDD9A}"/>
              </a:ext>
            </a:extLst>
          </p:cNvPr>
          <p:cNvSpPr>
            <a:spLocks noGrp="1"/>
          </p:cNvSpPr>
          <p:nvPr>
            <p:ph type="subTitle" idx="1"/>
          </p:nvPr>
        </p:nvSpPr>
        <p:spPr>
          <a:xfrm>
            <a:off x="699406" y="4767064"/>
            <a:ext cx="10793186" cy="1487389"/>
          </a:xfrm>
        </p:spPr>
        <p:txBody>
          <a:bodyPr/>
          <a:lstStyle/>
          <a:p>
            <a:r>
              <a:rPr lang="en-US" sz="2800" b="1" dirty="0"/>
              <a:t>Yifan Dai</a:t>
            </a:r>
            <a:r>
              <a:rPr lang="en-US" sz="2800" dirty="0"/>
              <a:t>, Jing Liu, </a:t>
            </a:r>
          </a:p>
          <a:p>
            <a:r>
              <a:rPr lang="en-US" sz="2800" dirty="0"/>
              <a:t>Andrea Arpaci-Dusseau and Remzi Arpaci-Dusseau</a:t>
            </a:r>
            <a:endParaRPr lang="en-US" dirty="0"/>
          </a:p>
        </p:txBody>
      </p:sp>
    </p:spTree>
    <p:extLst>
      <p:ext uri="{BB962C8B-B14F-4D97-AF65-F5344CB8AC3E}">
        <p14:creationId xmlns:p14="http://schemas.microsoft.com/office/powerpoint/2010/main" val="4162748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199" y="1224866"/>
            <a:ext cx="11599986" cy="4094253"/>
          </a:xfrm>
        </p:spPr>
        <p:txBody>
          <a:bodyPr>
            <a:normAutofit/>
          </a:bodyPr>
          <a:lstStyle/>
          <a:p>
            <a:pPr marL="0" indent="0">
              <a:buNone/>
            </a:pPr>
            <a:r>
              <a:rPr lang="en-US" dirty="0"/>
              <a:t>Symbiosis</a:t>
            </a:r>
          </a:p>
        </p:txBody>
      </p:sp>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Symbiosis - Adapt Cache Sizes by Simulation</a:t>
            </a:r>
          </a:p>
        </p:txBody>
      </p:sp>
      <p:grpSp>
        <p:nvGrpSpPr>
          <p:cNvPr id="16" name="Group 15">
            <a:extLst>
              <a:ext uri="{FF2B5EF4-FFF2-40B4-BE49-F238E27FC236}">
                <a16:creationId xmlns:a16="http://schemas.microsoft.com/office/drawing/2014/main" id="{D67EC129-3F67-AF4C-FB64-95231435530E}"/>
              </a:ext>
            </a:extLst>
          </p:cNvPr>
          <p:cNvGrpSpPr/>
          <p:nvPr/>
        </p:nvGrpSpPr>
        <p:grpSpPr>
          <a:xfrm>
            <a:off x="532917" y="4791088"/>
            <a:ext cx="8500947" cy="1840374"/>
            <a:chOff x="838198" y="3734098"/>
            <a:chExt cx="8500947" cy="2051204"/>
          </a:xfrm>
        </p:grpSpPr>
        <p:sp>
          <p:nvSpPr>
            <p:cNvPr id="5" name="Rectangle: Rounded Corners 4">
              <a:extLst>
                <a:ext uri="{FF2B5EF4-FFF2-40B4-BE49-F238E27FC236}">
                  <a16:creationId xmlns:a16="http://schemas.microsoft.com/office/drawing/2014/main" id="{9F2AB684-7FA7-8275-325F-F9A70DBC56CE}"/>
                </a:ext>
              </a:extLst>
            </p:cNvPr>
            <p:cNvSpPr/>
            <p:nvPr/>
          </p:nvSpPr>
          <p:spPr>
            <a:xfrm>
              <a:off x="5487127" y="3734098"/>
              <a:ext cx="3852018" cy="2051202"/>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a:solidFill>
                    <a:schemeClr val="tx1"/>
                  </a:solidFill>
                </a:rPr>
                <a:t>Kernel</a:t>
              </a:r>
              <a:endParaRPr lang="en-US" sz="2800" dirty="0">
                <a:solidFill>
                  <a:schemeClr val="tx1"/>
                </a:solidFill>
              </a:endParaRPr>
            </a:p>
          </p:txBody>
        </p:sp>
        <p:sp>
          <p:nvSpPr>
            <p:cNvPr id="7" name="Rectangle: Rounded Corners 6">
              <a:extLst>
                <a:ext uri="{FF2B5EF4-FFF2-40B4-BE49-F238E27FC236}">
                  <a16:creationId xmlns:a16="http://schemas.microsoft.com/office/drawing/2014/main" id="{6CF06EC1-009D-698F-3444-996C260CD9BD}"/>
                </a:ext>
              </a:extLst>
            </p:cNvPr>
            <p:cNvSpPr/>
            <p:nvPr/>
          </p:nvSpPr>
          <p:spPr>
            <a:xfrm>
              <a:off x="838198" y="3734100"/>
              <a:ext cx="3852000" cy="2051202"/>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a:solidFill>
                    <a:schemeClr val="tx1"/>
                  </a:solidFill>
                </a:rPr>
                <a:t>App</a:t>
              </a:r>
              <a:endParaRPr lang="en-US" sz="2800" dirty="0">
                <a:solidFill>
                  <a:schemeClr val="tx1"/>
                </a:solidFill>
              </a:endParaRPr>
            </a:p>
          </p:txBody>
        </p:sp>
        <p:sp>
          <p:nvSpPr>
            <p:cNvPr id="15" name="Rectangle 14">
              <a:extLst>
                <a:ext uri="{FF2B5EF4-FFF2-40B4-BE49-F238E27FC236}">
                  <a16:creationId xmlns:a16="http://schemas.microsoft.com/office/drawing/2014/main" id="{885AC6F7-4421-7913-2B79-23C3312C1FDD}"/>
                </a:ext>
              </a:extLst>
            </p:cNvPr>
            <p:cNvSpPr/>
            <p:nvPr/>
          </p:nvSpPr>
          <p:spPr>
            <a:xfrm>
              <a:off x="2340770" y="4559172"/>
              <a:ext cx="1784036" cy="401053"/>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Cache</a:t>
              </a:r>
              <a:endParaRPr lang="en-US" sz="2000" dirty="0"/>
            </a:p>
          </p:txBody>
        </p:sp>
        <p:sp>
          <p:nvSpPr>
            <p:cNvPr id="8" name="Rectangle 7">
              <a:extLst>
                <a:ext uri="{FF2B5EF4-FFF2-40B4-BE49-F238E27FC236}">
                  <a16:creationId xmlns:a16="http://schemas.microsoft.com/office/drawing/2014/main" id="{D8CCEAF0-5A0F-CA1A-F2C1-3D1C5599537A}"/>
                </a:ext>
              </a:extLst>
            </p:cNvPr>
            <p:cNvSpPr/>
            <p:nvPr/>
          </p:nvSpPr>
          <p:spPr>
            <a:xfrm>
              <a:off x="7200408" y="4577437"/>
              <a:ext cx="1686897" cy="401051"/>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Cache</a:t>
              </a:r>
              <a:endParaRPr lang="en-US" sz="2000" dirty="0"/>
            </a:p>
          </p:txBody>
        </p:sp>
      </p:grpSp>
      <p:sp>
        <p:nvSpPr>
          <p:cNvPr id="12" name="Rectangle: Rounded Corners 11">
            <a:extLst>
              <a:ext uri="{FF2B5EF4-FFF2-40B4-BE49-F238E27FC236}">
                <a16:creationId xmlns:a16="http://schemas.microsoft.com/office/drawing/2014/main" id="{FD0BB2F0-3B9E-8A62-5B04-1C70A23AFED6}"/>
              </a:ext>
            </a:extLst>
          </p:cNvPr>
          <p:cNvSpPr/>
          <p:nvPr/>
        </p:nvSpPr>
        <p:spPr>
          <a:xfrm>
            <a:off x="9824552" y="5889830"/>
            <a:ext cx="1732135" cy="720339"/>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rPr>
              <a:t>Device</a:t>
            </a:r>
          </a:p>
        </p:txBody>
      </p:sp>
      <p:cxnSp>
        <p:nvCxnSpPr>
          <p:cNvPr id="13" name="Straight Arrow Connector 12">
            <a:extLst>
              <a:ext uri="{FF2B5EF4-FFF2-40B4-BE49-F238E27FC236}">
                <a16:creationId xmlns:a16="http://schemas.microsoft.com/office/drawing/2014/main" id="{453DE1FD-1AF7-58F4-276A-1EBFEC914928}"/>
              </a:ext>
            </a:extLst>
          </p:cNvPr>
          <p:cNvCxnSpPr>
            <a:cxnSpLocks/>
          </p:cNvCxnSpPr>
          <p:nvPr/>
        </p:nvCxnSpPr>
        <p:spPr>
          <a:xfrm>
            <a:off x="9079593" y="6265932"/>
            <a:ext cx="699230" cy="0"/>
          </a:xfrm>
          <a:prstGeom prst="straightConnector1">
            <a:avLst/>
          </a:prstGeom>
          <a:ln w="47625">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1A861907-FAD5-B64B-FF16-E078E30D591D}"/>
              </a:ext>
            </a:extLst>
          </p:cNvPr>
          <p:cNvCxnSpPr>
            <a:cxnSpLocks/>
          </p:cNvCxnSpPr>
          <p:nvPr/>
        </p:nvCxnSpPr>
        <p:spPr>
          <a:xfrm>
            <a:off x="4434991" y="6227832"/>
            <a:ext cx="699230" cy="0"/>
          </a:xfrm>
          <a:prstGeom prst="straightConnector1">
            <a:avLst/>
          </a:prstGeom>
          <a:ln w="47625">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4" name="Slide Number Placeholder 3">
            <a:extLst>
              <a:ext uri="{FF2B5EF4-FFF2-40B4-BE49-F238E27FC236}">
                <a16:creationId xmlns:a16="http://schemas.microsoft.com/office/drawing/2014/main" id="{D1DDAEF3-427C-77F6-0A03-B1DBA191F6F6}"/>
              </a:ext>
            </a:extLst>
          </p:cNvPr>
          <p:cNvSpPr>
            <a:spLocks noGrp="1"/>
          </p:cNvSpPr>
          <p:nvPr>
            <p:ph type="sldNum" sz="quarter" idx="12"/>
          </p:nvPr>
        </p:nvSpPr>
        <p:spPr>
          <a:xfrm>
            <a:off x="9307289" y="6356350"/>
            <a:ext cx="2743200" cy="365125"/>
          </a:xfrm>
        </p:spPr>
        <p:txBody>
          <a:bodyPr/>
          <a:lstStyle/>
          <a:p>
            <a:fld id="{9D5DE6D7-F04D-7741-82FC-941AB368F7CA}" type="slidenum">
              <a:rPr lang="en-US" smtClean="0"/>
              <a:t>10</a:t>
            </a:fld>
            <a:endParaRPr lang="en-US" dirty="0"/>
          </a:p>
        </p:txBody>
      </p:sp>
    </p:spTree>
    <p:extLst>
      <p:ext uri="{BB962C8B-B14F-4D97-AF65-F5344CB8AC3E}">
        <p14:creationId xmlns:p14="http://schemas.microsoft.com/office/powerpoint/2010/main" val="45967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199" y="1224866"/>
            <a:ext cx="11599986" cy="4094253"/>
          </a:xfrm>
        </p:spPr>
        <p:txBody>
          <a:bodyPr>
            <a:normAutofit/>
          </a:bodyPr>
          <a:lstStyle/>
          <a:p>
            <a:pPr marL="0" indent="0">
              <a:buNone/>
            </a:pPr>
            <a:r>
              <a:rPr lang="en-US" dirty="0"/>
              <a:t>Symbiosis</a:t>
            </a:r>
          </a:p>
          <a:p>
            <a:pPr marL="457200" lvl="1" indent="0">
              <a:buNone/>
            </a:pPr>
            <a:r>
              <a:rPr lang="en-US" sz="2600" dirty="0">
                <a:solidFill>
                  <a:srgbClr val="0070C0"/>
                </a:solidFill>
              </a:rPr>
              <a:t>Embedded in the storage engine</a:t>
            </a:r>
            <a:endParaRPr lang="en-US" sz="2600" dirty="0"/>
          </a:p>
        </p:txBody>
      </p:sp>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Symbiosis - Adapt Cache Sizes by Simulation</a:t>
            </a:r>
          </a:p>
        </p:txBody>
      </p:sp>
      <p:grpSp>
        <p:nvGrpSpPr>
          <p:cNvPr id="22" name="Group 21">
            <a:extLst>
              <a:ext uri="{FF2B5EF4-FFF2-40B4-BE49-F238E27FC236}">
                <a16:creationId xmlns:a16="http://schemas.microsoft.com/office/drawing/2014/main" id="{A9A11322-D6C9-F0BC-14EA-F7C6B099CA48}"/>
              </a:ext>
            </a:extLst>
          </p:cNvPr>
          <p:cNvGrpSpPr/>
          <p:nvPr/>
        </p:nvGrpSpPr>
        <p:grpSpPr>
          <a:xfrm>
            <a:off x="532917" y="4791088"/>
            <a:ext cx="8500947" cy="1840374"/>
            <a:chOff x="803029" y="4395655"/>
            <a:chExt cx="8500947" cy="1840374"/>
          </a:xfrm>
        </p:grpSpPr>
        <p:grpSp>
          <p:nvGrpSpPr>
            <p:cNvPr id="16" name="Group 15">
              <a:extLst>
                <a:ext uri="{FF2B5EF4-FFF2-40B4-BE49-F238E27FC236}">
                  <a16:creationId xmlns:a16="http://schemas.microsoft.com/office/drawing/2014/main" id="{D67EC129-3F67-AF4C-FB64-95231435530E}"/>
                </a:ext>
              </a:extLst>
            </p:cNvPr>
            <p:cNvGrpSpPr/>
            <p:nvPr/>
          </p:nvGrpSpPr>
          <p:grpSpPr>
            <a:xfrm>
              <a:off x="803029" y="4395655"/>
              <a:ext cx="8500947" cy="1840374"/>
              <a:chOff x="838198" y="3734098"/>
              <a:chExt cx="8500947" cy="2051204"/>
            </a:xfrm>
          </p:grpSpPr>
          <p:sp>
            <p:nvSpPr>
              <p:cNvPr id="5" name="Rectangle: Rounded Corners 4">
                <a:extLst>
                  <a:ext uri="{FF2B5EF4-FFF2-40B4-BE49-F238E27FC236}">
                    <a16:creationId xmlns:a16="http://schemas.microsoft.com/office/drawing/2014/main" id="{9F2AB684-7FA7-8275-325F-F9A70DBC56CE}"/>
                  </a:ext>
                </a:extLst>
              </p:cNvPr>
              <p:cNvSpPr/>
              <p:nvPr/>
            </p:nvSpPr>
            <p:spPr>
              <a:xfrm>
                <a:off x="5487127" y="3734098"/>
                <a:ext cx="3852018" cy="2051202"/>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a:solidFill>
                      <a:schemeClr val="tx1"/>
                    </a:solidFill>
                  </a:rPr>
                  <a:t>Kernel</a:t>
                </a:r>
                <a:endParaRPr lang="en-US" sz="2800" dirty="0">
                  <a:solidFill>
                    <a:schemeClr val="tx1"/>
                  </a:solidFill>
                </a:endParaRPr>
              </a:p>
            </p:txBody>
          </p:sp>
          <p:sp>
            <p:nvSpPr>
              <p:cNvPr id="7" name="Rectangle: Rounded Corners 6">
                <a:extLst>
                  <a:ext uri="{FF2B5EF4-FFF2-40B4-BE49-F238E27FC236}">
                    <a16:creationId xmlns:a16="http://schemas.microsoft.com/office/drawing/2014/main" id="{6CF06EC1-009D-698F-3444-996C260CD9BD}"/>
                  </a:ext>
                </a:extLst>
              </p:cNvPr>
              <p:cNvSpPr/>
              <p:nvPr/>
            </p:nvSpPr>
            <p:spPr>
              <a:xfrm>
                <a:off x="838198" y="3734100"/>
                <a:ext cx="3852000" cy="2051202"/>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a:solidFill>
                      <a:schemeClr val="tx1"/>
                    </a:solidFill>
                  </a:rPr>
                  <a:t>App</a:t>
                </a:r>
                <a:endParaRPr lang="en-US" sz="2800" dirty="0">
                  <a:solidFill>
                    <a:schemeClr val="tx1"/>
                  </a:solidFill>
                </a:endParaRPr>
              </a:p>
            </p:txBody>
          </p:sp>
          <p:sp>
            <p:nvSpPr>
              <p:cNvPr id="15" name="Rectangle 14">
                <a:extLst>
                  <a:ext uri="{FF2B5EF4-FFF2-40B4-BE49-F238E27FC236}">
                    <a16:creationId xmlns:a16="http://schemas.microsoft.com/office/drawing/2014/main" id="{885AC6F7-4421-7913-2B79-23C3312C1FDD}"/>
                  </a:ext>
                </a:extLst>
              </p:cNvPr>
              <p:cNvSpPr/>
              <p:nvPr/>
            </p:nvSpPr>
            <p:spPr>
              <a:xfrm>
                <a:off x="2232671" y="5048738"/>
                <a:ext cx="1863559" cy="401053"/>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Cache</a:t>
                </a:r>
                <a:endParaRPr lang="en-US" sz="2000" dirty="0"/>
              </a:p>
            </p:txBody>
          </p:sp>
          <p:sp>
            <p:nvSpPr>
              <p:cNvPr id="8" name="Rectangle 7">
                <a:extLst>
                  <a:ext uri="{FF2B5EF4-FFF2-40B4-BE49-F238E27FC236}">
                    <a16:creationId xmlns:a16="http://schemas.microsoft.com/office/drawing/2014/main" id="{D8CCEAF0-5A0F-CA1A-F2C1-3D1C5599537A}"/>
                  </a:ext>
                </a:extLst>
              </p:cNvPr>
              <p:cNvSpPr/>
              <p:nvPr/>
            </p:nvSpPr>
            <p:spPr>
              <a:xfrm>
                <a:off x="6998623" y="5048738"/>
                <a:ext cx="1823911" cy="401051"/>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Cache</a:t>
                </a:r>
                <a:endParaRPr lang="en-US" sz="2000" dirty="0"/>
              </a:p>
            </p:txBody>
          </p:sp>
        </p:grpSp>
        <p:sp>
          <p:nvSpPr>
            <p:cNvPr id="18" name="Rectangle 17">
              <a:extLst>
                <a:ext uri="{FF2B5EF4-FFF2-40B4-BE49-F238E27FC236}">
                  <a16:creationId xmlns:a16="http://schemas.microsoft.com/office/drawing/2014/main" id="{D9622404-5B5A-FDAE-4CB7-F89A3262C972}"/>
                </a:ext>
              </a:extLst>
            </p:cNvPr>
            <p:cNvSpPr/>
            <p:nvPr/>
          </p:nvSpPr>
          <p:spPr>
            <a:xfrm>
              <a:off x="2197502" y="4625818"/>
              <a:ext cx="1863559" cy="719193"/>
            </a:xfrm>
            <a:prstGeom prst="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rgbClr val="0070C0"/>
                  </a:solidFill>
                  <a:effectLst>
                    <a:outerShdw blurRad="38100" dist="19050" dir="2700000" algn="tl" rotWithShape="0">
                      <a:schemeClr val="dk1">
                        <a:alpha val="40000"/>
                      </a:schemeClr>
                    </a:outerShdw>
                  </a:effectLst>
                </a:rPr>
                <a:t>Symbiosis</a:t>
              </a:r>
              <a:endParaRPr lang="en-US" sz="2000" dirty="0">
                <a:solidFill>
                  <a:srgbClr val="0070C0"/>
                </a:solidFill>
              </a:endParaRPr>
            </a:p>
          </p:txBody>
        </p:sp>
      </p:grpSp>
      <p:sp>
        <p:nvSpPr>
          <p:cNvPr id="24" name="Rectangle: Rounded Corners 23">
            <a:extLst>
              <a:ext uri="{FF2B5EF4-FFF2-40B4-BE49-F238E27FC236}">
                <a16:creationId xmlns:a16="http://schemas.microsoft.com/office/drawing/2014/main" id="{7005E673-53DF-CE9A-4018-3B4B98C1383B}"/>
              </a:ext>
            </a:extLst>
          </p:cNvPr>
          <p:cNvSpPr/>
          <p:nvPr/>
        </p:nvSpPr>
        <p:spPr>
          <a:xfrm>
            <a:off x="9824552" y="5889830"/>
            <a:ext cx="1732135" cy="720339"/>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rPr>
              <a:t>Device</a:t>
            </a:r>
          </a:p>
        </p:txBody>
      </p:sp>
      <p:cxnSp>
        <p:nvCxnSpPr>
          <p:cNvPr id="25" name="Straight Arrow Connector 24">
            <a:extLst>
              <a:ext uri="{FF2B5EF4-FFF2-40B4-BE49-F238E27FC236}">
                <a16:creationId xmlns:a16="http://schemas.microsoft.com/office/drawing/2014/main" id="{BCE7CACB-0570-FEFC-81F9-C70E1E63F5AA}"/>
              </a:ext>
            </a:extLst>
          </p:cNvPr>
          <p:cNvCxnSpPr>
            <a:cxnSpLocks/>
          </p:cNvCxnSpPr>
          <p:nvPr/>
        </p:nvCxnSpPr>
        <p:spPr>
          <a:xfrm>
            <a:off x="9079593" y="6265932"/>
            <a:ext cx="699230" cy="0"/>
          </a:xfrm>
          <a:prstGeom prst="straightConnector1">
            <a:avLst/>
          </a:prstGeom>
          <a:ln w="47625">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97F65EFF-6739-B13F-3BB2-2E3B432C218E}"/>
              </a:ext>
            </a:extLst>
          </p:cNvPr>
          <p:cNvCxnSpPr>
            <a:cxnSpLocks/>
          </p:cNvCxnSpPr>
          <p:nvPr/>
        </p:nvCxnSpPr>
        <p:spPr>
          <a:xfrm>
            <a:off x="4434991" y="6227832"/>
            <a:ext cx="699230" cy="0"/>
          </a:xfrm>
          <a:prstGeom prst="straightConnector1">
            <a:avLst/>
          </a:prstGeom>
          <a:ln w="47625">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4" name="Slide Number Placeholder 3">
            <a:extLst>
              <a:ext uri="{FF2B5EF4-FFF2-40B4-BE49-F238E27FC236}">
                <a16:creationId xmlns:a16="http://schemas.microsoft.com/office/drawing/2014/main" id="{250DBD3F-8B83-5FFF-8EA7-8C1D1A13F610}"/>
              </a:ext>
            </a:extLst>
          </p:cNvPr>
          <p:cNvSpPr>
            <a:spLocks noGrp="1"/>
          </p:cNvSpPr>
          <p:nvPr>
            <p:ph type="sldNum" sz="quarter" idx="12"/>
          </p:nvPr>
        </p:nvSpPr>
        <p:spPr>
          <a:xfrm>
            <a:off x="9307288" y="6356350"/>
            <a:ext cx="2743200" cy="365125"/>
          </a:xfrm>
        </p:spPr>
        <p:txBody>
          <a:bodyPr/>
          <a:lstStyle/>
          <a:p>
            <a:fld id="{9D5DE6D7-F04D-7741-82FC-941AB368F7CA}" type="slidenum">
              <a:rPr lang="en-US" smtClean="0"/>
              <a:t>11</a:t>
            </a:fld>
            <a:endParaRPr lang="en-US" dirty="0"/>
          </a:p>
        </p:txBody>
      </p:sp>
    </p:spTree>
    <p:extLst>
      <p:ext uri="{BB962C8B-B14F-4D97-AF65-F5344CB8AC3E}">
        <p14:creationId xmlns:p14="http://schemas.microsoft.com/office/powerpoint/2010/main" val="39273266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199" y="1224866"/>
            <a:ext cx="11599986" cy="4094253"/>
          </a:xfrm>
        </p:spPr>
        <p:txBody>
          <a:bodyPr>
            <a:normAutofit/>
          </a:bodyPr>
          <a:lstStyle/>
          <a:p>
            <a:pPr marL="0" indent="0">
              <a:buNone/>
            </a:pPr>
            <a:r>
              <a:rPr lang="en-US" dirty="0"/>
              <a:t>Symbiosis</a:t>
            </a:r>
          </a:p>
          <a:p>
            <a:pPr marL="457200" lvl="1" indent="0">
              <a:buNone/>
            </a:pPr>
            <a:r>
              <a:rPr lang="en-US" sz="2600" dirty="0"/>
              <a:t>Embedded in the storage engine</a:t>
            </a:r>
          </a:p>
          <a:p>
            <a:pPr marL="457200" lvl="1" indent="0">
              <a:buNone/>
            </a:pPr>
            <a:r>
              <a:rPr lang="en-US" sz="2600" dirty="0">
                <a:solidFill>
                  <a:srgbClr val="0070C0"/>
                </a:solidFill>
              </a:rPr>
              <a:t>Optimizes cache partitioning automatically</a:t>
            </a:r>
          </a:p>
        </p:txBody>
      </p:sp>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Symbiosis - Adapt Cache Sizes by Simulation</a:t>
            </a:r>
          </a:p>
        </p:txBody>
      </p:sp>
      <p:grpSp>
        <p:nvGrpSpPr>
          <p:cNvPr id="4" name="Group 3">
            <a:extLst>
              <a:ext uri="{FF2B5EF4-FFF2-40B4-BE49-F238E27FC236}">
                <a16:creationId xmlns:a16="http://schemas.microsoft.com/office/drawing/2014/main" id="{62DF34E1-2BC4-385B-D792-5AD6C816DFEF}"/>
              </a:ext>
            </a:extLst>
          </p:cNvPr>
          <p:cNvGrpSpPr/>
          <p:nvPr/>
        </p:nvGrpSpPr>
        <p:grpSpPr>
          <a:xfrm>
            <a:off x="532917" y="4791088"/>
            <a:ext cx="11023770" cy="1840374"/>
            <a:chOff x="532917" y="4791088"/>
            <a:chExt cx="11023770" cy="1840374"/>
          </a:xfrm>
        </p:grpSpPr>
        <p:grpSp>
          <p:nvGrpSpPr>
            <p:cNvPr id="22" name="Group 21">
              <a:extLst>
                <a:ext uri="{FF2B5EF4-FFF2-40B4-BE49-F238E27FC236}">
                  <a16:creationId xmlns:a16="http://schemas.microsoft.com/office/drawing/2014/main" id="{A9A11322-D6C9-F0BC-14EA-F7C6B099CA48}"/>
                </a:ext>
              </a:extLst>
            </p:cNvPr>
            <p:cNvGrpSpPr/>
            <p:nvPr/>
          </p:nvGrpSpPr>
          <p:grpSpPr>
            <a:xfrm>
              <a:off x="532917" y="4791088"/>
              <a:ext cx="11023770" cy="1840374"/>
              <a:chOff x="803029" y="4395655"/>
              <a:chExt cx="11023770" cy="1840374"/>
            </a:xfrm>
          </p:grpSpPr>
          <p:grpSp>
            <p:nvGrpSpPr>
              <p:cNvPr id="16" name="Group 15">
                <a:extLst>
                  <a:ext uri="{FF2B5EF4-FFF2-40B4-BE49-F238E27FC236}">
                    <a16:creationId xmlns:a16="http://schemas.microsoft.com/office/drawing/2014/main" id="{D67EC129-3F67-AF4C-FB64-95231435530E}"/>
                  </a:ext>
                </a:extLst>
              </p:cNvPr>
              <p:cNvGrpSpPr/>
              <p:nvPr/>
            </p:nvGrpSpPr>
            <p:grpSpPr>
              <a:xfrm>
                <a:off x="803029" y="4395655"/>
                <a:ext cx="11023770" cy="1840374"/>
                <a:chOff x="838198" y="3734098"/>
                <a:chExt cx="11023770" cy="2051204"/>
              </a:xfrm>
            </p:grpSpPr>
            <p:sp>
              <p:nvSpPr>
                <p:cNvPr id="5" name="Rectangle: Rounded Corners 4">
                  <a:extLst>
                    <a:ext uri="{FF2B5EF4-FFF2-40B4-BE49-F238E27FC236}">
                      <a16:creationId xmlns:a16="http://schemas.microsoft.com/office/drawing/2014/main" id="{9F2AB684-7FA7-8275-325F-F9A70DBC56CE}"/>
                    </a:ext>
                  </a:extLst>
                </p:cNvPr>
                <p:cNvSpPr/>
                <p:nvPr/>
              </p:nvSpPr>
              <p:spPr>
                <a:xfrm>
                  <a:off x="5487127" y="3734098"/>
                  <a:ext cx="3852018" cy="2051202"/>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a:solidFill>
                        <a:schemeClr val="tx1"/>
                      </a:solidFill>
                    </a:rPr>
                    <a:t>Kernel</a:t>
                  </a:r>
                  <a:endParaRPr lang="en-US" sz="2800" dirty="0">
                    <a:solidFill>
                      <a:schemeClr val="tx1"/>
                    </a:solidFill>
                  </a:endParaRPr>
                </a:p>
              </p:txBody>
            </p:sp>
            <p:sp>
              <p:nvSpPr>
                <p:cNvPr id="7" name="Rectangle: Rounded Corners 6">
                  <a:extLst>
                    <a:ext uri="{FF2B5EF4-FFF2-40B4-BE49-F238E27FC236}">
                      <a16:creationId xmlns:a16="http://schemas.microsoft.com/office/drawing/2014/main" id="{6CF06EC1-009D-698F-3444-996C260CD9BD}"/>
                    </a:ext>
                  </a:extLst>
                </p:cNvPr>
                <p:cNvSpPr/>
                <p:nvPr/>
              </p:nvSpPr>
              <p:spPr>
                <a:xfrm>
                  <a:off x="838198" y="3734100"/>
                  <a:ext cx="3852000" cy="2051202"/>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a:solidFill>
                        <a:schemeClr val="tx1"/>
                      </a:solidFill>
                    </a:rPr>
                    <a:t>App</a:t>
                  </a:r>
                  <a:endParaRPr lang="en-US" sz="2800" dirty="0">
                    <a:solidFill>
                      <a:schemeClr val="tx1"/>
                    </a:solidFill>
                  </a:endParaRPr>
                </a:p>
              </p:txBody>
            </p:sp>
            <p:sp>
              <p:nvSpPr>
                <p:cNvPr id="9" name="Rectangle: Rounded Corners 8">
                  <a:extLst>
                    <a:ext uri="{FF2B5EF4-FFF2-40B4-BE49-F238E27FC236}">
                      <a16:creationId xmlns:a16="http://schemas.microsoft.com/office/drawing/2014/main" id="{5118F155-4284-28A8-9D34-A4D78C15AEE1}"/>
                    </a:ext>
                  </a:extLst>
                </p:cNvPr>
                <p:cNvSpPr/>
                <p:nvPr/>
              </p:nvSpPr>
              <p:spPr>
                <a:xfrm>
                  <a:off x="10129833" y="4958710"/>
                  <a:ext cx="1732135" cy="80286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rPr>
                    <a:t>Device</a:t>
                  </a:r>
                </a:p>
              </p:txBody>
            </p:sp>
            <p:sp>
              <p:nvSpPr>
                <p:cNvPr id="15" name="Rectangle 14">
                  <a:extLst>
                    <a:ext uri="{FF2B5EF4-FFF2-40B4-BE49-F238E27FC236}">
                      <a16:creationId xmlns:a16="http://schemas.microsoft.com/office/drawing/2014/main" id="{885AC6F7-4421-7913-2B79-23C3312C1FDD}"/>
                    </a:ext>
                  </a:extLst>
                </p:cNvPr>
                <p:cNvSpPr/>
                <p:nvPr/>
              </p:nvSpPr>
              <p:spPr>
                <a:xfrm>
                  <a:off x="1893270" y="5058604"/>
                  <a:ext cx="2542359" cy="401053"/>
                </a:xfrm>
                <a:prstGeom prst="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rgbClr val="0070C0"/>
                      </a:solidFill>
                      <a:effectLst>
                        <a:outerShdw blurRad="38100" dist="19050" dir="2700000" algn="tl" rotWithShape="0">
                          <a:schemeClr val="dk1">
                            <a:alpha val="40000"/>
                          </a:schemeClr>
                        </a:outerShdw>
                      </a:effectLst>
                    </a:rPr>
                    <a:t>&lt;-        </a:t>
                  </a:r>
                  <a:r>
                    <a:rPr lang="en-US" sz="2400" dirty="0">
                      <a:ln w="0"/>
                      <a:solidFill>
                        <a:srgbClr val="0070C0"/>
                      </a:solidFill>
                      <a:effectLst>
                        <a:outerShdw blurRad="38100" dist="19050" dir="2700000" algn="tl" rotWithShape="0">
                          <a:schemeClr val="dk1">
                            <a:alpha val="40000"/>
                          </a:schemeClr>
                        </a:outerShdw>
                      </a:effectLst>
                    </a:rPr>
                    <a:t>Cache</a:t>
                  </a:r>
                  <a:r>
                    <a:rPr lang="en-US" dirty="0">
                      <a:ln w="0"/>
                      <a:solidFill>
                        <a:srgbClr val="0070C0"/>
                      </a:solidFill>
                      <a:effectLst>
                        <a:outerShdw blurRad="38100" dist="19050" dir="2700000" algn="tl" rotWithShape="0">
                          <a:schemeClr val="dk1">
                            <a:alpha val="40000"/>
                          </a:schemeClr>
                        </a:outerShdw>
                      </a:effectLst>
                    </a:rPr>
                    <a:t>        -&gt;</a:t>
                  </a:r>
                  <a:endParaRPr lang="en-US" sz="1600" dirty="0">
                    <a:solidFill>
                      <a:srgbClr val="0070C0"/>
                    </a:solidFill>
                  </a:endParaRPr>
                </a:p>
              </p:txBody>
            </p:sp>
            <p:sp>
              <p:nvSpPr>
                <p:cNvPr id="8" name="Rectangle 7">
                  <a:extLst>
                    <a:ext uri="{FF2B5EF4-FFF2-40B4-BE49-F238E27FC236}">
                      <a16:creationId xmlns:a16="http://schemas.microsoft.com/office/drawing/2014/main" id="{D8CCEAF0-5A0F-CA1A-F2C1-3D1C5599537A}"/>
                    </a:ext>
                  </a:extLst>
                </p:cNvPr>
                <p:cNvSpPr/>
                <p:nvPr/>
              </p:nvSpPr>
              <p:spPr>
                <a:xfrm>
                  <a:off x="7413136" y="5058604"/>
                  <a:ext cx="1190625" cy="40105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rgbClr val="FF0000"/>
                      </a:solidFill>
                      <a:effectLst>
                        <a:outerShdw blurRad="38100" dist="19050" dir="2700000" algn="tl" rotWithShape="0">
                          <a:schemeClr val="dk1">
                            <a:alpha val="40000"/>
                          </a:schemeClr>
                        </a:outerShdw>
                      </a:effectLst>
                    </a:rPr>
                    <a:t>Cache</a:t>
                  </a:r>
                  <a:endParaRPr lang="en-US" sz="2000" dirty="0">
                    <a:solidFill>
                      <a:srgbClr val="FF0000"/>
                    </a:solidFill>
                  </a:endParaRPr>
                </a:p>
              </p:txBody>
            </p:sp>
          </p:grpSp>
          <p:sp>
            <p:nvSpPr>
              <p:cNvPr id="18" name="Rectangle 17">
                <a:extLst>
                  <a:ext uri="{FF2B5EF4-FFF2-40B4-BE49-F238E27FC236}">
                    <a16:creationId xmlns:a16="http://schemas.microsoft.com/office/drawing/2014/main" id="{D9622404-5B5A-FDAE-4CB7-F89A3262C972}"/>
                  </a:ext>
                </a:extLst>
              </p:cNvPr>
              <p:cNvSpPr/>
              <p:nvPr/>
            </p:nvSpPr>
            <p:spPr>
              <a:xfrm>
                <a:off x="2197502" y="4625818"/>
                <a:ext cx="1863559" cy="719193"/>
              </a:xfrm>
              <a:prstGeom prst="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rgbClr val="0070C0"/>
                    </a:solidFill>
                    <a:effectLst>
                      <a:outerShdw blurRad="38100" dist="19050" dir="2700000" algn="tl" rotWithShape="0">
                        <a:schemeClr val="dk1">
                          <a:alpha val="40000"/>
                        </a:schemeClr>
                      </a:outerShdw>
                    </a:effectLst>
                  </a:rPr>
                  <a:t>Symbiosis</a:t>
                </a:r>
                <a:endParaRPr lang="en-US" sz="2000" dirty="0">
                  <a:solidFill>
                    <a:srgbClr val="0070C0"/>
                  </a:solidFill>
                </a:endParaRPr>
              </a:p>
            </p:txBody>
          </p:sp>
          <p:cxnSp>
            <p:nvCxnSpPr>
              <p:cNvPr id="21" name="Straight Arrow Connector 20">
                <a:extLst>
                  <a:ext uri="{FF2B5EF4-FFF2-40B4-BE49-F238E27FC236}">
                    <a16:creationId xmlns:a16="http://schemas.microsoft.com/office/drawing/2014/main" id="{59F830A5-FF18-3772-F379-9238F63A11FE}"/>
                  </a:ext>
                </a:extLst>
              </p:cNvPr>
              <p:cNvCxnSpPr>
                <a:cxnSpLocks/>
              </p:cNvCxnSpPr>
              <p:nvPr/>
            </p:nvCxnSpPr>
            <p:spPr>
              <a:xfrm>
                <a:off x="9349705" y="5870499"/>
                <a:ext cx="699230" cy="0"/>
              </a:xfrm>
              <a:prstGeom prst="straightConnector1">
                <a:avLst/>
              </a:prstGeom>
              <a:ln w="47625">
                <a:headEnd type="triangle" w="lg" len="lg"/>
                <a:tailEnd type="triangle" w="lg" len="lg"/>
              </a:ln>
            </p:spPr>
            <p:style>
              <a:lnRef idx="1">
                <a:schemeClr val="dk1"/>
              </a:lnRef>
              <a:fillRef idx="0">
                <a:schemeClr val="dk1"/>
              </a:fillRef>
              <a:effectRef idx="0">
                <a:schemeClr val="dk1"/>
              </a:effectRef>
              <a:fontRef idx="minor">
                <a:schemeClr val="tx1"/>
              </a:fontRef>
            </p:style>
          </p:cxnSp>
        </p:grpSp>
        <p:cxnSp>
          <p:nvCxnSpPr>
            <p:cNvPr id="10" name="Straight Arrow Connector 9">
              <a:extLst>
                <a:ext uri="{FF2B5EF4-FFF2-40B4-BE49-F238E27FC236}">
                  <a16:creationId xmlns:a16="http://schemas.microsoft.com/office/drawing/2014/main" id="{1FAB89AD-E68C-D2F6-5A90-7A74D27055F7}"/>
                </a:ext>
              </a:extLst>
            </p:cNvPr>
            <p:cNvCxnSpPr>
              <a:cxnSpLocks/>
            </p:cNvCxnSpPr>
            <p:nvPr/>
          </p:nvCxnSpPr>
          <p:spPr>
            <a:xfrm>
              <a:off x="4434991" y="6227832"/>
              <a:ext cx="699230" cy="0"/>
            </a:xfrm>
            <a:prstGeom prst="straightConnector1">
              <a:avLst/>
            </a:prstGeom>
            <a:ln w="47625">
              <a:headEnd type="triangle" w="lg" len="lg"/>
              <a:tailEnd type="triangle" w="lg" len="lg"/>
            </a:ln>
          </p:spPr>
          <p:style>
            <a:lnRef idx="1">
              <a:schemeClr val="dk1"/>
            </a:lnRef>
            <a:fillRef idx="0">
              <a:schemeClr val="dk1"/>
            </a:fillRef>
            <a:effectRef idx="0">
              <a:schemeClr val="dk1"/>
            </a:effectRef>
            <a:fontRef idx="minor">
              <a:schemeClr val="tx1"/>
            </a:fontRef>
          </p:style>
        </p:cxnSp>
      </p:grpSp>
      <p:sp>
        <p:nvSpPr>
          <p:cNvPr id="6" name="Slide Number Placeholder 5">
            <a:extLst>
              <a:ext uri="{FF2B5EF4-FFF2-40B4-BE49-F238E27FC236}">
                <a16:creationId xmlns:a16="http://schemas.microsoft.com/office/drawing/2014/main" id="{37D0C5E3-0686-7543-7A52-5161F8221A61}"/>
              </a:ext>
            </a:extLst>
          </p:cNvPr>
          <p:cNvSpPr>
            <a:spLocks noGrp="1"/>
          </p:cNvSpPr>
          <p:nvPr>
            <p:ph type="sldNum" sz="quarter" idx="12"/>
          </p:nvPr>
        </p:nvSpPr>
        <p:spPr>
          <a:xfrm>
            <a:off x="9318172" y="6356350"/>
            <a:ext cx="2743200" cy="365125"/>
          </a:xfrm>
        </p:spPr>
        <p:txBody>
          <a:bodyPr/>
          <a:lstStyle/>
          <a:p>
            <a:fld id="{9D5DE6D7-F04D-7741-82FC-941AB368F7CA}" type="slidenum">
              <a:rPr lang="en-US" smtClean="0"/>
              <a:t>12</a:t>
            </a:fld>
            <a:endParaRPr lang="en-US" dirty="0"/>
          </a:p>
        </p:txBody>
      </p:sp>
    </p:spTree>
    <p:extLst>
      <p:ext uri="{BB962C8B-B14F-4D97-AF65-F5344CB8AC3E}">
        <p14:creationId xmlns:p14="http://schemas.microsoft.com/office/powerpoint/2010/main" val="37975621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199" y="1224866"/>
            <a:ext cx="11599986" cy="4094253"/>
          </a:xfrm>
        </p:spPr>
        <p:txBody>
          <a:bodyPr>
            <a:normAutofit/>
          </a:bodyPr>
          <a:lstStyle/>
          <a:p>
            <a:pPr marL="0" indent="0">
              <a:buNone/>
            </a:pPr>
            <a:r>
              <a:rPr lang="en-US" dirty="0"/>
              <a:t>Symbiosis</a:t>
            </a:r>
          </a:p>
          <a:p>
            <a:pPr marL="457200" lvl="1" indent="0">
              <a:buNone/>
            </a:pPr>
            <a:r>
              <a:rPr lang="en-US" sz="2600" dirty="0"/>
              <a:t>Embedded in the storage engine</a:t>
            </a:r>
          </a:p>
          <a:p>
            <a:pPr marL="457200" lvl="1" indent="0">
              <a:buNone/>
            </a:pPr>
            <a:r>
              <a:rPr lang="en-US" sz="2600" dirty="0"/>
              <a:t>Optimizes cache partitioning automatically</a:t>
            </a:r>
          </a:p>
          <a:p>
            <a:pPr marL="457200" lvl="1" indent="0">
              <a:buNone/>
            </a:pPr>
            <a:r>
              <a:rPr lang="en-US" sz="2600" dirty="0">
                <a:solidFill>
                  <a:srgbClr val="0070C0"/>
                </a:solidFill>
              </a:rPr>
              <a:t>Adapts cache sizes to dynamic workloads</a:t>
            </a:r>
          </a:p>
        </p:txBody>
      </p:sp>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Symbiosis - Adapt Cache Sizes by Simulation</a:t>
            </a:r>
          </a:p>
        </p:txBody>
      </p:sp>
      <p:grpSp>
        <p:nvGrpSpPr>
          <p:cNvPr id="4" name="Group 3">
            <a:extLst>
              <a:ext uri="{FF2B5EF4-FFF2-40B4-BE49-F238E27FC236}">
                <a16:creationId xmlns:a16="http://schemas.microsoft.com/office/drawing/2014/main" id="{62DF34E1-2BC4-385B-D792-5AD6C816DFEF}"/>
              </a:ext>
            </a:extLst>
          </p:cNvPr>
          <p:cNvGrpSpPr/>
          <p:nvPr/>
        </p:nvGrpSpPr>
        <p:grpSpPr>
          <a:xfrm>
            <a:off x="532917" y="4791088"/>
            <a:ext cx="11023770" cy="1840374"/>
            <a:chOff x="532917" y="4791088"/>
            <a:chExt cx="11023770" cy="1840374"/>
          </a:xfrm>
        </p:grpSpPr>
        <p:grpSp>
          <p:nvGrpSpPr>
            <p:cNvPr id="22" name="Group 21">
              <a:extLst>
                <a:ext uri="{FF2B5EF4-FFF2-40B4-BE49-F238E27FC236}">
                  <a16:creationId xmlns:a16="http://schemas.microsoft.com/office/drawing/2014/main" id="{A9A11322-D6C9-F0BC-14EA-F7C6B099CA48}"/>
                </a:ext>
              </a:extLst>
            </p:cNvPr>
            <p:cNvGrpSpPr/>
            <p:nvPr/>
          </p:nvGrpSpPr>
          <p:grpSpPr>
            <a:xfrm>
              <a:off x="532917" y="4791088"/>
              <a:ext cx="11023770" cy="1840374"/>
              <a:chOff x="803029" y="4395655"/>
              <a:chExt cx="11023770" cy="1840374"/>
            </a:xfrm>
          </p:grpSpPr>
          <p:grpSp>
            <p:nvGrpSpPr>
              <p:cNvPr id="16" name="Group 15">
                <a:extLst>
                  <a:ext uri="{FF2B5EF4-FFF2-40B4-BE49-F238E27FC236}">
                    <a16:creationId xmlns:a16="http://schemas.microsoft.com/office/drawing/2014/main" id="{D67EC129-3F67-AF4C-FB64-95231435530E}"/>
                  </a:ext>
                </a:extLst>
              </p:cNvPr>
              <p:cNvGrpSpPr/>
              <p:nvPr/>
            </p:nvGrpSpPr>
            <p:grpSpPr>
              <a:xfrm>
                <a:off x="803029" y="4395655"/>
                <a:ext cx="11023770" cy="1840374"/>
                <a:chOff x="838198" y="3734098"/>
                <a:chExt cx="11023770" cy="2051204"/>
              </a:xfrm>
            </p:grpSpPr>
            <p:sp>
              <p:nvSpPr>
                <p:cNvPr id="5" name="Rectangle: Rounded Corners 4">
                  <a:extLst>
                    <a:ext uri="{FF2B5EF4-FFF2-40B4-BE49-F238E27FC236}">
                      <a16:creationId xmlns:a16="http://schemas.microsoft.com/office/drawing/2014/main" id="{9F2AB684-7FA7-8275-325F-F9A70DBC56CE}"/>
                    </a:ext>
                  </a:extLst>
                </p:cNvPr>
                <p:cNvSpPr/>
                <p:nvPr/>
              </p:nvSpPr>
              <p:spPr>
                <a:xfrm>
                  <a:off x="5487127" y="3734098"/>
                  <a:ext cx="3852018" cy="2051202"/>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a:solidFill>
                        <a:schemeClr val="tx1"/>
                      </a:solidFill>
                    </a:rPr>
                    <a:t>Kernel</a:t>
                  </a:r>
                  <a:endParaRPr lang="en-US" sz="2800" dirty="0">
                    <a:solidFill>
                      <a:schemeClr val="tx1"/>
                    </a:solidFill>
                  </a:endParaRPr>
                </a:p>
              </p:txBody>
            </p:sp>
            <p:sp>
              <p:nvSpPr>
                <p:cNvPr id="7" name="Rectangle: Rounded Corners 6">
                  <a:extLst>
                    <a:ext uri="{FF2B5EF4-FFF2-40B4-BE49-F238E27FC236}">
                      <a16:creationId xmlns:a16="http://schemas.microsoft.com/office/drawing/2014/main" id="{6CF06EC1-009D-698F-3444-996C260CD9BD}"/>
                    </a:ext>
                  </a:extLst>
                </p:cNvPr>
                <p:cNvSpPr/>
                <p:nvPr/>
              </p:nvSpPr>
              <p:spPr>
                <a:xfrm>
                  <a:off x="838198" y="3734100"/>
                  <a:ext cx="3852000" cy="2051202"/>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a:solidFill>
                        <a:schemeClr val="tx1"/>
                      </a:solidFill>
                    </a:rPr>
                    <a:t>App</a:t>
                  </a:r>
                  <a:endParaRPr lang="en-US" sz="2800" dirty="0">
                    <a:solidFill>
                      <a:schemeClr val="tx1"/>
                    </a:solidFill>
                  </a:endParaRPr>
                </a:p>
              </p:txBody>
            </p:sp>
            <p:sp>
              <p:nvSpPr>
                <p:cNvPr id="9" name="Rectangle: Rounded Corners 8">
                  <a:extLst>
                    <a:ext uri="{FF2B5EF4-FFF2-40B4-BE49-F238E27FC236}">
                      <a16:creationId xmlns:a16="http://schemas.microsoft.com/office/drawing/2014/main" id="{5118F155-4284-28A8-9D34-A4D78C15AEE1}"/>
                    </a:ext>
                  </a:extLst>
                </p:cNvPr>
                <p:cNvSpPr/>
                <p:nvPr/>
              </p:nvSpPr>
              <p:spPr>
                <a:xfrm>
                  <a:off x="10129833" y="4958710"/>
                  <a:ext cx="1732135" cy="80286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rPr>
                    <a:t>Device</a:t>
                  </a:r>
                </a:p>
              </p:txBody>
            </p:sp>
            <p:sp>
              <p:nvSpPr>
                <p:cNvPr id="15" name="Rectangle 14">
                  <a:extLst>
                    <a:ext uri="{FF2B5EF4-FFF2-40B4-BE49-F238E27FC236}">
                      <a16:creationId xmlns:a16="http://schemas.microsoft.com/office/drawing/2014/main" id="{885AC6F7-4421-7913-2B79-23C3312C1FDD}"/>
                    </a:ext>
                  </a:extLst>
                </p:cNvPr>
                <p:cNvSpPr/>
                <p:nvPr/>
              </p:nvSpPr>
              <p:spPr>
                <a:xfrm>
                  <a:off x="6772756" y="5088229"/>
                  <a:ext cx="2381250" cy="401053"/>
                </a:xfrm>
                <a:prstGeom prst="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rgbClr val="0070C0"/>
                      </a:solidFill>
                      <a:effectLst>
                        <a:outerShdw blurRad="38100" dist="19050" dir="2700000" algn="tl" rotWithShape="0">
                          <a:schemeClr val="dk1">
                            <a:alpha val="40000"/>
                          </a:schemeClr>
                        </a:outerShdw>
                      </a:effectLst>
                    </a:rPr>
                    <a:t>Cache</a:t>
                  </a:r>
                  <a:endParaRPr lang="en-US" sz="2000" dirty="0">
                    <a:solidFill>
                      <a:srgbClr val="0070C0"/>
                    </a:solidFill>
                  </a:endParaRPr>
                </a:p>
              </p:txBody>
            </p:sp>
            <p:sp>
              <p:nvSpPr>
                <p:cNvPr id="8" name="Rectangle 7">
                  <a:extLst>
                    <a:ext uri="{FF2B5EF4-FFF2-40B4-BE49-F238E27FC236}">
                      <a16:creationId xmlns:a16="http://schemas.microsoft.com/office/drawing/2014/main" id="{D8CCEAF0-5A0F-CA1A-F2C1-3D1C5599537A}"/>
                    </a:ext>
                  </a:extLst>
                </p:cNvPr>
                <p:cNvSpPr/>
                <p:nvPr/>
              </p:nvSpPr>
              <p:spPr>
                <a:xfrm>
                  <a:off x="2353773" y="5088231"/>
                  <a:ext cx="1621353" cy="40105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rgbClr val="FF0000"/>
                      </a:solidFill>
                      <a:effectLst>
                        <a:outerShdw blurRad="38100" dist="19050" dir="2700000" algn="tl" rotWithShape="0">
                          <a:schemeClr val="dk1">
                            <a:alpha val="40000"/>
                          </a:schemeClr>
                        </a:outerShdw>
                      </a:effectLst>
                    </a:rPr>
                    <a:t>-&gt; </a:t>
                  </a:r>
                  <a:r>
                    <a:rPr lang="en-US" sz="2400" dirty="0">
                      <a:ln w="0"/>
                      <a:solidFill>
                        <a:srgbClr val="FF0000"/>
                      </a:solidFill>
                      <a:effectLst>
                        <a:outerShdw blurRad="38100" dist="19050" dir="2700000" algn="tl" rotWithShape="0">
                          <a:schemeClr val="dk1">
                            <a:alpha val="40000"/>
                          </a:schemeClr>
                        </a:outerShdw>
                      </a:effectLst>
                    </a:rPr>
                    <a:t>Cache</a:t>
                  </a:r>
                  <a:r>
                    <a:rPr lang="en-US" dirty="0">
                      <a:ln w="0"/>
                      <a:solidFill>
                        <a:srgbClr val="FF0000"/>
                      </a:solidFill>
                      <a:effectLst>
                        <a:outerShdw blurRad="38100" dist="19050" dir="2700000" algn="tl" rotWithShape="0">
                          <a:schemeClr val="dk1">
                            <a:alpha val="40000"/>
                          </a:schemeClr>
                        </a:outerShdw>
                      </a:effectLst>
                    </a:rPr>
                    <a:t> &lt;-</a:t>
                  </a:r>
                  <a:endParaRPr lang="en-US" sz="1600" dirty="0">
                    <a:solidFill>
                      <a:srgbClr val="FF0000"/>
                    </a:solidFill>
                  </a:endParaRPr>
                </a:p>
              </p:txBody>
            </p:sp>
          </p:grpSp>
          <p:sp>
            <p:nvSpPr>
              <p:cNvPr id="18" name="Rectangle 17">
                <a:extLst>
                  <a:ext uri="{FF2B5EF4-FFF2-40B4-BE49-F238E27FC236}">
                    <a16:creationId xmlns:a16="http://schemas.microsoft.com/office/drawing/2014/main" id="{D9622404-5B5A-FDAE-4CB7-F89A3262C972}"/>
                  </a:ext>
                </a:extLst>
              </p:cNvPr>
              <p:cNvSpPr/>
              <p:nvPr/>
            </p:nvSpPr>
            <p:spPr>
              <a:xfrm>
                <a:off x="2197502" y="4625818"/>
                <a:ext cx="1863559" cy="719193"/>
              </a:xfrm>
              <a:prstGeom prst="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rgbClr val="0070C0"/>
                    </a:solidFill>
                    <a:effectLst>
                      <a:outerShdw blurRad="38100" dist="19050" dir="2700000" algn="tl" rotWithShape="0">
                        <a:schemeClr val="dk1">
                          <a:alpha val="40000"/>
                        </a:schemeClr>
                      </a:outerShdw>
                    </a:effectLst>
                  </a:rPr>
                  <a:t>Symbiosis</a:t>
                </a:r>
                <a:endParaRPr lang="en-US" sz="2000" dirty="0">
                  <a:solidFill>
                    <a:srgbClr val="0070C0"/>
                  </a:solidFill>
                </a:endParaRPr>
              </a:p>
            </p:txBody>
          </p:sp>
          <p:cxnSp>
            <p:nvCxnSpPr>
              <p:cNvPr id="21" name="Straight Arrow Connector 20">
                <a:extLst>
                  <a:ext uri="{FF2B5EF4-FFF2-40B4-BE49-F238E27FC236}">
                    <a16:creationId xmlns:a16="http://schemas.microsoft.com/office/drawing/2014/main" id="{59F830A5-FF18-3772-F379-9238F63A11FE}"/>
                  </a:ext>
                </a:extLst>
              </p:cNvPr>
              <p:cNvCxnSpPr>
                <a:cxnSpLocks/>
              </p:cNvCxnSpPr>
              <p:nvPr/>
            </p:nvCxnSpPr>
            <p:spPr>
              <a:xfrm>
                <a:off x="9349705" y="5870499"/>
                <a:ext cx="699230" cy="0"/>
              </a:xfrm>
              <a:prstGeom prst="straightConnector1">
                <a:avLst/>
              </a:prstGeom>
              <a:ln w="47625">
                <a:headEnd type="triangle" w="lg" len="lg"/>
                <a:tailEnd type="triangle" w="lg" len="lg"/>
              </a:ln>
            </p:spPr>
            <p:style>
              <a:lnRef idx="1">
                <a:schemeClr val="dk1"/>
              </a:lnRef>
              <a:fillRef idx="0">
                <a:schemeClr val="dk1"/>
              </a:fillRef>
              <a:effectRef idx="0">
                <a:schemeClr val="dk1"/>
              </a:effectRef>
              <a:fontRef idx="minor">
                <a:schemeClr val="tx1"/>
              </a:fontRef>
            </p:style>
          </p:cxnSp>
        </p:grpSp>
        <p:cxnSp>
          <p:nvCxnSpPr>
            <p:cNvPr id="10" name="Straight Arrow Connector 9">
              <a:extLst>
                <a:ext uri="{FF2B5EF4-FFF2-40B4-BE49-F238E27FC236}">
                  <a16:creationId xmlns:a16="http://schemas.microsoft.com/office/drawing/2014/main" id="{1FAB89AD-E68C-D2F6-5A90-7A74D27055F7}"/>
                </a:ext>
              </a:extLst>
            </p:cNvPr>
            <p:cNvCxnSpPr>
              <a:cxnSpLocks/>
            </p:cNvCxnSpPr>
            <p:nvPr/>
          </p:nvCxnSpPr>
          <p:spPr>
            <a:xfrm>
              <a:off x="4434991" y="6227832"/>
              <a:ext cx="699230" cy="0"/>
            </a:xfrm>
            <a:prstGeom prst="straightConnector1">
              <a:avLst/>
            </a:prstGeom>
            <a:ln w="47625">
              <a:headEnd type="triangle" w="lg" len="lg"/>
              <a:tailEnd type="triangle" w="lg" len="lg"/>
            </a:ln>
          </p:spPr>
          <p:style>
            <a:lnRef idx="1">
              <a:schemeClr val="dk1"/>
            </a:lnRef>
            <a:fillRef idx="0">
              <a:schemeClr val="dk1"/>
            </a:fillRef>
            <a:effectRef idx="0">
              <a:schemeClr val="dk1"/>
            </a:effectRef>
            <a:fontRef idx="minor">
              <a:schemeClr val="tx1"/>
            </a:fontRef>
          </p:style>
        </p:cxnSp>
      </p:grpSp>
      <p:sp>
        <p:nvSpPr>
          <p:cNvPr id="6" name="TextBox 5">
            <a:extLst>
              <a:ext uri="{FF2B5EF4-FFF2-40B4-BE49-F238E27FC236}">
                <a16:creationId xmlns:a16="http://schemas.microsoft.com/office/drawing/2014/main" id="{ED68AEB1-5711-C44C-EF4A-BDD575AF8E41}"/>
              </a:ext>
            </a:extLst>
          </p:cNvPr>
          <p:cNvSpPr txBox="1"/>
          <p:nvPr/>
        </p:nvSpPr>
        <p:spPr>
          <a:xfrm>
            <a:off x="9079593" y="4728794"/>
            <a:ext cx="3094702" cy="830997"/>
          </a:xfrm>
          <a:prstGeom prst="rect">
            <a:avLst/>
          </a:prstGeom>
          <a:noFill/>
        </p:spPr>
        <p:txBody>
          <a:bodyPr wrap="square" rtlCol="0">
            <a:spAutoFit/>
          </a:bodyPr>
          <a:lstStyle/>
          <a:p>
            <a:r>
              <a:rPr lang="en-US" sz="2400" dirty="0">
                <a:solidFill>
                  <a:srgbClr val="0070C0"/>
                </a:solidFill>
              </a:rPr>
              <a:t>Working set grows -&gt;</a:t>
            </a:r>
          </a:p>
          <a:p>
            <a:r>
              <a:rPr lang="en-US" sz="2400" dirty="0">
                <a:solidFill>
                  <a:srgbClr val="0070C0"/>
                </a:solidFill>
              </a:rPr>
              <a:t>Decrease app cache!</a:t>
            </a:r>
          </a:p>
        </p:txBody>
      </p:sp>
      <p:sp>
        <p:nvSpPr>
          <p:cNvPr id="11" name="Slide Number Placeholder 10">
            <a:extLst>
              <a:ext uri="{FF2B5EF4-FFF2-40B4-BE49-F238E27FC236}">
                <a16:creationId xmlns:a16="http://schemas.microsoft.com/office/drawing/2014/main" id="{4EFF7854-35C4-9D27-EF59-681B52B45D64}"/>
              </a:ext>
            </a:extLst>
          </p:cNvPr>
          <p:cNvSpPr>
            <a:spLocks noGrp="1"/>
          </p:cNvSpPr>
          <p:nvPr>
            <p:ph type="sldNum" sz="quarter" idx="12"/>
          </p:nvPr>
        </p:nvSpPr>
        <p:spPr>
          <a:xfrm>
            <a:off x="9318172" y="6356350"/>
            <a:ext cx="2743200" cy="365125"/>
          </a:xfrm>
        </p:spPr>
        <p:txBody>
          <a:bodyPr/>
          <a:lstStyle/>
          <a:p>
            <a:fld id="{9D5DE6D7-F04D-7741-82FC-941AB368F7CA}" type="slidenum">
              <a:rPr lang="en-US" smtClean="0"/>
              <a:t>13</a:t>
            </a:fld>
            <a:endParaRPr lang="en-US" dirty="0"/>
          </a:p>
        </p:txBody>
      </p:sp>
    </p:spTree>
    <p:extLst>
      <p:ext uri="{BB962C8B-B14F-4D97-AF65-F5344CB8AC3E}">
        <p14:creationId xmlns:p14="http://schemas.microsoft.com/office/powerpoint/2010/main" val="2073704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199" y="1224866"/>
            <a:ext cx="11599986" cy="4094253"/>
          </a:xfrm>
        </p:spPr>
        <p:txBody>
          <a:bodyPr>
            <a:normAutofit/>
          </a:bodyPr>
          <a:lstStyle/>
          <a:p>
            <a:pPr marL="0" indent="0">
              <a:buNone/>
            </a:pPr>
            <a:r>
              <a:rPr lang="en-US" dirty="0"/>
              <a:t>Integrated into production systems with &lt;1000 LoC</a:t>
            </a:r>
          </a:p>
          <a:p>
            <a:pPr marL="457200" lvl="1" indent="0">
              <a:buNone/>
            </a:pPr>
            <a:r>
              <a:rPr lang="en-US" sz="2600" dirty="0"/>
              <a:t>LevelDB,</a:t>
            </a:r>
            <a:r>
              <a:rPr lang="zh-CN" altLang="en-US" sz="2600" dirty="0"/>
              <a:t> </a:t>
            </a:r>
            <a:r>
              <a:rPr lang="en-US" sz="2600" dirty="0"/>
              <a:t>RocksDB, WiredTiger</a:t>
            </a:r>
          </a:p>
          <a:p>
            <a:pPr marL="0" indent="0">
              <a:buNone/>
            </a:pPr>
            <a:r>
              <a:rPr lang="en-US" dirty="0"/>
              <a:t>Performance improvements</a:t>
            </a:r>
          </a:p>
          <a:p>
            <a:pPr marL="457200" lvl="1" indent="0">
              <a:buNone/>
            </a:pPr>
            <a:r>
              <a:rPr lang="en-US" sz="2600" dirty="0"/>
              <a:t>1.5x on average for read-heavy workloads</a:t>
            </a:r>
          </a:p>
          <a:p>
            <a:pPr marL="0" indent="0">
              <a:buNone/>
            </a:pPr>
            <a:r>
              <a:rPr lang="en-US" dirty="0"/>
              <a:t>Online cache simulation with high accuracy and negligible overhead</a:t>
            </a:r>
          </a:p>
          <a:p>
            <a:pPr marL="457200" lvl="1" indent="0">
              <a:buNone/>
            </a:pPr>
            <a:r>
              <a:rPr lang="en-US" sz="2600" dirty="0"/>
              <a:t>~0.1% space overhead and ~1% time overhead</a:t>
            </a:r>
          </a:p>
        </p:txBody>
      </p:sp>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Symbiosis - Adapt Cache Sizes by Simulation</a:t>
            </a:r>
          </a:p>
        </p:txBody>
      </p:sp>
      <p:grpSp>
        <p:nvGrpSpPr>
          <p:cNvPr id="4" name="Group 3">
            <a:extLst>
              <a:ext uri="{FF2B5EF4-FFF2-40B4-BE49-F238E27FC236}">
                <a16:creationId xmlns:a16="http://schemas.microsoft.com/office/drawing/2014/main" id="{23FA64E3-6294-EBC1-6C6F-39B28B0067D2}"/>
              </a:ext>
            </a:extLst>
          </p:cNvPr>
          <p:cNvGrpSpPr/>
          <p:nvPr/>
        </p:nvGrpSpPr>
        <p:grpSpPr>
          <a:xfrm>
            <a:off x="532917" y="4791088"/>
            <a:ext cx="8500947" cy="1840374"/>
            <a:chOff x="803029" y="4395655"/>
            <a:chExt cx="8500947" cy="1840374"/>
          </a:xfrm>
        </p:grpSpPr>
        <p:grpSp>
          <p:nvGrpSpPr>
            <p:cNvPr id="6" name="Group 5">
              <a:extLst>
                <a:ext uri="{FF2B5EF4-FFF2-40B4-BE49-F238E27FC236}">
                  <a16:creationId xmlns:a16="http://schemas.microsoft.com/office/drawing/2014/main" id="{283244D9-110F-A8D2-8A37-5A4AC14AD9E5}"/>
                </a:ext>
              </a:extLst>
            </p:cNvPr>
            <p:cNvGrpSpPr/>
            <p:nvPr/>
          </p:nvGrpSpPr>
          <p:grpSpPr>
            <a:xfrm>
              <a:off x="803029" y="4395655"/>
              <a:ext cx="8500947" cy="1840374"/>
              <a:chOff x="838198" y="3734098"/>
              <a:chExt cx="8500947" cy="2051204"/>
            </a:xfrm>
          </p:grpSpPr>
          <p:sp>
            <p:nvSpPr>
              <p:cNvPr id="12" name="Rectangle: Rounded Corners 11">
                <a:extLst>
                  <a:ext uri="{FF2B5EF4-FFF2-40B4-BE49-F238E27FC236}">
                    <a16:creationId xmlns:a16="http://schemas.microsoft.com/office/drawing/2014/main" id="{5D57F460-BCD4-B577-DD82-DFC2543C79E8}"/>
                  </a:ext>
                </a:extLst>
              </p:cNvPr>
              <p:cNvSpPr/>
              <p:nvPr/>
            </p:nvSpPr>
            <p:spPr>
              <a:xfrm>
                <a:off x="5487127" y="3734098"/>
                <a:ext cx="3852018" cy="2051202"/>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a:solidFill>
                      <a:schemeClr val="tx1"/>
                    </a:solidFill>
                  </a:rPr>
                  <a:t>Kernel</a:t>
                </a:r>
                <a:endParaRPr lang="en-US" sz="2800" dirty="0">
                  <a:solidFill>
                    <a:schemeClr val="tx1"/>
                  </a:solidFill>
                </a:endParaRPr>
              </a:p>
            </p:txBody>
          </p:sp>
          <p:sp>
            <p:nvSpPr>
              <p:cNvPr id="13" name="Rectangle: Rounded Corners 12">
                <a:extLst>
                  <a:ext uri="{FF2B5EF4-FFF2-40B4-BE49-F238E27FC236}">
                    <a16:creationId xmlns:a16="http://schemas.microsoft.com/office/drawing/2014/main" id="{ECF1371B-D6F6-46BA-B024-390DFC62CF02}"/>
                  </a:ext>
                </a:extLst>
              </p:cNvPr>
              <p:cNvSpPr/>
              <p:nvPr/>
            </p:nvSpPr>
            <p:spPr>
              <a:xfrm>
                <a:off x="838198" y="3734100"/>
                <a:ext cx="3852000" cy="2051202"/>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a:solidFill>
                      <a:schemeClr val="tx1"/>
                    </a:solidFill>
                  </a:rPr>
                  <a:t>App</a:t>
                </a:r>
                <a:endParaRPr lang="en-US" sz="2800" dirty="0">
                  <a:solidFill>
                    <a:schemeClr val="tx1"/>
                  </a:solidFill>
                </a:endParaRPr>
              </a:p>
            </p:txBody>
          </p:sp>
          <p:sp>
            <p:nvSpPr>
              <p:cNvPr id="14" name="Rectangle 13">
                <a:extLst>
                  <a:ext uri="{FF2B5EF4-FFF2-40B4-BE49-F238E27FC236}">
                    <a16:creationId xmlns:a16="http://schemas.microsoft.com/office/drawing/2014/main" id="{51E5DA1B-8235-C041-9E5B-051D09366E66}"/>
                  </a:ext>
                </a:extLst>
              </p:cNvPr>
              <p:cNvSpPr/>
              <p:nvPr/>
            </p:nvSpPr>
            <p:spPr>
              <a:xfrm>
                <a:off x="2232671" y="5048738"/>
                <a:ext cx="1863559" cy="401053"/>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Cache</a:t>
                </a:r>
                <a:endParaRPr lang="en-US" sz="2000" dirty="0"/>
              </a:p>
            </p:txBody>
          </p:sp>
          <p:sp>
            <p:nvSpPr>
              <p:cNvPr id="17" name="Rectangle 16">
                <a:extLst>
                  <a:ext uri="{FF2B5EF4-FFF2-40B4-BE49-F238E27FC236}">
                    <a16:creationId xmlns:a16="http://schemas.microsoft.com/office/drawing/2014/main" id="{4E48C211-FFAA-620F-B8FE-6F6748476DE8}"/>
                  </a:ext>
                </a:extLst>
              </p:cNvPr>
              <p:cNvSpPr/>
              <p:nvPr/>
            </p:nvSpPr>
            <p:spPr>
              <a:xfrm>
                <a:off x="6998623" y="5048738"/>
                <a:ext cx="1823911" cy="401051"/>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Cache</a:t>
                </a:r>
                <a:endParaRPr lang="en-US" sz="2000" dirty="0"/>
              </a:p>
            </p:txBody>
          </p:sp>
        </p:grpSp>
        <p:sp>
          <p:nvSpPr>
            <p:cNvPr id="10" name="Rectangle 9">
              <a:extLst>
                <a:ext uri="{FF2B5EF4-FFF2-40B4-BE49-F238E27FC236}">
                  <a16:creationId xmlns:a16="http://schemas.microsoft.com/office/drawing/2014/main" id="{84F43239-17CC-3F1F-030D-491BFE95EB33}"/>
                </a:ext>
              </a:extLst>
            </p:cNvPr>
            <p:cNvSpPr/>
            <p:nvPr/>
          </p:nvSpPr>
          <p:spPr>
            <a:xfrm>
              <a:off x="2197502" y="4625818"/>
              <a:ext cx="1863559" cy="719193"/>
            </a:xfrm>
            <a:prstGeom prst="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rgbClr val="0070C0"/>
                  </a:solidFill>
                  <a:effectLst>
                    <a:outerShdw blurRad="38100" dist="19050" dir="2700000" algn="tl" rotWithShape="0">
                      <a:schemeClr val="dk1">
                        <a:alpha val="40000"/>
                      </a:schemeClr>
                    </a:outerShdw>
                  </a:effectLst>
                </a:rPr>
                <a:t>Symbiosis</a:t>
              </a:r>
              <a:endParaRPr lang="en-US" sz="2000" dirty="0">
                <a:solidFill>
                  <a:srgbClr val="0070C0"/>
                </a:solidFill>
              </a:endParaRPr>
            </a:p>
          </p:txBody>
        </p:sp>
      </p:grpSp>
      <p:sp>
        <p:nvSpPr>
          <p:cNvPr id="19" name="Rectangle: Rounded Corners 18">
            <a:extLst>
              <a:ext uri="{FF2B5EF4-FFF2-40B4-BE49-F238E27FC236}">
                <a16:creationId xmlns:a16="http://schemas.microsoft.com/office/drawing/2014/main" id="{E9536BFE-513A-8AD1-6667-A658F72FAFEF}"/>
              </a:ext>
            </a:extLst>
          </p:cNvPr>
          <p:cNvSpPr/>
          <p:nvPr/>
        </p:nvSpPr>
        <p:spPr>
          <a:xfrm>
            <a:off x="9824552" y="5889830"/>
            <a:ext cx="1732135" cy="720339"/>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rPr>
              <a:t>Device</a:t>
            </a:r>
          </a:p>
        </p:txBody>
      </p:sp>
      <p:cxnSp>
        <p:nvCxnSpPr>
          <p:cNvPr id="20" name="Straight Arrow Connector 19">
            <a:extLst>
              <a:ext uri="{FF2B5EF4-FFF2-40B4-BE49-F238E27FC236}">
                <a16:creationId xmlns:a16="http://schemas.microsoft.com/office/drawing/2014/main" id="{4DF529B7-CD8B-2960-5E8A-CA2D701C4081}"/>
              </a:ext>
            </a:extLst>
          </p:cNvPr>
          <p:cNvCxnSpPr>
            <a:cxnSpLocks/>
          </p:cNvCxnSpPr>
          <p:nvPr/>
        </p:nvCxnSpPr>
        <p:spPr>
          <a:xfrm>
            <a:off x="9079593" y="6265932"/>
            <a:ext cx="699230" cy="0"/>
          </a:xfrm>
          <a:prstGeom prst="straightConnector1">
            <a:avLst/>
          </a:prstGeom>
          <a:ln w="47625">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FFC22347-1850-2787-34C1-48D984D312A6}"/>
              </a:ext>
            </a:extLst>
          </p:cNvPr>
          <p:cNvCxnSpPr>
            <a:cxnSpLocks/>
          </p:cNvCxnSpPr>
          <p:nvPr/>
        </p:nvCxnSpPr>
        <p:spPr>
          <a:xfrm>
            <a:off x="4434991" y="6227832"/>
            <a:ext cx="699230" cy="0"/>
          </a:xfrm>
          <a:prstGeom prst="straightConnector1">
            <a:avLst/>
          </a:prstGeom>
          <a:ln w="47625">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5" name="Slide Number Placeholder 4">
            <a:extLst>
              <a:ext uri="{FF2B5EF4-FFF2-40B4-BE49-F238E27FC236}">
                <a16:creationId xmlns:a16="http://schemas.microsoft.com/office/drawing/2014/main" id="{2E150226-9886-B774-1E16-5CE9A1C10A72}"/>
              </a:ext>
            </a:extLst>
          </p:cNvPr>
          <p:cNvSpPr>
            <a:spLocks noGrp="1"/>
          </p:cNvSpPr>
          <p:nvPr>
            <p:ph type="sldNum" sz="quarter" idx="12"/>
          </p:nvPr>
        </p:nvSpPr>
        <p:spPr>
          <a:xfrm>
            <a:off x="9318170" y="6356350"/>
            <a:ext cx="2743200" cy="365125"/>
          </a:xfrm>
        </p:spPr>
        <p:txBody>
          <a:bodyPr/>
          <a:lstStyle/>
          <a:p>
            <a:fld id="{9D5DE6D7-F04D-7741-82FC-941AB368F7CA}" type="slidenum">
              <a:rPr lang="en-US" smtClean="0"/>
              <a:t>14</a:t>
            </a:fld>
            <a:endParaRPr lang="en-US" dirty="0"/>
          </a:p>
        </p:txBody>
      </p:sp>
    </p:spTree>
    <p:extLst>
      <p:ext uri="{BB962C8B-B14F-4D97-AF65-F5344CB8AC3E}">
        <p14:creationId xmlns:p14="http://schemas.microsoft.com/office/powerpoint/2010/main" val="845050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199" y="1224866"/>
            <a:ext cx="11599986" cy="5071159"/>
          </a:xfrm>
        </p:spPr>
        <p:txBody>
          <a:bodyPr>
            <a:normAutofit/>
          </a:bodyPr>
          <a:lstStyle/>
          <a:p>
            <a:pPr marL="0" indent="0">
              <a:buNone/>
            </a:pPr>
            <a:r>
              <a:rPr lang="en-US" dirty="0"/>
              <a:t>Overview of Symbiosis</a:t>
            </a:r>
          </a:p>
          <a:p>
            <a:pPr marL="0" indent="0">
              <a:buNone/>
            </a:pPr>
            <a:r>
              <a:rPr lang="en-US" dirty="0"/>
              <a:t>Key Challenge</a:t>
            </a:r>
          </a:p>
          <a:p>
            <a:pPr marL="457200" lvl="1" indent="0">
              <a:buNone/>
            </a:pPr>
            <a:r>
              <a:rPr lang="en-US" sz="2600" dirty="0"/>
              <a:t>Simulate accurately with low overhead</a:t>
            </a:r>
          </a:p>
          <a:p>
            <a:pPr marL="0" indent="0">
              <a:buNone/>
            </a:pPr>
            <a:r>
              <a:rPr lang="en-US" dirty="0"/>
              <a:t>Optimization Techniques</a:t>
            </a:r>
          </a:p>
          <a:p>
            <a:pPr marL="457200" lvl="1" indent="0">
              <a:buNone/>
            </a:pPr>
            <a:r>
              <a:rPr lang="en-US" sz="2600" dirty="0"/>
              <a:t>Incremental reuse of a single ghost cache</a:t>
            </a:r>
          </a:p>
          <a:p>
            <a:pPr marL="457200" lvl="1" indent="0">
              <a:buNone/>
            </a:pPr>
            <a:r>
              <a:rPr lang="en-US" sz="2600" dirty="0"/>
              <a:t>Misalignment-aware sampling</a:t>
            </a:r>
          </a:p>
          <a:p>
            <a:pPr marL="457200" lvl="1" indent="0">
              <a:buNone/>
            </a:pPr>
            <a:r>
              <a:rPr lang="en-US" sz="2600" dirty="0"/>
              <a:t>Guard against unmodeled</a:t>
            </a:r>
          </a:p>
          <a:p>
            <a:pPr marL="0" indent="0">
              <a:buNone/>
            </a:pPr>
            <a:r>
              <a:rPr lang="en-US" dirty="0"/>
              <a:t>Evaluation</a:t>
            </a:r>
          </a:p>
          <a:p>
            <a:pPr marL="457200" lvl="1" indent="0">
              <a:buNone/>
            </a:pPr>
            <a:r>
              <a:rPr lang="en-US" sz="2600" dirty="0"/>
              <a:t>Static workloads</a:t>
            </a:r>
          </a:p>
          <a:p>
            <a:pPr marL="457200" lvl="1" indent="0">
              <a:buNone/>
            </a:pPr>
            <a:r>
              <a:rPr lang="en-US" sz="2600" dirty="0"/>
              <a:t>Dynamic (changing) workloads</a:t>
            </a:r>
          </a:p>
        </p:txBody>
      </p:sp>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Outline</a:t>
            </a:r>
          </a:p>
        </p:txBody>
      </p:sp>
      <p:sp>
        <p:nvSpPr>
          <p:cNvPr id="4" name="Slide Number Placeholder 3">
            <a:extLst>
              <a:ext uri="{FF2B5EF4-FFF2-40B4-BE49-F238E27FC236}">
                <a16:creationId xmlns:a16="http://schemas.microsoft.com/office/drawing/2014/main" id="{AAF1E82E-77EE-4438-AD29-060BE7DC8869}"/>
              </a:ext>
            </a:extLst>
          </p:cNvPr>
          <p:cNvSpPr>
            <a:spLocks noGrp="1"/>
          </p:cNvSpPr>
          <p:nvPr>
            <p:ph type="sldNum" sz="quarter" idx="12"/>
          </p:nvPr>
        </p:nvSpPr>
        <p:spPr/>
        <p:txBody>
          <a:bodyPr/>
          <a:lstStyle/>
          <a:p>
            <a:fld id="{9D5DE6D7-F04D-7741-82FC-941AB368F7CA}" type="slidenum">
              <a:rPr lang="en-US" smtClean="0"/>
              <a:t>15</a:t>
            </a:fld>
            <a:endParaRPr lang="en-US" dirty="0"/>
          </a:p>
        </p:txBody>
      </p:sp>
    </p:spTree>
    <p:extLst>
      <p:ext uri="{BB962C8B-B14F-4D97-AF65-F5344CB8AC3E}">
        <p14:creationId xmlns:p14="http://schemas.microsoft.com/office/powerpoint/2010/main" val="9213753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199" y="1224866"/>
            <a:ext cx="11599986" cy="2702961"/>
          </a:xfrm>
        </p:spPr>
        <p:txBody>
          <a:bodyPr>
            <a:normAutofit/>
          </a:bodyPr>
          <a:lstStyle/>
          <a:p>
            <a:pPr marL="0" indent="0">
              <a:buNone/>
            </a:pPr>
            <a:r>
              <a:rPr lang="en-US" dirty="0"/>
              <a:t>Detects workload change</a:t>
            </a:r>
          </a:p>
        </p:txBody>
      </p:sp>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Symbiosis - Overview</a:t>
            </a:r>
          </a:p>
        </p:txBody>
      </p:sp>
      <p:sp>
        <p:nvSpPr>
          <p:cNvPr id="4" name="Slide Number Placeholder 3">
            <a:extLst>
              <a:ext uri="{FF2B5EF4-FFF2-40B4-BE49-F238E27FC236}">
                <a16:creationId xmlns:a16="http://schemas.microsoft.com/office/drawing/2014/main" id="{3E382488-6890-F223-58EF-34C7879CDCC0}"/>
              </a:ext>
            </a:extLst>
          </p:cNvPr>
          <p:cNvSpPr>
            <a:spLocks noGrp="1"/>
          </p:cNvSpPr>
          <p:nvPr>
            <p:ph type="sldNum" sz="quarter" idx="12"/>
          </p:nvPr>
        </p:nvSpPr>
        <p:spPr/>
        <p:txBody>
          <a:bodyPr/>
          <a:lstStyle/>
          <a:p>
            <a:fld id="{9D5DE6D7-F04D-7741-82FC-941AB368F7CA}" type="slidenum">
              <a:rPr lang="en-US" smtClean="0"/>
              <a:t>16</a:t>
            </a:fld>
            <a:endParaRPr lang="en-US" dirty="0"/>
          </a:p>
        </p:txBody>
      </p:sp>
    </p:spTree>
    <p:extLst>
      <p:ext uri="{BB962C8B-B14F-4D97-AF65-F5344CB8AC3E}">
        <p14:creationId xmlns:p14="http://schemas.microsoft.com/office/powerpoint/2010/main" val="1292626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199" y="1224866"/>
            <a:ext cx="11599986" cy="2702961"/>
          </a:xfrm>
        </p:spPr>
        <p:txBody>
          <a:bodyPr>
            <a:normAutofit/>
          </a:bodyPr>
          <a:lstStyle/>
          <a:p>
            <a:pPr marL="0" indent="0">
              <a:buNone/>
            </a:pPr>
            <a:r>
              <a:rPr lang="en-US" dirty="0"/>
              <a:t>Detects workload change</a:t>
            </a:r>
          </a:p>
          <a:p>
            <a:pPr marL="0" indent="0">
              <a:buNone/>
            </a:pPr>
            <a:r>
              <a:rPr lang="en-US" dirty="0">
                <a:solidFill>
                  <a:srgbClr val="0070C0"/>
                </a:solidFill>
              </a:rPr>
              <a:t>Simulates multiple candidate cache size configurations</a:t>
            </a:r>
            <a:endParaRPr lang="en-US" dirty="0"/>
          </a:p>
        </p:txBody>
      </p:sp>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Symbiosis - Overview</a:t>
            </a:r>
          </a:p>
        </p:txBody>
      </p:sp>
      <p:grpSp>
        <p:nvGrpSpPr>
          <p:cNvPr id="4" name="Group 3">
            <a:extLst>
              <a:ext uri="{FF2B5EF4-FFF2-40B4-BE49-F238E27FC236}">
                <a16:creationId xmlns:a16="http://schemas.microsoft.com/office/drawing/2014/main" id="{D0970A66-1F9E-A975-0437-8E2277591C9D}"/>
              </a:ext>
            </a:extLst>
          </p:cNvPr>
          <p:cNvGrpSpPr/>
          <p:nvPr/>
        </p:nvGrpSpPr>
        <p:grpSpPr>
          <a:xfrm>
            <a:off x="228599" y="3477312"/>
            <a:ext cx="8575360" cy="3162704"/>
            <a:chOff x="228599" y="3477312"/>
            <a:chExt cx="8575360" cy="3162704"/>
          </a:xfrm>
        </p:grpSpPr>
        <p:grpSp>
          <p:nvGrpSpPr>
            <p:cNvPr id="5" name="Group 4">
              <a:extLst>
                <a:ext uri="{FF2B5EF4-FFF2-40B4-BE49-F238E27FC236}">
                  <a16:creationId xmlns:a16="http://schemas.microsoft.com/office/drawing/2014/main" id="{875BC510-A513-21E3-8838-9436C82D774C}"/>
                </a:ext>
              </a:extLst>
            </p:cNvPr>
            <p:cNvGrpSpPr/>
            <p:nvPr/>
          </p:nvGrpSpPr>
          <p:grpSpPr>
            <a:xfrm>
              <a:off x="4378098" y="3477312"/>
              <a:ext cx="4425861" cy="410996"/>
              <a:chOff x="4352924" y="4060215"/>
              <a:chExt cx="4425861" cy="410996"/>
            </a:xfrm>
          </p:grpSpPr>
          <p:sp>
            <p:nvSpPr>
              <p:cNvPr id="50" name="TextBox 49">
                <a:extLst>
                  <a:ext uri="{FF2B5EF4-FFF2-40B4-BE49-F238E27FC236}">
                    <a16:creationId xmlns:a16="http://schemas.microsoft.com/office/drawing/2014/main" id="{9ADA14E7-9B33-7323-C040-4D6C16130725}"/>
                  </a:ext>
                </a:extLst>
              </p:cNvPr>
              <p:cNvSpPr txBox="1"/>
              <p:nvPr/>
            </p:nvSpPr>
            <p:spPr>
              <a:xfrm>
                <a:off x="4760135" y="4071101"/>
                <a:ext cx="1579997" cy="400110"/>
              </a:xfrm>
              <a:prstGeom prst="rect">
                <a:avLst/>
              </a:prstGeom>
              <a:noFill/>
            </p:spPr>
            <p:txBody>
              <a:bodyPr wrap="square" rtlCol="0">
                <a:spAutoFit/>
              </a:bodyPr>
              <a:lstStyle/>
              <a:p>
                <a:r>
                  <a:rPr lang="en-US" sz="2000" dirty="0"/>
                  <a:t>App Cache</a:t>
                </a:r>
              </a:p>
            </p:txBody>
          </p:sp>
          <p:sp>
            <p:nvSpPr>
              <p:cNvPr id="51" name="TextBox 50">
                <a:extLst>
                  <a:ext uri="{FF2B5EF4-FFF2-40B4-BE49-F238E27FC236}">
                    <a16:creationId xmlns:a16="http://schemas.microsoft.com/office/drawing/2014/main" id="{7DC8DF1F-9E2B-459F-4DF1-64FD183054E2}"/>
                  </a:ext>
                </a:extLst>
              </p:cNvPr>
              <p:cNvSpPr txBox="1"/>
              <p:nvPr/>
            </p:nvSpPr>
            <p:spPr>
              <a:xfrm>
                <a:off x="7019854" y="4060215"/>
                <a:ext cx="1758931" cy="400110"/>
              </a:xfrm>
              <a:prstGeom prst="rect">
                <a:avLst/>
              </a:prstGeom>
              <a:noFill/>
            </p:spPr>
            <p:txBody>
              <a:bodyPr wrap="square" rtlCol="0">
                <a:spAutoFit/>
              </a:bodyPr>
              <a:lstStyle/>
              <a:p>
                <a:r>
                  <a:rPr lang="en-US" sz="2000" dirty="0"/>
                  <a:t>Kernel Cache</a:t>
                </a:r>
              </a:p>
            </p:txBody>
          </p:sp>
          <p:sp>
            <p:nvSpPr>
              <p:cNvPr id="52" name="Rectangle 9">
                <a:extLst>
                  <a:ext uri="{FF2B5EF4-FFF2-40B4-BE49-F238E27FC236}">
                    <a16:creationId xmlns:a16="http://schemas.microsoft.com/office/drawing/2014/main" id="{3F88D3A8-5CA9-BB46-E6CF-78D3A19AB96D}"/>
                  </a:ext>
                </a:extLst>
              </p:cNvPr>
              <p:cNvSpPr/>
              <p:nvPr/>
            </p:nvSpPr>
            <p:spPr>
              <a:xfrm>
                <a:off x="4352924" y="4087775"/>
                <a:ext cx="370945" cy="369332"/>
              </a:xfrm>
              <a:prstGeom prst="rect">
                <a:avLst/>
              </a:prstGeom>
              <a:solidFill>
                <a:schemeClr val="tx2">
                  <a:lumMod val="5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3" name="Rectangle 10">
                <a:extLst>
                  <a:ext uri="{FF2B5EF4-FFF2-40B4-BE49-F238E27FC236}">
                    <a16:creationId xmlns:a16="http://schemas.microsoft.com/office/drawing/2014/main" id="{960239F6-83FA-8ED7-1BB8-08C3D603C029}"/>
                  </a:ext>
                </a:extLst>
              </p:cNvPr>
              <p:cNvSpPr/>
              <p:nvPr/>
            </p:nvSpPr>
            <p:spPr>
              <a:xfrm>
                <a:off x="6618836" y="4086490"/>
                <a:ext cx="370945" cy="369332"/>
              </a:xfrm>
              <a:prstGeom prst="rect">
                <a:avLst/>
              </a:prstGeom>
              <a:pattFill prst="wdUpDiag">
                <a:fgClr>
                  <a:schemeClr val="tx1"/>
                </a:fgClr>
                <a:bgClr>
                  <a:schemeClr val="bg1"/>
                </a:bgClr>
              </a:patt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D601A00F-D6E5-E471-EFCD-A3B2805156BC}"/>
                </a:ext>
              </a:extLst>
            </p:cNvPr>
            <p:cNvSpPr txBox="1"/>
            <p:nvPr/>
          </p:nvSpPr>
          <p:spPr>
            <a:xfrm>
              <a:off x="228599" y="4201853"/>
              <a:ext cx="3169339" cy="400110"/>
            </a:xfrm>
            <a:prstGeom prst="rect">
              <a:avLst/>
            </a:prstGeom>
            <a:noFill/>
          </p:spPr>
          <p:txBody>
            <a:bodyPr wrap="square" rtlCol="0">
              <a:spAutoFit/>
            </a:bodyPr>
            <a:lstStyle/>
            <a:p>
              <a:r>
                <a:rPr lang="en-US" sz="2000" dirty="0"/>
                <a:t>Candidate Configuration </a:t>
              </a:r>
              <a:r>
                <a:rPr lang="en-US" altLang="zh-CN" sz="2000" dirty="0"/>
                <a:t>1</a:t>
              </a:r>
              <a:endParaRPr lang="en-US" sz="2000" dirty="0"/>
            </a:p>
          </p:txBody>
        </p:sp>
        <p:sp>
          <p:nvSpPr>
            <p:cNvPr id="23" name="TextBox 22">
              <a:extLst>
                <a:ext uri="{FF2B5EF4-FFF2-40B4-BE49-F238E27FC236}">
                  <a16:creationId xmlns:a16="http://schemas.microsoft.com/office/drawing/2014/main" id="{76173D7B-3758-8BE1-81B3-6FE1F9D2E5B7}"/>
                </a:ext>
              </a:extLst>
            </p:cNvPr>
            <p:cNvSpPr txBox="1"/>
            <p:nvPr/>
          </p:nvSpPr>
          <p:spPr>
            <a:xfrm>
              <a:off x="228599" y="4867365"/>
              <a:ext cx="3169338" cy="400110"/>
            </a:xfrm>
            <a:prstGeom prst="rect">
              <a:avLst/>
            </a:prstGeom>
            <a:noFill/>
          </p:spPr>
          <p:txBody>
            <a:bodyPr wrap="square" rtlCol="0">
              <a:spAutoFit/>
            </a:bodyPr>
            <a:lstStyle/>
            <a:p>
              <a:r>
                <a:rPr lang="en-US" sz="2000" dirty="0"/>
                <a:t>Candidate Configuration 2</a:t>
              </a:r>
            </a:p>
          </p:txBody>
        </p:sp>
        <p:sp>
          <p:nvSpPr>
            <p:cNvPr id="25" name="TextBox 24">
              <a:extLst>
                <a:ext uri="{FF2B5EF4-FFF2-40B4-BE49-F238E27FC236}">
                  <a16:creationId xmlns:a16="http://schemas.microsoft.com/office/drawing/2014/main" id="{9AFAE51C-2C34-E528-233C-2EB1CB2DE042}"/>
                </a:ext>
              </a:extLst>
            </p:cNvPr>
            <p:cNvSpPr txBox="1"/>
            <p:nvPr/>
          </p:nvSpPr>
          <p:spPr>
            <a:xfrm>
              <a:off x="228599" y="5546840"/>
              <a:ext cx="3169338" cy="400110"/>
            </a:xfrm>
            <a:prstGeom prst="rect">
              <a:avLst/>
            </a:prstGeom>
            <a:noFill/>
          </p:spPr>
          <p:txBody>
            <a:bodyPr wrap="square" rtlCol="0">
              <a:spAutoFit/>
            </a:bodyPr>
            <a:lstStyle/>
            <a:p>
              <a:r>
                <a:rPr lang="en-US" sz="2000" dirty="0"/>
                <a:t>Candidate Configuration </a:t>
              </a:r>
              <a:r>
                <a:rPr lang="en-US" altLang="zh-CN" sz="2000" dirty="0"/>
                <a:t>3</a:t>
              </a:r>
              <a:endParaRPr lang="en-US" sz="2000" dirty="0"/>
            </a:p>
          </p:txBody>
        </p:sp>
        <p:sp>
          <p:nvSpPr>
            <p:cNvPr id="28" name="TextBox 27">
              <a:extLst>
                <a:ext uri="{FF2B5EF4-FFF2-40B4-BE49-F238E27FC236}">
                  <a16:creationId xmlns:a16="http://schemas.microsoft.com/office/drawing/2014/main" id="{497EDD39-1808-C9BF-4717-7F5EA3B2003F}"/>
                </a:ext>
              </a:extLst>
            </p:cNvPr>
            <p:cNvSpPr txBox="1"/>
            <p:nvPr/>
          </p:nvSpPr>
          <p:spPr>
            <a:xfrm>
              <a:off x="228600" y="6239906"/>
              <a:ext cx="3169338" cy="400110"/>
            </a:xfrm>
            <a:prstGeom prst="rect">
              <a:avLst/>
            </a:prstGeom>
            <a:noFill/>
          </p:spPr>
          <p:txBody>
            <a:bodyPr wrap="square" rtlCol="0">
              <a:spAutoFit/>
            </a:bodyPr>
            <a:lstStyle/>
            <a:p>
              <a:r>
                <a:rPr lang="en-US" sz="2000" dirty="0"/>
                <a:t>Candidate Configuration </a:t>
              </a:r>
              <a:r>
                <a:rPr lang="en-US" altLang="zh-CN" sz="2000" dirty="0"/>
                <a:t>4</a:t>
              </a:r>
              <a:endParaRPr lang="en-US" sz="2000" dirty="0"/>
            </a:p>
          </p:txBody>
        </p:sp>
      </p:grpSp>
      <p:sp>
        <p:nvSpPr>
          <p:cNvPr id="54" name="Slide Number Placeholder 53">
            <a:extLst>
              <a:ext uri="{FF2B5EF4-FFF2-40B4-BE49-F238E27FC236}">
                <a16:creationId xmlns:a16="http://schemas.microsoft.com/office/drawing/2014/main" id="{9E9ECD29-4FA3-2F53-B593-7D7CC1F9A097}"/>
              </a:ext>
            </a:extLst>
          </p:cNvPr>
          <p:cNvSpPr>
            <a:spLocks noGrp="1"/>
          </p:cNvSpPr>
          <p:nvPr>
            <p:ph type="sldNum" sz="quarter" idx="12"/>
          </p:nvPr>
        </p:nvSpPr>
        <p:spPr>
          <a:xfrm>
            <a:off x="8610600" y="6486982"/>
            <a:ext cx="2743200" cy="365125"/>
          </a:xfrm>
        </p:spPr>
        <p:txBody>
          <a:bodyPr/>
          <a:lstStyle/>
          <a:p>
            <a:fld id="{9D5DE6D7-F04D-7741-82FC-941AB368F7CA}" type="slidenum">
              <a:rPr lang="en-US" smtClean="0"/>
              <a:t>17</a:t>
            </a:fld>
            <a:endParaRPr lang="en-US" dirty="0"/>
          </a:p>
        </p:txBody>
      </p:sp>
      <p:sp>
        <p:nvSpPr>
          <p:cNvPr id="7" name="Rectangle 6">
            <a:extLst>
              <a:ext uri="{FF2B5EF4-FFF2-40B4-BE49-F238E27FC236}">
                <a16:creationId xmlns:a16="http://schemas.microsoft.com/office/drawing/2014/main" id="{8963B6CE-231D-F0C4-EA97-8FE58EA42634}"/>
              </a:ext>
            </a:extLst>
          </p:cNvPr>
          <p:cNvSpPr/>
          <p:nvPr/>
        </p:nvSpPr>
        <p:spPr>
          <a:xfrm>
            <a:off x="3419966" y="4052566"/>
            <a:ext cx="1177200" cy="618811"/>
          </a:xfrm>
          <a:prstGeom prst="rect">
            <a:avLst/>
          </a:prstGeom>
          <a:solidFill>
            <a:schemeClr val="tx2">
              <a:lumMod val="5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2A699A5-40E0-5B91-223C-8F4B961B8177}"/>
              </a:ext>
            </a:extLst>
          </p:cNvPr>
          <p:cNvSpPr/>
          <p:nvPr/>
        </p:nvSpPr>
        <p:spPr>
          <a:xfrm>
            <a:off x="4597166" y="4052566"/>
            <a:ext cx="4708759" cy="618811"/>
          </a:xfrm>
          <a:prstGeom prst="rect">
            <a:avLst/>
          </a:prstGeom>
          <a:pattFill prst="wdUpDiag">
            <a:fgClr>
              <a:schemeClr val="tx1"/>
            </a:fgClr>
            <a:bgClr>
              <a:schemeClr val="bg1"/>
            </a:bgClr>
          </a:patt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 name="Rectangle 6">
            <a:extLst>
              <a:ext uri="{FF2B5EF4-FFF2-40B4-BE49-F238E27FC236}">
                <a16:creationId xmlns:a16="http://schemas.microsoft.com/office/drawing/2014/main" id="{D0242218-1C3F-2D82-2F16-C002106B9A19}"/>
              </a:ext>
            </a:extLst>
          </p:cNvPr>
          <p:cNvSpPr/>
          <p:nvPr/>
        </p:nvSpPr>
        <p:spPr>
          <a:xfrm>
            <a:off x="3417517" y="4737638"/>
            <a:ext cx="2354400" cy="618811"/>
          </a:xfrm>
          <a:prstGeom prst="rect">
            <a:avLst/>
          </a:prstGeom>
          <a:solidFill>
            <a:schemeClr val="tx2">
              <a:lumMod val="5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0" name="Rectangle 7">
            <a:extLst>
              <a:ext uri="{FF2B5EF4-FFF2-40B4-BE49-F238E27FC236}">
                <a16:creationId xmlns:a16="http://schemas.microsoft.com/office/drawing/2014/main" id="{FEF761EA-58CF-2762-BB80-CD16EAD7BD5E}"/>
              </a:ext>
            </a:extLst>
          </p:cNvPr>
          <p:cNvSpPr/>
          <p:nvPr/>
        </p:nvSpPr>
        <p:spPr>
          <a:xfrm>
            <a:off x="5771878" y="4737638"/>
            <a:ext cx="3531600" cy="618811"/>
          </a:xfrm>
          <a:prstGeom prst="rect">
            <a:avLst/>
          </a:prstGeom>
          <a:pattFill prst="wdUpDiag">
            <a:fgClr>
              <a:schemeClr val="tx1"/>
            </a:fgClr>
            <a:bgClr>
              <a:schemeClr val="bg1"/>
            </a:bgClr>
          </a:patt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1" name="Rectangle 6">
            <a:extLst>
              <a:ext uri="{FF2B5EF4-FFF2-40B4-BE49-F238E27FC236}">
                <a16:creationId xmlns:a16="http://schemas.microsoft.com/office/drawing/2014/main" id="{F1EF6EBF-94E4-6454-D21C-5503C52B0B07}"/>
              </a:ext>
            </a:extLst>
          </p:cNvPr>
          <p:cNvSpPr/>
          <p:nvPr/>
        </p:nvSpPr>
        <p:spPr>
          <a:xfrm>
            <a:off x="3417519" y="5422101"/>
            <a:ext cx="3531600" cy="618811"/>
          </a:xfrm>
          <a:prstGeom prst="rect">
            <a:avLst/>
          </a:prstGeom>
          <a:solidFill>
            <a:schemeClr val="tx2">
              <a:lumMod val="5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 name="Rectangle 7">
            <a:extLst>
              <a:ext uri="{FF2B5EF4-FFF2-40B4-BE49-F238E27FC236}">
                <a16:creationId xmlns:a16="http://schemas.microsoft.com/office/drawing/2014/main" id="{340FDC0E-3828-005C-B164-30DF8228E94E}"/>
              </a:ext>
            </a:extLst>
          </p:cNvPr>
          <p:cNvSpPr/>
          <p:nvPr/>
        </p:nvSpPr>
        <p:spPr>
          <a:xfrm>
            <a:off x="6949119" y="5422101"/>
            <a:ext cx="2354359" cy="618811"/>
          </a:xfrm>
          <a:prstGeom prst="rect">
            <a:avLst/>
          </a:prstGeom>
          <a:pattFill prst="wdUpDiag">
            <a:fgClr>
              <a:schemeClr val="tx1"/>
            </a:fgClr>
            <a:bgClr>
              <a:schemeClr val="bg1"/>
            </a:bgClr>
          </a:patt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 name="Rectangle 6">
            <a:extLst>
              <a:ext uri="{FF2B5EF4-FFF2-40B4-BE49-F238E27FC236}">
                <a16:creationId xmlns:a16="http://schemas.microsoft.com/office/drawing/2014/main" id="{D700594C-B14B-CB61-5546-1F51AF53FDF9}"/>
              </a:ext>
            </a:extLst>
          </p:cNvPr>
          <p:cNvSpPr/>
          <p:nvPr/>
        </p:nvSpPr>
        <p:spPr>
          <a:xfrm>
            <a:off x="3417519" y="6115167"/>
            <a:ext cx="4708800" cy="618811"/>
          </a:xfrm>
          <a:prstGeom prst="rect">
            <a:avLst/>
          </a:prstGeom>
          <a:solidFill>
            <a:schemeClr val="tx2">
              <a:lumMod val="5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 name="Rectangle 7">
            <a:extLst>
              <a:ext uri="{FF2B5EF4-FFF2-40B4-BE49-F238E27FC236}">
                <a16:creationId xmlns:a16="http://schemas.microsoft.com/office/drawing/2014/main" id="{51BF3578-FBC4-1915-39CB-15DEF7EAEBE7}"/>
              </a:ext>
            </a:extLst>
          </p:cNvPr>
          <p:cNvSpPr/>
          <p:nvPr/>
        </p:nvSpPr>
        <p:spPr>
          <a:xfrm>
            <a:off x="8126320" y="6115167"/>
            <a:ext cx="1177160" cy="618811"/>
          </a:xfrm>
          <a:prstGeom prst="rect">
            <a:avLst/>
          </a:prstGeom>
          <a:pattFill prst="wdUpDiag">
            <a:fgClr>
              <a:schemeClr val="tx1"/>
            </a:fgClr>
            <a:bgClr>
              <a:schemeClr val="bg1"/>
            </a:bgClr>
          </a:patt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41221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199" y="1224866"/>
            <a:ext cx="11599986" cy="2702961"/>
          </a:xfrm>
        </p:spPr>
        <p:txBody>
          <a:bodyPr>
            <a:normAutofit/>
          </a:bodyPr>
          <a:lstStyle/>
          <a:p>
            <a:pPr marL="0" indent="0">
              <a:buNone/>
            </a:pPr>
            <a:r>
              <a:rPr lang="en-US" dirty="0"/>
              <a:t>Detects workload change</a:t>
            </a:r>
          </a:p>
          <a:p>
            <a:pPr marL="0" indent="0">
              <a:buNone/>
            </a:pPr>
            <a:r>
              <a:rPr lang="en-US" dirty="0"/>
              <a:t>Simulates multiple candidate cache size configurations</a:t>
            </a:r>
          </a:p>
          <a:p>
            <a:pPr marL="0" indent="0">
              <a:buNone/>
            </a:pPr>
            <a:r>
              <a:rPr lang="en-US" dirty="0">
                <a:solidFill>
                  <a:srgbClr val="0070C0"/>
                </a:solidFill>
              </a:rPr>
              <a:t>Finds the configuration with the best expected performance</a:t>
            </a:r>
            <a:endParaRPr lang="en-US" dirty="0"/>
          </a:p>
        </p:txBody>
      </p:sp>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Symbiosis - Overview</a:t>
            </a:r>
          </a:p>
        </p:txBody>
      </p:sp>
      <p:grpSp>
        <p:nvGrpSpPr>
          <p:cNvPr id="20" name="Group 19">
            <a:extLst>
              <a:ext uri="{FF2B5EF4-FFF2-40B4-BE49-F238E27FC236}">
                <a16:creationId xmlns:a16="http://schemas.microsoft.com/office/drawing/2014/main" id="{D5F438B4-5E1F-915F-3222-0AD1063F95FC}"/>
              </a:ext>
            </a:extLst>
          </p:cNvPr>
          <p:cNvGrpSpPr/>
          <p:nvPr/>
        </p:nvGrpSpPr>
        <p:grpSpPr>
          <a:xfrm>
            <a:off x="228599" y="3477312"/>
            <a:ext cx="11858626" cy="3162704"/>
            <a:chOff x="228599" y="3477312"/>
            <a:chExt cx="11858626" cy="3162704"/>
          </a:xfrm>
        </p:grpSpPr>
        <p:grpSp>
          <p:nvGrpSpPr>
            <p:cNvPr id="23" name="Group 22">
              <a:extLst>
                <a:ext uri="{FF2B5EF4-FFF2-40B4-BE49-F238E27FC236}">
                  <a16:creationId xmlns:a16="http://schemas.microsoft.com/office/drawing/2014/main" id="{A2606CBE-E347-2D27-6BC2-5EE724F30012}"/>
                </a:ext>
              </a:extLst>
            </p:cNvPr>
            <p:cNvGrpSpPr/>
            <p:nvPr/>
          </p:nvGrpSpPr>
          <p:grpSpPr>
            <a:xfrm>
              <a:off x="4378098" y="3477312"/>
              <a:ext cx="4425861" cy="410996"/>
              <a:chOff x="4352924" y="4060215"/>
              <a:chExt cx="4425861" cy="410996"/>
            </a:xfrm>
          </p:grpSpPr>
          <p:sp>
            <p:nvSpPr>
              <p:cNvPr id="54" name="TextBox 53">
                <a:extLst>
                  <a:ext uri="{FF2B5EF4-FFF2-40B4-BE49-F238E27FC236}">
                    <a16:creationId xmlns:a16="http://schemas.microsoft.com/office/drawing/2014/main" id="{4ED83556-9B48-0C30-A1EB-7B9018C25B84}"/>
                  </a:ext>
                </a:extLst>
              </p:cNvPr>
              <p:cNvSpPr txBox="1"/>
              <p:nvPr/>
            </p:nvSpPr>
            <p:spPr>
              <a:xfrm>
                <a:off x="4760135" y="4071101"/>
                <a:ext cx="1579997" cy="400110"/>
              </a:xfrm>
              <a:prstGeom prst="rect">
                <a:avLst/>
              </a:prstGeom>
              <a:noFill/>
            </p:spPr>
            <p:txBody>
              <a:bodyPr wrap="square" rtlCol="0">
                <a:spAutoFit/>
              </a:bodyPr>
              <a:lstStyle/>
              <a:p>
                <a:r>
                  <a:rPr lang="en-US" sz="2000" dirty="0"/>
                  <a:t>App Cache</a:t>
                </a:r>
              </a:p>
            </p:txBody>
          </p:sp>
          <p:sp>
            <p:nvSpPr>
              <p:cNvPr id="55" name="TextBox 54">
                <a:extLst>
                  <a:ext uri="{FF2B5EF4-FFF2-40B4-BE49-F238E27FC236}">
                    <a16:creationId xmlns:a16="http://schemas.microsoft.com/office/drawing/2014/main" id="{6E8445AD-DB8D-FBB8-6514-8598E1C9ADF4}"/>
                  </a:ext>
                </a:extLst>
              </p:cNvPr>
              <p:cNvSpPr txBox="1"/>
              <p:nvPr/>
            </p:nvSpPr>
            <p:spPr>
              <a:xfrm>
                <a:off x="7019854" y="4060215"/>
                <a:ext cx="1758931" cy="400110"/>
              </a:xfrm>
              <a:prstGeom prst="rect">
                <a:avLst/>
              </a:prstGeom>
              <a:noFill/>
            </p:spPr>
            <p:txBody>
              <a:bodyPr wrap="square" rtlCol="0">
                <a:spAutoFit/>
              </a:bodyPr>
              <a:lstStyle/>
              <a:p>
                <a:r>
                  <a:rPr lang="en-US" sz="2000" dirty="0"/>
                  <a:t>Kernel Cache</a:t>
                </a:r>
              </a:p>
            </p:txBody>
          </p:sp>
          <p:sp>
            <p:nvSpPr>
              <p:cNvPr id="56" name="Rectangle 9">
                <a:extLst>
                  <a:ext uri="{FF2B5EF4-FFF2-40B4-BE49-F238E27FC236}">
                    <a16:creationId xmlns:a16="http://schemas.microsoft.com/office/drawing/2014/main" id="{D0D8AC70-7816-8041-0946-C0D2AFA1E1EF}"/>
                  </a:ext>
                </a:extLst>
              </p:cNvPr>
              <p:cNvSpPr/>
              <p:nvPr/>
            </p:nvSpPr>
            <p:spPr>
              <a:xfrm>
                <a:off x="4352924" y="4087775"/>
                <a:ext cx="370945" cy="369332"/>
              </a:xfrm>
              <a:prstGeom prst="rect">
                <a:avLst/>
              </a:prstGeom>
              <a:solidFill>
                <a:schemeClr val="tx2">
                  <a:lumMod val="5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7" name="Rectangle 10">
                <a:extLst>
                  <a:ext uri="{FF2B5EF4-FFF2-40B4-BE49-F238E27FC236}">
                    <a16:creationId xmlns:a16="http://schemas.microsoft.com/office/drawing/2014/main" id="{9482D128-5A4C-0A32-4293-16F5D4A235F9}"/>
                  </a:ext>
                </a:extLst>
              </p:cNvPr>
              <p:cNvSpPr/>
              <p:nvPr/>
            </p:nvSpPr>
            <p:spPr>
              <a:xfrm>
                <a:off x="6618836" y="4086490"/>
                <a:ext cx="370945" cy="369332"/>
              </a:xfrm>
              <a:prstGeom prst="rect">
                <a:avLst/>
              </a:prstGeom>
              <a:pattFill prst="wdUpDiag">
                <a:fgClr>
                  <a:schemeClr val="tx1"/>
                </a:fgClr>
                <a:bgClr>
                  <a:schemeClr val="bg1"/>
                </a:bgClr>
              </a:patt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5E04CA37-67C0-F6AE-68E0-EDA0BE489633}"/>
                </a:ext>
              </a:extLst>
            </p:cNvPr>
            <p:cNvSpPr txBox="1"/>
            <p:nvPr/>
          </p:nvSpPr>
          <p:spPr>
            <a:xfrm>
              <a:off x="228599" y="4201853"/>
              <a:ext cx="3169339" cy="400110"/>
            </a:xfrm>
            <a:prstGeom prst="rect">
              <a:avLst/>
            </a:prstGeom>
            <a:noFill/>
          </p:spPr>
          <p:txBody>
            <a:bodyPr wrap="square" rtlCol="0">
              <a:spAutoFit/>
            </a:bodyPr>
            <a:lstStyle/>
            <a:p>
              <a:r>
                <a:rPr lang="en-US" sz="2000" dirty="0"/>
                <a:t>Candidate Configuration </a:t>
              </a:r>
              <a:r>
                <a:rPr lang="en-US" altLang="zh-CN" sz="2000" dirty="0"/>
                <a:t>1</a:t>
              </a:r>
              <a:endParaRPr lang="en-US" sz="2000" dirty="0"/>
            </a:p>
          </p:txBody>
        </p:sp>
        <p:sp>
          <p:nvSpPr>
            <p:cNvPr id="37" name="TextBox 36">
              <a:extLst>
                <a:ext uri="{FF2B5EF4-FFF2-40B4-BE49-F238E27FC236}">
                  <a16:creationId xmlns:a16="http://schemas.microsoft.com/office/drawing/2014/main" id="{A4ECB885-3E23-C6B8-0AE0-EDE14EC67CD1}"/>
                </a:ext>
              </a:extLst>
            </p:cNvPr>
            <p:cNvSpPr txBox="1"/>
            <p:nvPr/>
          </p:nvSpPr>
          <p:spPr>
            <a:xfrm>
              <a:off x="228599" y="4867365"/>
              <a:ext cx="3169338" cy="400110"/>
            </a:xfrm>
            <a:prstGeom prst="rect">
              <a:avLst/>
            </a:prstGeom>
            <a:noFill/>
          </p:spPr>
          <p:txBody>
            <a:bodyPr wrap="square" rtlCol="0">
              <a:spAutoFit/>
            </a:bodyPr>
            <a:lstStyle/>
            <a:p>
              <a:r>
                <a:rPr lang="en-US" sz="2000" dirty="0"/>
                <a:t>Candidate Configuration 2</a:t>
              </a:r>
            </a:p>
          </p:txBody>
        </p:sp>
        <p:sp>
          <p:nvSpPr>
            <p:cNvPr id="38" name="TextBox 37">
              <a:extLst>
                <a:ext uri="{FF2B5EF4-FFF2-40B4-BE49-F238E27FC236}">
                  <a16:creationId xmlns:a16="http://schemas.microsoft.com/office/drawing/2014/main" id="{5A6E3B09-68D4-9CDF-9D71-94E28B37C470}"/>
                </a:ext>
              </a:extLst>
            </p:cNvPr>
            <p:cNvSpPr txBox="1"/>
            <p:nvPr/>
          </p:nvSpPr>
          <p:spPr>
            <a:xfrm>
              <a:off x="228599" y="5546840"/>
              <a:ext cx="3169338" cy="400110"/>
            </a:xfrm>
            <a:prstGeom prst="rect">
              <a:avLst/>
            </a:prstGeom>
            <a:noFill/>
          </p:spPr>
          <p:txBody>
            <a:bodyPr wrap="square" rtlCol="0">
              <a:spAutoFit/>
            </a:bodyPr>
            <a:lstStyle/>
            <a:p>
              <a:r>
                <a:rPr lang="en-US" sz="2000" dirty="0"/>
                <a:t>Candidate Configuration </a:t>
              </a:r>
              <a:r>
                <a:rPr lang="en-US" altLang="zh-CN" sz="2000" dirty="0"/>
                <a:t>3</a:t>
              </a:r>
              <a:endParaRPr lang="en-US" sz="2000" dirty="0"/>
            </a:p>
          </p:txBody>
        </p:sp>
        <p:sp>
          <p:nvSpPr>
            <p:cNvPr id="39" name="TextBox 38">
              <a:extLst>
                <a:ext uri="{FF2B5EF4-FFF2-40B4-BE49-F238E27FC236}">
                  <a16:creationId xmlns:a16="http://schemas.microsoft.com/office/drawing/2014/main" id="{05420F6E-B094-696C-D26F-06A257E874BD}"/>
                </a:ext>
              </a:extLst>
            </p:cNvPr>
            <p:cNvSpPr txBox="1"/>
            <p:nvPr/>
          </p:nvSpPr>
          <p:spPr>
            <a:xfrm>
              <a:off x="228600" y="6239906"/>
              <a:ext cx="3169338" cy="400110"/>
            </a:xfrm>
            <a:prstGeom prst="rect">
              <a:avLst/>
            </a:prstGeom>
            <a:noFill/>
          </p:spPr>
          <p:txBody>
            <a:bodyPr wrap="square" rtlCol="0">
              <a:spAutoFit/>
            </a:bodyPr>
            <a:lstStyle/>
            <a:p>
              <a:r>
                <a:rPr lang="en-US" sz="2000" dirty="0">
                  <a:solidFill>
                    <a:srgbClr val="0070C0"/>
                  </a:solidFill>
                </a:rPr>
                <a:t>Candidate Configuration </a:t>
              </a:r>
              <a:r>
                <a:rPr lang="en-US" altLang="zh-CN" sz="2000" dirty="0">
                  <a:solidFill>
                    <a:srgbClr val="0070C0"/>
                  </a:solidFill>
                </a:rPr>
                <a:t>4</a:t>
              </a:r>
              <a:endParaRPr lang="en-US" sz="2000" dirty="0">
                <a:solidFill>
                  <a:srgbClr val="0070C0"/>
                </a:solidFill>
              </a:endParaRPr>
            </a:p>
          </p:txBody>
        </p:sp>
        <p:sp>
          <p:nvSpPr>
            <p:cNvPr id="40" name="TextBox 39">
              <a:extLst>
                <a:ext uri="{FF2B5EF4-FFF2-40B4-BE49-F238E27FC236}">
                  <a16:creationId xmlns:a16="http://schemas.microsoft.com/office/drawing/2014/main" id="{7DC3592A-622D-A68B-4342-F08A5EAABC27}"/>
                </a:ext>
              </a:extLst>
            </p:cNvPr>
            <p:cNvSpPr txBox="1"/>
            <p:nvPr/>
          </p:nvSpPr>
          <p:spPr>
            <a:xfrm>
              <a:off x="9303478" y="4173613"/>
              <a:ext cx="2783747" cy="400110"/>
            </a:xfrm>
            <a:prstGeom prst="rect">
              <a:avLst/>
            </a:prstGeom>
            <a:noFill/>
          </p:spPr>
          <p:txBody>
            <a:bodyPr wrap="square" rtlCol="0">
              <a:spAutoFit/>
            </a:bodyPr>
            <a:lstStyle/>
            <a:p>
              <a:r>
                <a:rPr lang="en-US" altLang="zh-CN" sz="2000" dirty="0"/>
                <a:t>Exp. Performance: 4</a:t>
              </a:r>
              <a:endParaRPr lang="en-US" sz="2000" dirty="0"/>
            </a:p>
          </p:txBody>
        </p:sp>
        <p:sp>
          <p:nvSpPr>
            <p:cNvPr id="41" name="TextBox 40">
              <a:extLst>
                <a:ext uri="{FF2B5EF4-FFF2-40B4-BE49-F238E27FC236}">
                  <a16:creationId xmlns:a16="http://schemas.microsoft.com/office/drawing/2014/main" id="{482F7ECC-75CB-E50C-6C38-5EF7E198EF84}"/>
                </a:ext>
              </a:extLst>
            </p:cNvPr>
            <p:cNvSpPr txBox="1"/>
            <p:nvPr/>
          </p:nvSpPr>
          <p:spPr>
            <a:xfrm>
              <a:off x="9303478" y="4867365"/>
              <a:ext cx="2783747" cy="400110"/>
            </a:xfrm>
            <a:prstGeom prst="rect">
              <a:avLst/>
            </a:prstGeom>
            <a:noFill/>
          </p:spPr>
          <p:txBody>
            <a:bodyPr wrap="square" rtlCol="0">
              <a:spAutoFit/>
            </a:bodyPr>
            <a:lstStyle/>
            <a:p>
              <a:r>
                <a:rPr lang="en-US" altLang="zh-CN" sz="2000" dirty="0"/>
                <a:t>Exp. Performance: 3</a:t>
              </a:r>
              <a:endParaRPr lang="en-US" sz="2000" dirty="0"/>
            </a:p>
          </p:txBody>
        </p:sp>
        <p:sp>
          <p:nvSpPr>
            <p:cNvPr id="42" name="TextBox 41">
              <a:extLst>
                <a:ext uri="{FF2B5EF4-FFF2-40B4-BE49-F238E27FC236}">
                  <a16:creationId xmlns:a16="http://schemas.microsoft.com/office/drawing/2014/main" id="{7B9E9B98-50CF-E9B0-98E0-9B7D9BC16366}"/>
                </a:ext>
              </a:extLst>
            </p:cNvPr>
            <p:cNvSpPr txBox="1"/>
            <p:nvPr/>
          </p:nvSpPr>
          <p:spPr>
            <a:xfrm>
              <a:off x="9303478" y="5546840"/>
              <a:ext cx="2783747" cy="400110"/>
            </a:xfrm>
            <a:prstGeom prst="rect">
              <a:avLst/>
            </a:prstGeom>
            <a:noFill/>
          </p:spPr>
          <p:txBody>
            <a:bodyPr wrap="square" rtlCol="0">
              <a:spAutoFit/>
            </a:bodyPr>
            <a:lstStyle/>
            <a:p>
              <a:r>
                <a:rPr lang="en-US" altLang="zh-CN" sz="2000" dirty="0"/>
                <a:t>Exp. Performance: 5</a:t>
              </a:r>
              <a:endParaRPr lang="en-US" sz="2000" dirty="0"/>
            </a:p>
          </p:txBody>
        </p:sp>
        <p:sp>
          <p:nvSpPr>
            <p:cNvPr id="43" name="TextBox 42">
              <a:extLst>
                <a:ext uri="{FF2B5EF4-FFF2-40B4-BE49-F238E27FC236}">
                  <a16:creationId xmlns:a16="http://schemas.microsoft.com/office/drawing/2014/main" id="{67AD6C88-4D24-85EB-FB94-B222CF6BF786}"/>
                </a:ext>
              </a:extLst>
            </p:cNvPr>
            <p:cNvSpPr txBox="1"/>
            <p:nvPr/>
          </p:nvSpPr>
          <p:spPr>
            <a:xfrm>
              <a:off x="9303478" y="6239906"/>
              <a:ext cx="2783747" cy="400110"/>
            </a:xfrm>
            <a:prstGeom prst="rect">
              <a:avLst/>
            </a:prstGeom>
            <a:noFill/>
          </p:spPr>
          <p:txBody>
            <a:bodyPr wrap="square" rtlCol="0">
              <a:spAutoFit/>
            </a:bodyPr>
            <a:lstStyle/>
            <a:p>
              <a:r>
                <a:rPr lang="en-US" altLang="zh-CN" sz="2000" dirty="0">
                  <a:solidFill>
                    <a:srgbClr val="0070C0"/>
                  </a:solidFill>
                </a:rPr>
                <a:t>Exp. Performance: 6</a:t>
              </a:r>
              <a:endParaRPr lang="en-US" sz="2000" dirty="0">
                <a:solidFill>
                  <a:srgbClr val="0070C0"/>
                </a:solidFill>
              </a:endParaRPr>
            </a:p>
          </p:txBody>
        </p:sp>
      </p:grpSp>
      <p:sp>
        <p:nvSpPr>
          <p:cNvPr id="4" name="Slide Number Placeholder 53">
            <a:extLst>
              <a:ext uri="{FF2B5EF4-FFF2-40B4-BE49-F238E27FC236}">
                <a16:creationId xmlns:a16="http://schemas.microsoft.com/office/drawing/2014/main" id="{FB4EF1FB-FED3-8E28-73C8-FF0ED7190AA9}"/>
              </a:ext>
            </a:extLst>
          </p:cNvPr>
          <p:cNvSpPr>
            <a:spLocks noGrp="1"/>
          </p:cNvSpPr>
          <p:nvPr>
            <p:ph type="sldNum" sz="quarter" idx="12"/>
          </p:nvPr>
        </p:nvSpPr>
        <p:spPr>
          <a:xfrm>
            <a:off x="8610600" y="6486982"/>
            <a:ext cx="2743200" cy="365125"/>
          </a:xfrm>
        </p:spPr>
        <p:txBody>
          <a:bodyPr/>
          <a:lstStyle/>
          <a:p>
            <a:fld id="{9D5DE6D7-F04D-7741-82FC-941AB368F7CA}" type="slidenum">
              <a:rPr lang="en-US" smtClean="0"/>
              <a:t>18</a:t>
            </a:fld>
            <a:endParaRPr lang="en-US" dirty="0"/>
          </a:p>
        </p:txBody>
      </p:sp>
      <p:sp>
        <p:nvSpPr>
          <p:cNvPr id="9" name="Rectangle 6">
            <a:extLst>
              <a:ext uri="{FF2B5EF4-FFF2-40B4-BE49-F238E27FC236}">
                <a16:creationId xmlns:a16="http://schemas.microsoft.com/office/drawing/2014/main" id="{C953A827-A924-F357-6943-70CCA871C668}"/>
              </a:ext>
            </a:extLst>
          </p:cNvPr>
          <p:cNvSpPr/>
          <p:nvPr/>
        </p:nvSpPr>
        <p:spPr>
          <a:xfrm>
            <a:off x="3419966" y="4052566"/>
            <a:ext cx="1177200" cy="618811"/>
          </a:xfrm>
          <a:prstGeom prst="rect">
            <a:avLst/>
          </a:prstGeom>
          <a:solidFill>
            <a:schemeClr val="tx2">
              <a:lumMod val="5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0" name="Rectangle 7">
            <a:extLst>
              <a:ext uri="{FF2B5EF4-FFF2-40B4-BE49-F238E27FC236}">
                <a16:creationId xmlns:a16="http://schemas.microsoft.com/office/drawing/2014/main" id="{B8BCA630-4D74-E930-1B88-D79481006B03}"/>
              </a:ext>
            </a:extLst>
          </p:cNvPr>
          <p:cNvSpPr/>
          <p:nvPr/>
        </p:nvSpPr>
        <p:spPr>
          <a:xfrm>
            <a:off x="4597166" y="4052566"/>
            <a:ext cx="4708759" cy="618811"/>
          </a:xfrm>
          <a:prstGeom prst="rect">
            <a:avLst/>
          </a:prstGeom>
          <a:pattFill prst="wdUpDiag">
            <a:fgClr>
              <a:schemeClr val="tx1"/>
            </a:fgClr>
            <a:bgClr>
              <a:schemeClr val="bg1"/>
            </a:bgClr>
          </a:patt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1" name="Rectangle 6">
            <a:extLst>
              <a:ext uri="{FF2B5EF4-FFF2-40B4-BE49-F238E27FC236}">
                <a16:creationId xmlns:a16="http://schemas.microsoft.com/office/drawing/2014/main" id="{C756426B-1F2A-9E96-278F-35DA0EADC884}"/>
              </a:ext>
            </a:extLst>
          </p:cNvPr>
          <p:cNvSpPr/>
          <p:nvPr/>
        </p:nvSpPr>
        <p:spPr>
          <a:xfrm>
            <a:off x="3417517" y="4737638"/>
            <a:ext cx="2354400" cy="618811"/>
          </a:xfrm>
          <a:prstGeom prst="rect">
            <a:avLst/>
          </a:prstGeom>
          <a:solidFill>
            <a:schemeClr val="tx2">
              <a:lumMod val="5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 name="Rectangle 7">
            <a:extLst>
              <a:ext uri="{FF2B5EF4-FFF2-40B4-BE49-F238E27FC236}">
                <a16:creationId xmlns:a16="http://schemas.microsoft.com/office/drawing/2014/main" id="{F08E032E-762D-CD9F-5A46-E0819C13C86B}"/>
              </a:ext>
            </a:extLst>
          </p:cNvPr>
          <p:cNvSpPr/>
          <p:nvPr/>
        </p:nvSpPr>
        <p:spPr>
          <a:xfrm>
            <a:off x="5771878" y="4737638"/>
            <a:ext cx="3531600" cy="618811"/>
          </a:xfrm>
          <a:prstGeom prst="rect">
            <a:avLst/>
          </a:prstGeom>
          <a:pattFill prst="wdUpDiag">
            <a:fgClr>
              <a:schemeClr val="tx1"/>
            </a:fgClr>
            <a:bgClr>
              <a:schemeClr val="bg1"/>
            </a:bgClr>
          </a:patt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 name="Rectangle 6">
            <a:extLst>
              <a:ext uri="{FF2B5EF4-FFF2-40B4-BE49-F238E27FC236}">
                <a16:creationId xmlns:a16="http://schemas.microsoft.com/office/drawing/2014/main" id="{7B450C33-F244-40CD-8217-7D7C9C95104B}"/>
              </a:ext>
            </a:extLst>
          </p:cNvPr>
          <p:cNvSpPr/>
          <p:nvPr/>
        </p:nvSpPr>
        <p:spPr>
          <a:xfrm>
            <a:off x="3417519" y="5422101"/>
            <a:ext cx="3531600" cy="618811"/>
          </a:xfrm>
          <a:prstGeom prst="rect">
            <a:avLst/>
          </a:prstGeom>
          <a:solidFill>
            <a:schemeClr val="tx2">
              <a:lumMod val="5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 name="Rectangle 7">
            <a:extLst>
              <a:ext uri="{FF2B5EF4-FFF2-40B4-BE49-F238E27FC236}">
                <a16:creationId xmlns:a16="http://schemas.microsoft.com/office/drawing/2014/main" id="{11E30DA4-CB76-A3C7-A7C8-458CD1B8F616}"/>
              </a:ext>
            </a:extLst>
          </p:cNvPr>
          <p:cNvSpPr/>
          <p:nvPr/>
        </p:nvSpPr>
        <p:spPr>
          <a:xfrm>
            <a:off x="6949119" y="5422101"/>
            <a:ext cx="2354359" cy="618811"/>
          </a:xfrm>
          <a:prstGeom prst="rect">
            <a:avLst/>
          </a:prstGeom>
          <a:pattFill prst="wdUpDiag">
            <a:fgClr>
              <a:schemeClr val="tx1"/>
            </a:fgClr>
            <a:bgClr>
              <a:schemeClr val="bg1"/>
            </a:bgClr>
          </a:patt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5" name="Rectangle 6">
            <a:extLst>
              <a:ext uri="{FF2B5EF4-FFF2-40B4-BE49-F238E27FC236}">
                <a16:creationId xmlns:a16="http://schemas.microsoft.com/office/drawing/2014/main" id="{410B7875-274F-BB99-8588-B6929135D8D5}"/>
              </a:ext>
            </a:extLst>
          </p:cNvPr>
          <p:cNvSpPr/>
          <p:nvPr/>
        </p:nvSpPr>
        <p:spPr>
          <a:xfrm>
            <a:off x="3417519" y="6115167"/>
            <a:ext cx="4708800" cy="618811"/>
          </a:xfrm>
          <a:prstGeom prst="rect">
            <a:avLst/>
          </a:prstGeom>
          <a:solidFill>
            <a:schemeClr val="tx2">
              <a:lumMod val="5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6" name="Rectangle 7">
            <a:extLst>
              <a:ext uri="{FF2B5EF4-FFF2-40B4-BE49-F238E27FC236}">
                <a16:creationId xmlns:a16="http://schemas.microsoft.com/office/drawing/2014/main" id="{B6C0DAA5-2537-89C6-50FA-85FE2114F1A4}"/>
              </a:ext>
            </a:extLst>
          </p:cNvPr>
          <p:cNvSpPr/>
          <p:nvPr/>
        </p:nvSpPr>
        <p:spPr>
          <a:xfrm>
            <a:off x="8126320" y="6115167"/>
            <a:ext cx="1177160" cy="618811"/>
          </a:xfrm>
          <a:prstGeom prst="rect">
            <a:avLst/>
          </a:prstGeom>
          <a:pattFill prst="wdUpDiag">
            <a:fgClr>
              <a:schemeClr val="tx1"/>
            </a:fgClr>
            <a:bgClr>
              <a:schemeClr val="bg1"/>
            </a:bgClr>
          </a:patt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27374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47954527-0613-8B1D-F162-057EE0C932B5}"/>
              </a:ext>
            </a:extLst>
          </p:cNvPr>
          <p:cNvPicPr>
            <a:picLocks noChangeAspect="1"/>
          </p:cNvPicPr>
          <p:nvPr/>
        </p:nvPicPr>
        <p:blipFill>
          <a:blip r:embed="rId3"/>
          <a:stretch>
            <a:fillRect/>
          </a:stretch>
        </p:blipFill>
        <p:spPr>
          <a:xfrm>
            <a:off x="9971038" y="5964983"/>
            <a:ext cx="869835" cy="869835"/>
          </a:xfrm>
          <a:prstGeom prst="rect">
            <a:avLst/>
          </a:prstGeom>
        </p:spPr>
      </p:pic>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199" y="1224866"/>
            <a:ext cx="11599986" cy="2702961"/>
          </a:xfrm>
        </p:spPr>
        <p:txBody>
          <a:bodyPr>
            <a:normAutofit/>
          </a:bodyPr>
          <a:lstStyle/>
          <a:p>
            <a:pPr marL="0" indent="0">
              <a:buNone/>
            </a:pPr>
            <a:r>
              <a:rPr lang="en-US" dirty="0"/>
              <a:t>Detects workload change</a:t>
            </a:r>
          </a:p>
          <a:p>
            <a:pPr marL="0" indent="0">
              <a:buNone/>
            </a:pPr>
            <a:r>
              <a:rPr lang="en-US" dirty="0"/>
              <a:t>Simulates multiple candidate cache size configurations</a:t>
            </a:r>
          </a:p>
          <a:p>
            <a:pPr marL="0" indent="0">
              <a:buNone/>
            </a:pPr>
            <a:r>
              <a:rPr lang="en-US" dirty="0"/>
              <a:t>Finds the configuration with the best expected performance</a:t>
            </a:r>
          </a:p>
          <a:p>
            <a:pPr marL="0" indent="0">
              <a:buNone/>
            </a:pPr>
            <a:r>
              <a:rPr lang="en-US" dirty="0">
                <a:solidFill>
                  <a:srgbClr val="0070C0"/>
                </a:solidFill>
              </a:rPr>
              <a:t>Applies the best configuration if it yields enough benefit</a:t>
            </a:r>
          </a:p>
        </p:txBody>
      </p:sp>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Symbiosis - Overview</a:t>
            </a:r>
          </a:p>
        </p:txBody>
      </p:sp>
      <p:grpSp>
        <p:nvGrpSpPr>
          <p:cNvPr id="18" name="Group 17">
            <a:extLst>
              <a:ext uri="{FF2B5EF4-FFF2-40B4-BE49-F238E27FC236}">
                <a16:creationId xmlns:a16="http://schemas.microsoft.com/office/drawing/2014/main" id="{343CCAED-3A46-1BE1-A88D-7952703A59E3}"/>
              </a:ext>
            </a:extLst>
          </p:cNvPr>
          <p:cNvGrpSpPr/>
          <p:nvPr/>
        </p:nvGrpSpPr>
        <p:grpSpPr>
          <a:xfrm>
            <a:off x="228599" y="3477312"/>
            <a:ext cx="11858626" cy="3162704"/>
            <a:chOff x="228599" y="3477312"/>
            <a:chExt cx="11858626" cy="3162704"/>
          </a:xfrm>
        </p:grpSpPr>
        <p:grpSp>
          <p:nvGrpSpPr>
            <p:cNvPr id="10" name="Group 9">
              <a:extLst>
                <a:ext uri="{FF2B5EF4-FFF2-40B4-BE49-F238E27FC236}">
                  <a16:creationId xmlns:a16="http://schemas.microsoft.com/office/drawing/2014/main" id="{63E56587-1590-44E8-60D8-57D3998DAF50}"/>
                </a:ext>
              </a:extLst>
            </p:cNvPr>
            <p:cNvGrpSpPr/>
            <p:nvPr/>
          </p:nvGrpSpPr>
          <p:grpSpPr>
            <a:xfrm>
              <a:off x="4378098" y="3477312"/>
              <a:ext cx="4425861" cy="410996"/>
              <a:chOff x="4352924" y="4060215"/>
              <a:chExt cx="4425861" cy="410996"/>
            </a:xfrm>
          </p:grpSpPr>
          <p:sp>
            <p:nvSpPr>
              <p:cNvPr id="11" name="TextBox 10">
                <a:extLst>
                  <a:ext uri="{FF2B5EF4-FFF2-40B4-BE49-F238E27FC236}">
                    <a16:creationId xmlns:a16="http://schemas.microsoft.com/office/drawing/2014/main" id="{4B319B5E-1D3C-9E60-85DB-E53FE4EDF8A8}"/>
                  </a:ext>
                </a:extLst>
              </p:cNvPr>
              <p:cNvSpPr txBox="1"/>
              <p:nvPr/>
            </p:nvSpPr>
            <p:spPr>
              <a:xfrm>
                <a:off x="4760135" y="4071101"/>
                <a:ext cx="1579997" cy="400110"/>
              </a:xfrm>
              <a:prstGeom prst="rect">
                <a:avLst/>
              </a:prstGeom>
              <a:noFill/>
            </p:spPr>
            <p:txBody>
              <a:bodyPr wrap="square" rtlCol="0">
                <a:spAutoFit/>
              </a:bodyPr>
              <a:lstStyle/>
              <a:p>
                <a:r>
                  <a:rPr lang="en-US" sz="2000" dirty="0"/>
                  <a:t>App Cache</a:t>
                </a:r>
              </a:p>
            </p:txBody>
          </p:sp>
          <p:sp>
            <p:nvSpPr>
              <p:cNvPr id="12" name="TextBox 11">
                <a:extLst>
                  <a:ext uri="{FF2B5EF4-FFF2-40B4-BE49-F238E27FC236}">
                    <a16:creationId xmlns:a16="http://schemas.microsoft.com/office/drawing/2014/main" id="{4CEEF84A-ECF1-D188-7769-D53D83842EA5}"/>
                  </a:ext>
                </a:extLst>
              </p:cNvPr>
              <p:cNvSpPr txBox="1"/>
              <p:nvPr/>
            </p:nvSpPr>
            <p:spPr>
              <a:xfrm>
                <a:off x="7019854" y="4060215"/>
                <a:ext cx="1758931" cy="400110"/>
              </a:xfrm>
              <a:prstGeom prst="rect">
                <a:avLst/>
              </a:prstGeom>
              <a:noFill/>
            </p:spPr>
            <p:txBody>
              <a:bodyPr wrap="square" rtlCol="0">
                <a:spAutoFit/>
              </a:bodyPr>
              <a:lstStyle/>
              <a:p>
                <a:r>
                  <a:rPr lang="en-US" sz="2000" dirty="0"/>
                  <a:t>Kernel Cache</a:t>
                </a:r>
              </a:p>
            </p:txBody>
          </p:sp>
          <p:sp>
            <p:nvSpPr>
              <p:cNvPr id="13" name="Rectangle 9">
                <a:extLst>
                  <a:ext uri="{FF2B5EF4-FFF2-40B4-BE49-F238E27FC236}">
                    <a16:creationId xmlns:a16="http://schemas.microsoft.com/office/drawing/2014/main" id="{812EBDE0-F8B5-2CB5-0DB9-3D1F7F022DAC}"/>
                  </a:ext>
                </a:extLst>
              </p:cNvPr>
              <p:cNvSpPr/>
              <p:nvPr/>
            </p:nvSpPr>
            <p:spPr>
              <a:xfrm>
                <a:off x="4352924" y="4087775"/>
                <a:ext cx="370945" cy="369332"/>
              </a:xfrm>
              <a:prstGeom prst="rect">
                <a:avLst/>
              </a:prstGeom>
              <a:solidFill>
                <a:schemeClr val="tx2">
                  <a:lumMod val="5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 name="Rectangle 10">
                <a:extLst>
                  <a:ext uri="{FF2B5EF4-FFF2-40B4-BE49-F238E27FC236}">
                    <a16:creationId xmlns:a16="http://schemas.microsoft.com/office/drawing/2014/main" id="{0945D3AF-FC44-83CE-0710-B0E5AA72EEE8}"/>
                  </a:ext>
                </a:extLst>
              </p:cNvPr>
              <p:cNvSpPr/>
              <p:nvPr/>
            </p:nvSpPr>
            <p:spPr>
              <a:xfrm>
                <a:off x="6618836" y="4086490"/>
                <a:ext cx="370945" cy="369332"/>
              </a:xfrm>
              <a:prstGeom prst="rect">
                <a:avLst/>
              </a:prstGeom>
              <a:pattFill prst="wdUpDiag">
                <a:fgClr>
                  <a:schemeClr val="tx1"/>
                </a:fgClr>
                <a:bgClr>
                  <a:schemeClr val="bg1"/>
                </a:bgClr>
              </a:patt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CFA74D14-4172-26B5-CC69-22D09F36F6D2}"/>
                </a:ext>
              </a:extLst>
            </p:cNvPr>
            <p:cNvSpPr txBox="1"/>
            <p:nvPr/>
          </p:nvSpPr>
          <p:spPr>
            <a:xfrm>
              <a:off x="228599" y="4201853"/>
              <a:ext cx="3169339" cy="400110"/>
            </a:xfrm>
            <a:prstGeom prst="rect">
              <a:avLst/>
            </a:prstGeom>
            <a:noFill/>
          </p:spPr>
          <p:txBody>
            <a:bodyPr wrap="square" rtlCol="0">
              <a:spAutoFit/>
            </a:bodyPr>
            <a:lstStyle/>
            <a:p>
              <a:r>
                <a:rPr lang="en-US" sz="2000" dirty="0"/>
                <a:t>Candidate Configuration </a:t>
              </a:r>
              <a:r>
                <a:rPr lang="en-US" altLang="zh-CN" sz="2000" dirty="0"/>
                <a:t>1</a:t>
              </a:r>
              <a:endParaRPr lang="en-US" sz="2000" dirty="0"/>
            </a:p>
          </p:txBody>
        </p:sp>
        <p:sp>
          <p:nvSpPr>
            <p:cNvPr id="33" name="TextBox 32">
              <a:extLst>
                <a:ext uri="{FF2B5EF4-FFF2-40B4-BE49-F238E27FC236}">
                  <a16:creationId xmlns:a16="http://schemas.microsoft.com/office/drawing/2014/main" id="{46BCFDFF-DA62-FC50-82F6-30B98528E4C9}"/>
                </a:ext>
              </a:extLst>
            </p:cNvPr>
            <p:cNvSpPr txBox="1"/>
            <p:nvPr/>
          </p:nvSpPr>
          <p:spPr>
            <a:xfrm>
              <a:off x="228599" y="4867365"/>
              <a:ext cx="3169338" cy="400110"/>
            </a:xfrm>
            <a:prstGeom prst="rect">
              <a:avLst/>
            </a:prstGeom>
            <a:noFill/>
          </p:spPr>
          <p:txBody>
            <a:bodyPr wrap="square" rtlCol="0">
              <a:spAutoFit/>
            </a:bodyPr>
            <a:lstStyle/>
            <a:p>
              <a:r>
                <a:rPr lang="en-US" sz="2000" dirty="0"/>
                <a:t>Candidate Configuration 2</a:t>
              </a:r>
            </a:p>
          </p:txBody>
        </p:sp>
        <p:sp>
          <p:nvSpPr>
            <p:cNvPr id="34" name="TextBox 33">
              <a:extLst>
                <a:ext uri="{FF2B5EF4-FFF2-40B4-BE49-F238E27FC236}">
                  <a16:creationId xmlns:a16="http://schemas.microsoft.com/office/drawing/2014/main" id="{769D786B-01E6-6695-9520-227DA0BEB208}"/>
                </a:ext>
              </a:extLst>
            </p:cNvPr>
            <p:cNvSpPr txBox="1"/>
            <p:nvPr/>
          </p:nvSpPr>
          <p:spPr>
            <a:xfrm>
              <a:off x="228599" y="5546840"/>
              <a:ext cx="3169338" cy="400110"/>
            </a:xfrm>
            <a:prstGeom prst="rect">
              <a:avLst/>
            </a:prstGeom>
            <a:noFill/>
          </p:spPr>
          <p:txBody>
            <a:bodyPr wrap="square" rtlCol="0">
              <a:spAutoFit/>
            </a:bodyPr>
            <a:lstStyle/>
            <a:p>
              <a:r>
                <a:rPr lang="en-US" sz="2000" dirty="0"/>
                <a:t>Candidate Configuration </a:t>
              </a:r>
              <a:r>
                <a:rPr lang="en-US" altLang="zh-CN" sz="2000" dirty="0"/>
                <a:t>3</a:t>
              </a:r>
              <a:endParaRPr lang="en-US" sz="2000" dirty="0"/>
            </a:p>
          </p:txBody>
        </p:sp>
        <p:sp>
          <p:nvSpPr>
            <p:cNvPr id="35" name="TextBox 34">
              <a:extLst>
                <a:ext uri="{FF2B5EF4-FFF2-40B4-BE49-F238E27FC236}">
                  <a16:creationId xmlns:a16="http://schemas.microsoft.com/office/drawing/2014/main" id="{28701CCA-BEBC-33B8-F49F-ECBA06A53552}"/>
                </a:ext>
              </a:extLst>
            </p:cNvPr>
            <p:cNvSpPr txBox="1"/>
            <p:nvPr/>
          </p:nvSpPr>
          <p:spPr>
            <a:xfrm>
              <a:off x="228600" y="6239906"/>
              <a:ext cx="3169338" cy="400110"/>
            </a:xfrm>
            <a:prstGeom prst="rect">
              <a:avLst/>
            </a:prstGeom>
            <a:noFill/>
          </p:spPr>
          <p:txBody>
            <a:bodyPr wrap="square" rtlCol="0">
              <a:spAutoFit/>
            </a:bodyPr>
            <a:lstStyle/>
            <a:p>
              <a:r>
                <a:rPr lang="en-US" sz="2000" dirty="0">
                  <a:solidFill>
                    <a:srgbClr val="0070C0"/>
                  </a:solidFill>
                </a:rPr>
                <a:t>Candidate Configuration </a:t>
              </a:r>
              <a:r>
                <a:rPr lang="en-US" altLang="zh-CN" sz="2000" dirty="0">
                  <a:solidFill>
                    <a:srgbClr val="0070C0"/>
                  </a:solidFill>
                </a:rPr>
                <a:t>4</a:t>
              </a:r>
              <a:endParaRPr lang="en-US" sz="2000" dirty="0">
                <a:solidFill>
                  <a:srgbClr val="0070C0"/>
                </a:solidFill>
              </a:endParaRPr>
            </a:p>
          </p:txBody>
        </p:sp>
        <p:sp>
          <p:nvSpPr>
            <p:cNvPr id="4" name="TextBox 3">
              <a:extLst>
                <a:ext uri="{FF2B5EF4-FFF2-40B4-BE49-F238E27FC236}">
                  <a16:creationId xmlns:a16="http://schemas.microsoft.com/office/drawing/2014/main" id="{CE516F5A-9A7A-8094-73EB-AA9ED589E135}"/>
                </a:ext>
              </a:extLst>
            </p:cNvPr>
            <p:cNvSpPr txBox="1"/>
            <p:nvPr/>
          </p:nvSpPr>
          <p:spPr>
            <a:xfrm>
              <a:off x="9303478" y="4173613"/>
              <a:ext cx="2783747" cy="400110"/>
            </a:xfrm>
            <a:prstGeom prst="rect">
              <a:avLst/>
            </a:prstGeom>
            <a:noFill/>
          </p:spPr>
          <p:txBody>
            <a:bodyPr wrap="square" rtlCol="0">
              <a:spAutoFit/>
            </a:bodyPr>
            <a:lstStyle/>
            <a:p>
              <a:r>
                <a:rPr lang="en-US" altLang="zh-CN" sz="2000" dirty="0"/>
                <a:t>Exp. Performance: 4</a:t>
              </a:r>
              <a:endParaRPr lang="en-US" sz="2000" dirty="0"/>
            </a:p>
          </p:txBody>
        </p:sp>
        <p:sp>
          <p:nvSpPr>
            <p:cNvPr id="5" name="TextBox 4">
              <a:extLst>
                <a:ext uri="{FF2B5EF4-FFF2-40B4-BE49-F238E27FC236}">
                  <a16:creationId xmlns:a16="http://schemas.microsoft.com/office/drawing/2014/main" id="{73F6BE98-E0FC-69D0-8B16-2CA52EB4DC31}"/>
                </a:ext>
              </a:extLst>
            </p:cNvPr>
            <p:cNvSpPr txBox="1"/>
            <p:nvPr/>
          </p:nvSpPr>
          <p:spPr>
            <a:xfrm>
              <a:off x="9303478" y="4867365"/>
              <a:ext cx="2783747" cy="400110"/>
            </a:xfrm>
            <a:prstGeom prst="rect">
              <a:avLst/>
            </a:prstGeom>
            <a:noFill/>
          </p:spPr>
          <p:txBody>
            <a:bodyPr wrap="square" rtlCol="0">
              <a:spAutoFit/>
            </a:bodyPr>
            <a:lstStyle/>
            <a:p>
              <a:r>
                <a:rPr lang="en-US" altLang="zh-CN" sz="2000" dirty="0"/>
                <a:t>Exp. Performance: 3</a:t>
              </a:r>
              <a:endParaRPr lang="en-US" sz="2000" dirty="0"/>
            </a:p>
          </p:txBody>
        </p:sp>
        <p:sp>
          <p:nvSpPr>
            <p:cNvPr id="6" name="TextBox 5">
              <a:extLst>
                <a:ext uri="{FF2B5EF4-FFF2-40B4-BE49-F238E27FC236}">
                  <a16:creationId xmlns:a16="http://schemas.microsoft.com/office/drawing/2014/main" id="{64E6DFBF-1F61-D42C-6D0C-BBC512D03F9C}"/>
                </a:ext>
              </a:extLst>
            </p:cNvPr>
            <p:cNvSpPr txBox="1"/>
            <p:nvPr/>
          </p:nvSpPr>
          <p:spPr>
            <a:xfrm>
              <a:off x="9303478" y="5546840"/>
              <a:ext cx="2783747" cy="400110"/>
            </a:xfrm>
            <a:prstGeom prst="rect">
              <a:avLst/>
            </a:prstGeom>
            <a:noFill/>
          </p:spPr>
          <p:txBody>
            <a:bodyPr wrap="square" rtlCol="0">
              <a:spAutoFit/>
            </a:bodyPr>
            <a:lstStyle/>
            <a:p>
              <a:r>
                <a:rPr lang="en-US" altLang="zh-CN" sz="2000" dirty="0"/>
                <a:t>Exp. Performance: 5</a:t>
              </a:r>
              <a:endParaRPr lang="en-US" sz="2000" dirty="0"/>
            </a:p>
          </p:txBody>
        </p:sp>
        <p:sp>
          <p:nvSpPr>
            <p:cNvPr id="16" name="TextBox 15">
              <a:extLst>
                <a:ext uri="{FF2B5EF4-FFF2-40B4-BE49-F238E27FC236}">
                  <a16:creationId xmlns:a16="http://schemas.microsoft.com/office/drawing/2014/main" id="{F031DC5A-2C10-ED2E-5047-EF6B45DCDD4A}"/>
                </a:ext>
              </a:extLst>
            </p:cNvPr>
            <p:cNvSpPr txBox="1"/>
            <p:nvPr/>
          </p:nvSpPr>
          <p:spPr>
            <a:xfrm>
              <a:off x="9303478" y="6239906"/>
              <a:ext cx="2783747" cy="400110"/>
            </a:xfrm>
            <a:prstGeom prst="rect">
              <a:avLst/>
            </a:prstGeom>
            <a:noFill/>
          </p:spPr>
          <p:txBody>
            <a:bodyPr wrap="square" rtlCol="0">
              <a:spAutoFit/>
            </a:bodyPr>
            <a:lstStyle/>
            <a:p>
              <a:r>
                <a:rPr lang="en-US" altLang="zh-CN" sz="2000" dirty="0">
                  <a:solidFill>
                    <a:srgbClr val="0070C0"/>
                  </a:solidFill>
                </a:rPr>
                <a:t>Exp. Performance: 6</a:t>
              </a:r>
              <a:endParaRPr lang="en-US" sz="2000" dirty="0">
                <a:solidFill>
                  <a:srgbClr val="0070C0"/>
                </a:solidFill>
              </a:endParaRPr>
            </a:p>
          </p:txBody>
        </p:sp>
      </p:grpSp>
      <p:sp>
        <p:nvSpPr>
          <p:cNvPr id="20" name="Slide Number Placeholder 53">
            <a:extLst>
              <a:ext uri="{FF2B5EF4-FFF2-40B4-BE49-F238E27FC236}">
                <a16:creationId xmlns:a16="http://schemas.microsoft.com/office/drawing/2014/main" id="{6A4E7DB0-5FED-B9CA-D613-6F959D5BF61D}"/>
              </a:ext>
            </a:extLst>
          </p:cNvPr>
          <p:cNvSpPr>
            <a:spLocks noGrp="1"/>
          </p:cNvSpPr>
          <p:nvPr>
            <p:ph type="sldNum" sz="quarter" idx="12"/>
          </p:nvPr>
        </p:nvSpPr>
        <p:spPr>
          <a:xfrm>
            <a:off x="8610600" y="6486982"/>
            <a:ext cx="2743200" cy="365125"/>
          </a:xfrm>
        </p:spPr>
        <p:txBody>
          <a:bodyPr/>
          <a:lstStyle/>
          <a:p>
            <a:fld id="{9D5DE6D7-F04D-7741-82FC-941AB368F7CA}" type="slidenum">
              <a:rPr lang="en-US" smtClean="0"/>
              <a:t>19</a:t>
            </a:fld>
            <a:endParaRPr lang="en-US" dirty="0"/>
          </a:p>
        </p:txBody>
      </p:sp>
      <p:sp>
        <p:nvSpPr>
          <p:cNvPr id="25" name="Rectangle 6">
            <a:extLst>
              <a:ext uri="{FF2B5EF4-FFF2-40B4-BE49-F238E27FC236}">
                <a16:creationId xmlns:a16="http://schemas.microsoft.com/office/drawing/2014/main" id="{0D9A50B1-49F2-A31A-4971-C408DB3087B1}"/>
              </a:ext>
            </a:extLst>
          </p:cNvPr>
          <p:cNvSpPr/>
          <p:nvPr/>
        </p:nvSpPr>
        <p:spPr>
          <a:xfrm>
            <a:off x="3419966" y="4052566"/>
            <a:ext cx="1177200" cy="618811"/>
          </a:xfrm>
          <a:prstGeom prst="rect">
            <a:avLst/>
          </a:prstGeom>
          <a:solidFill>
            <a:schemeClr val="tx2">
              <a:lumMod val="5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8" name="Rectangle 7">
            <a:extLst>
              <a:ext uri="{FF2B5EF4-FFF2-40B4-BE49-F238E27FC236}">
                <a16:creationId xmlns:a16="http://schemas.microsoft.com/office/drawing/2014/main" id="{42D25FB7-618E-A5CD-8F07-A514678A1E61}"/>
              </a:ext>
            </a:extLst>
          </p:cNvPr>
          <p:cNvSpPr/>
          <p:nvPr/>
        </p:nvSpPr>
        <p:spPr>
          <a:xfrm>
            <a:off x="4597166" y="4052566"/>
            <a:ext cx="4708759" cy="618811"/>
          </a:xfrm>
          <a:prstGeom prst="rect">
            <a:avLst/>
          </a:prstGeom>
          <a:pattFill prst="wdUpDiag">
            <a:fgClr>
              <a:schemeClr val="tx1"/>
            </a:fgClr>
            <a:bgClr>
              <a:schemeClr val="bg1"/>
            </a:bgClr>
          </a:patt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0" name="Rectangle 6">
            <a:extLst>
              <a:ext uri="{FF2B5EF4-FFF2-40B4-BE49-F238E27FC236}">
                <a16:creationId xmlns:a16="http://schemas.microsoft.com/office/drawing/2014/main" id="{894AFDF1-363C-9101-CDB2-064B35E6F0FA}"/>
              </a:ext>
            </a:extLst>
          </p:cNvPr>
          <p:cNvSpPr/>
          <p:nvPr/>
        </p:nvSpPr>
        <p:spPr>
          <a:xfrm>
            <a:off x="3417517" y="4737638"/>
            <a:ext cx="2354400" cy="618811"/>
          </a:xfrm>
          <a:prstGeom prst="rect">
            <a:avLst/>
          </a:prstGeom>
          <a:solidFill>
            <a:schemeClr val="tx2">
              <a:lumMod val="5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6" name="Rectangle 7">
            <a:extLst>
              <a:ext uri="{FF2B5EF4-FFF2-40B4-BE49-F238E27FC236}">
                <a16:creationId xmlns:a16="http://schemas.microsoft.com/office/drawing/2014/main" id="{22D2CB7E-471E-918F-C9F9-0450757A868A}"/>
              </a:ext>
            </a:extLst>
          </p:cNvPr>
          <p:cNvSpPr/>
          <p:nvPr/>
        </p:nvSpPr>
        <p:spPr>
          <a:xfrm>
            <a:off x="5771878" y="4737638"/>
            <a:ext cx="3531600" cy="618811"/>
          </a:xfrm>
          <a:prstGeom prst="rect">
            <a:avLst/>
          </a:prstGeom>
          <a:pattFill prst="wdUpDiag">
            <a:fgClr>
              <a:schemeClr val="tx1"/>
            </a:fgClr>
            <a:bgClr>
              <a:schemeClr val="bg1"/>
            </a:bgClr>
          </a:patt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7" name="Rectangle 6">
            <a:extLst>
              <a:ext uri="{FF2B5EF4-FFF2-40B4-BE49-F238E27FC236}">
                <a16:creationId xmlns:a16="http://schemas.microsoft.com/office/drawing/2014/main" id="{E3CB002F-789F-BFBB-04A4-FB9B7B0F54E7}"/>
              </a:ext>
            </a:extLst>
          </p:cNvPr>
          <p:cNvSpPr/>
          <p:nvPr/>
        </p:nvSpPr>
        <p:spPr>
          <a:xfrm>
            <a:off x="3417519" y="5422101"/>
            <a:ext cx="3531600" cy="618811"/>
          </a:xfrm>
          <a:prstGeom prst="rect">
            <a:avLst/>
          </a:prstGeom>
          <a:solidFill>
            <a:schemeClr val="tx2">
              <a:lumMod val="5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8" name="Rectangle 7">
            <a:extLst>
              <a:ext uri="{FF2B5EF4-FFF2-40B4-BE49-F238E27FC236}">
                <a16:creationId xmlns:a16="http://schemas.microsoft.com/office/drawing/2014/main" id="{AE7BD114-885F-8D56-14F5-105755726166}"/>
              </a:ext>
            </a:extLst>
          </p:cNvPr>
          <p:cNvSpPr/>
          <p:nvPr/>
        </p:nvSpPr>
        <p:spPr>
          <a:xfrm>
            <a:off x="6949119" y="5422101"/>
            <a:ext cx="2354359" cy="618811"/>
          </a:xfrm>
          <a:prstGeom prst="rect">
            <a:avLst/>
          </a:prstGeom>
          <a:pattFill prst="wdUpDiag">
            <a:fgClr>
              <a:schemeClr val="tx1"/>
            </a:fgClr>
            <a:bgClr>
              <a:schemeClr val="bg1"/>
            </a:bgClr>
          </a:patt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9" name="Rectangle 6">
            <a:extLst>
              <a:ext uri="{FF2B5EF4-FFF2-40B4-BE49-F238E27FC236}">
                <a16:creationId xmlns:a16="http://schemas.microsoft.com/office/drawing/2014/main" id="{78E7013C-C49C-712C-7D9F-6B788FB49BC6}"/>
              </a:ext>
            </a:extLst>
          </p:cNvPr>
          <p:cNvSpPr/>
          <p:nvPr/>
        </p:nvSpPr>
        <p:spPr>
          <a:xfrm>
            <a:off x="3417519" y="6115167"/>
            <a:ext cx="4708800" cy="618811"/>
          </a:xfrm>
          <a:prstGeom prst="rect">
            <a:avLst/>
          </a:prstGeom>
          <a:solidFill>
            <a:schemeClr val="tx2">
              <a:lumMod val="5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0" name="Rectangle 7">
            <a:extLst>
              <a:ext uri="{FF2B5EF4-FFF2-40B4-BE49-F238E27FC236}">
                <a16:creationId xmlns:a16="http://schemas.microsoft.com/office/drawing/2014/main" id="{926DBE92-3BE0-A128-8DB4-1B3B0800A426}"/>
              </a:ext>
            </a:extLst>
          </p:cNvPr>
          <p:cNvSpPr/>
          <p:nvPr/>
        </p:nvSpPr>
        <p:spPr>
          <a:xfrm>
            <a:off x="8126320" y="6115167"/>
            <a:ext cx="1177160" cy="618811"/>
          </a:xfrm>
          <a:prstGeom prst="rect">
            <a:avLst/>
          </a:prstGeom>
          <a:pattFill prst="wdUpDiag">
            <a:fgClr>
              <a:schemeClr val="tx1"/>
            </a:fgClr>
            <a:bgClr>
              <a:schemeClr val="bg1"/>
            </a:bgClr>
          </a:patt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4478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8676D-42D8-437E-98A2-2C3102FA74A8}"/>
              </a:ext>
            </a:extLst>
          </p:cNvPr>
          <p:cNvSpPr>
            <a:spLocks noGrp="1"/>
          </p:cNvSpPr>
          <p:nvPr>
            <p:ph type="title"/>
          </p:nvPr>
        </p:nvSpPr>
        <p:spPr>
          <a:xfrm>
            <a:off x="838200" y="162370"/>
            <a:ext cx="10801350" cy="640936"/>
          </a:xfrm>
        </p:spPr>
        <p:txBody>
          <a:bodyPr>
            <a:noAutofit/>
          </a:bodyPr>
          <a:lstStyle/>
          <a:p>
            <a:pPr marL="0" indent="0">
              <a:buNone/>
            </a:pPr>
            <a:r>
              <a:rPr lang="en-US" sz="3600" dirty="0"/>
              <a:t>Database Systems and Storage Engines</a:t>
            </a:r>
          </a:p>
        </p:txBody>
      </p:sp>
      <p:sp>
        <p:nvSpPr>
          <p:cNvPr id="4" name="Content Placeholder 50">
            <a:extLst>
              <a:ext uri="{FF2B5EF4-FFF2-40B4-BE49-F238E27FC236}">
                <a16:creationId xmlns:a16="http://schemas.microsoft.com/office/drawing/2014/main" id="{BADD38F8-0601-41DD-AD60-ED819B0E1924}"/>
              </a:ext>
            </a:extLst>
          </p:cNvPr>
          <p:cNvSpPr>
            <a:spLocks noGrp="1"/>
          </p:cNvSpPr>
          <p:nvPr>
            <p:ph idx="1"/>
          </p:nvPr>
        </p:nvSpPr>
        <p:spPr>
          <a:xfrm>
            <a:off x="838199" y="1234616"/>
            <a:ext cx="10544175" cy="4965462"/>
          </a:xfrm>
        </p:spPr>
        <p:txBody>
          <a:bodyPr>
            <a:normAutofit/>
          </a:bodyPr>
          <a:lstStyle/>
          <a:p>
            <a:pPr marL="0" indent="0">
              <a:buNone/>
            </a:pPr>
            <a:r>
              <a:rPr lang="en-US" dirty="0"/>
              <a:t>Large scale database systems</a:t>
            </a:r>
          </a:p>
          <a:p>
            <a:pPr marL="457200" lvl="1" indent="0">
              <a:buNone/>
            </a:pPr>
            <a:r>
              <a:rPr lang="en-US" sz="2600" dirty="0"/>
              <a:t>MongoDB / MySQL </a:t>
            </a:r>
            <a:r>
              <a:rPr lang="en-US" altLang="zh-CN" sz="2600" dirty="0"/>
              <a:t>/ CockroachDB</a:t>
            </a:r>
            <a:r>
              <a:rPr lang="en-US" sz="2600" dirty="0"/>
              <a:t> </a:t>
            </a:r>
          </a:p>
        </p:txBody>
      </p:sp>
      <p:sp>
        <p:nvSpPr>
          <p:cNvPr id="3" name="Slide Number Placeholder 2">
            <a:extLst>
              <a:ext uri="{FF2B5EF4-FFF2-40B4-BE49-F238E27FC236}">
                <a16:creationId xmlns:a16="http://schemas.microsoft.com/office/drawing/2014/main" id="{6C28AABE-7D83-3F2C-4A51-C6D27FCBADB6}"/>
              </a:ext>
            </a:extLst>
          </p:cNvPr>
          <p:cNvSpPr>
            <a:spLocks noGrp="1"/>
          </p:cNvSpPr>
          <p:nvPr>
            <p:ph type="sldNum" sz="quarter" idx="12"/>
          </p:nvPr>
        </p:nvSpPr>
        <p:spPr/>
        <p:txBody>
          <a:bodyPr/>
          <a:lstStyle/>
          <a:p>
            <a:fld id="{9D5DE6D7-F04D-7741-82FC-941AB368F7CA}" type="slidenum">
              <a:rPr lang="en-US" smtClean="0"/>
              <a:t>2</a:t>
            </a:fld>
            <a:endParaRPr lang="en-US" dirty="0"/>
          </a:p>
        </p:txBody>
      </p:sp>
      <p:sp>
        <p:nvSpPr>
          <p:cNvPr id="5" name="Rectangle: Rounded Corners 4">
            <a:extLst>
              <a:ext uri="{FF2B5EF4-FFF2-40B4-BE49-F238E27FC236}">
                <a16:creationId xmlns:a16="http://schemas.microsoft.com/office/drawing/2014/main" id="{AFF295CB-116A-6521-EE5E-579C7ABDD05A}"/>
              </a:ext>
            </a:extLst>
          </p:cNvPr>
          <p:cNvSpPr/>
          <p:nvPr/>
        </p:nvSpPr>
        <p:spPr>
          <a:xfrm>
            <a:off x="4807401" y="3478889"/>
            <a:ext cx="2862945" cy="2851811"/>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tx1"/>
              </a:solidFill>
            </a:endParaRPr>
          </a:p>
        </p:txBody>
      </p:sp>
      <p:sp>
        <p:nvSpPr>
          <p:cNvPr id="8" name="Rectangle: Rounded Corners 7">
            <a:extLst>
              <a:ext uri="{FF2B5EF4-FFF2-40B4-BE49-F238E27FC236}">
                <a16:creationId xmlns:a16="http://schemas.microsoft.com/office/drawing/2014/main" id="{AA0017C2-FD32-51D3-6D85-8A44B23FAF5F}"/>
              </a:ext>
            </a:extLst>
          </p:cNvPr>
          <p:cNvSpPr/>
          <p:nvPr/>
        </p:nvSpPr>
        <p:spPr>
          <a:xfrm>
            <a:off x="838197" y="3426501"/>
            <a:ext cx="2862945" cy="2851811"/>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tx1"/>
              </a:solidFill>
            </a:endParaRPr>
          </a:p>
        </p:txBody>
      </p:sp>
      <p:sp>
        <p:nvSpPr>
          <p:cNvPr id="9" name="Rectangle: Rounded Corners 8">
            <a:extLst>
              <a:ext uri="{FF2B5EF4-FFF2-40B4-BE49-F238E27FC236}">
                <a16:creationId xmlns:a16="http://schemas.microsoft.com/office/drawing/2014/main" id="{236DB61C-48B4-29C6-4FA1-6C071AADA865}"/>
              </a:ext>
            </a:extLst>
          </p:cNvPr>
          <p:cNvSpPr/>
          <p:nvPr/>
        </p:nvSpPr>
        <p:spPr>
          <a:xfrm>
            <a:off x="8776605" y="3455453"/>
            <a:ext cx="2862945" cy="2851811"/>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tx1"/>
              </a:solidFill>
            </a:endParaRPr>
          </a:p>
        </p:txBody>
      </p:sp>
      <p:pic>
        <p:nvPicPr>
          <p:cNvPr id="10" name="Picture 9">
            <a:extLst>
              <a:ext uri="{FF2B5EF4-FFF2-40B4-BE49-F238E27FC236}">
                <a16:creationId xmlns:a16="http://schemas.microsoft.com/office/drawing/2014/main" id="{AEFA6453-D848-991E-3277-88621C767296}"/>
              </a:ext>
            </a:extLst>
          </p:cNvPr>
          <p:cNvPicPr>
            <a:picLocks noChangeAspect="1"/>
          </p:cNvPicPr>
          <p:nvPr/>
        </p:nvPicPr>
        <p:blipFill rotWithShape="1">
          <a:blip r:embed="rId3"/>
          <a:srcRect t="28846" b="24598"/>
          <a:stretch/>
        </p:blipFill>
        <p:spPr>
          <a:xfrm>
            <a:off x="911302" y="3717347"/>
            <a:ext cx="2716735" cy="664029"/>
          </a:xfrm>
          <a:prstGeom prst="rect">
            <a:avLst/>
          </a:prstGeom>
        </p:spPr>
      </p:pic>
      <p:pic>
        <p:nvPicPr>
          <p:cNvPr id="12" name="Picture 6" descr="Amazon RDS for MySQL – Amazon Web Services (AWS)">
            <a:extLst>
              <a:ext uri="{FF2B5EF4-FFF2-40B4-BE49-F238E27FC236}">
                <a16:creationId xmlns:a16="http://schemas.microsoft.com/office/drawing/2014/main" id="{930B2DD2-C40B-EF83-56FC-36073078EE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812" y="3496617"/>
            <a:ext cx="2135886" cy="11054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ow to get started with MongoDB in 10 minutes | by Navindu Jayatilake |  We've moved to freeCodeCamp.org/news | Medium">
            <a:extLst>
              <a:ext uri="{FF2B5EF4-FFF2-40B4-BE49-F238E27FC236}">
                <a16:creationId xmlns:a16="http://schemas.microsoft.com/office/drawing/2014/main" id="{EF0AEBDF-5013-442D-5D51-27A4930B61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0398" y="3488111"/>
            <a:ext cx="1396953" cy="1396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5873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199" y="1224866"/>
            <a:ext cx="11599986" cy="4794934"/>
          </a:xfrm>
        </p:spPr>
        <p:txBody>
          <a:bodyPr>
            <a:normAutofit/>
          </a:bodyPr>
          <a:lstStyle/>
          <a:p>
            <a:pPr marL="0" indent="0">
              <a:buNone/>
            </a:pPr>
            <a:r>
              <a:rPr lang="en-US" dirty="0"/>
              <a:t>How to simulate accurately?</a:t>
            </a:r>
          </a:p>
          <a:p>
            <a:pPr marL="0" indent="0">
              <a:buNone/>
            </a:pPr>
            <a:endParaRPr lang="en-US" dirty="0"/>
          </a:p>
          <a:p>
            <a:pPr marL="0" indent="0">
              <a:buNone/>
            </a:pPr>
            <a:endParaRPr lang="en-US" dirty="0"/>
          </a:p>
          <a:p>
            <a:pPr marL="0" indent="0">
              <a:buNone/>
            </a:pPr>
            <a:r>
              <a:rPr lang="en-US" dirty="0"/>
              <a:t>How to simulate with negligible overhead?</a:t>
            </a:r>
          </a:p>
          <a:p>
            <a:pPr marL="0" indent="0">
              <a:buNone/>
            </a:pPr>
            <a:endParaRPr lang="en-US" dirty="0"/>
          </a:p>
          <a:p>
            <a:pPr marL="0" indent="0">
              <a:buNone/>
            </a:pPr>
            <a:endParaRPr lang="en-US" dirty="0"/>
          </a:p>
          <a:p>
            <a:pPr marL="0" indent="0">
              <a:buNone/>
            </a:pPr>
            <a:endParaRPr lang="en-US" dirty="0"/>
          </a:p>
        </p:txBody>
      </p:sp>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Key Challenge</a:t>
            </a:r>
          </a:p>
        </p:txBody>
      </p:sp>
      <p:sp>
        <p:nvSpPr>
          <p:cNvPr id="4" name="Slide Number Placeholder 3">
            <a:extLst>
              <a:ext uri="{FF2B5EF4-FFF2-40B4-BE49-F238E27FC236}">
                <a16:creationId xmlns:a16="http://schemas.microsoft.com/office/drawing/2014/main" id="{0E6D0811-C208-3E4F-655C-D8F92C7B4BFC}"/>
              </a:ext>
            </a:extLst>
          </p:cNvPr>
          <p:cNvSpPr>
            <a:spLocks noGrp="1"/>
          </p:cNvSpPr>
          <p:nvPr>
            <p:ph type="sldNum" sz="quarter" idx="12"/>
          </p:nvPr>
        </p:nvSpPr>
        <p:spPr/>
        <p:txBody>
          <a:bodyPr/>
          <a:lstStyle/>
          <a:p>
            <a:fld id="{9D5DE6D7-F04D-7741-82FC-941AB368F7CA}" type="slidenum">
              <a:rPr lang="en-US" smtClean="0"/>
              <a:t>20</a:t>
            </a:fld>
            <a:endParaRPr lang="en-US" dirty="0"/>
          </a:p>
        </p:txBody>
      </p:sp>
    </p:spTree>
    <p:extLst>
      <p:ext uri="{BB962C8B-B14F-4D97-AF65-F5344CB8AC3E}">
        <p14:creationId xmlns:p14="http://schemas.microsoft.com/office/powerpoint/2010/main" val="17046747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199" y="1224866"/>
            <a:ext cx="11599986" cy="4794934"/>
          </a:xfrm>
        </p:spPr>
        <p:txBody>
          <a:bodyPr>
            <a:normAutofit/>
          </a:bodyPr>
          <a:lstStyle/>
          <a:p>
            <a:pPr marL="0" indent="0">
              <a:buNone/>
            </a:pPr>
            <a:r>
              <a:rPr lang="en-US" dirty="0"/>
              <a:t>How to simulate accurately?</a:t>
            </a:r>
          </a:p>
          <a:p>
            <a:pPr marL="0" indent="0">
              <a:buNone/>
            </a:pPr>
            <a:endParaRPr lang="en-US" dirty="0"/>
          </a:p>
          <a:p>
            <a:pPr marL="0" indent="0">
              <a:buNone/>
            </a:pPr>
            <a:endParaRPr lang="en-US" dirty="0"/>
          </a:p>
          <a:p>
            <a:pPr marL="0" indent="0">
              <a:buNone/>
            </a:pPr>
            <a:r>
              <a:rPr lang="en-US" dirty="0"/>
              <a:t>How to simulate with negligible overhead?</a:t>
            </a:r>
          </a:p>
          <a:p>
            <a:pPr marL="0" indent="0">
              <a:buNone/>
            </a:pPr>
            <a:endParaRPr lang="en-US" dirty="0"/>
          </a:p>
        </p:txBody>
      </p:sp>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Key Challenge</a:t>
            </a:r>
          </a:p>
        </p:txBody>
      </p:sp>
      <p:cxnSp>
        <p:nvCxnSpPr>
          <p:cNvPr id="5" name="Straight Arrow Connector 4">
            <a:extLst>
              <a:ext uri="{FF2B5EF4-FFF2-40B4-BE49-F238E27FC236}">
                <a16:creationId xmlns:a16="http://schemas.microsoft.com/office/drawing/2014/main" id="{51058627-5D80-7519-B2EA-EAD84F16B9BE}"/>
              </a:ext>
            </a:extLst>
          </p:cNvPr>
          <p:cNvCxnSpPr/>
          <p:nvPr/>
        </p:nvCxnSpPr>
        <p:spPr>
          <a:xfrm>
            <a:off x="2676525" y="1733550"/>
            <a:ext cx="0" cy="971550"/>
          </a:xfrm>
          <a:prstGeom prst="straightConnector1">
            <a:avLst/>
          </a:prstGeom>
          <a:ln w="5080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3D1D8E8-61FF-7D7C-D3BB-AD368367FEAF}"/>
              </a:ext>
            </a:extLst>
          </p:cNvPr>
          <p:cNvSpPr txBox="1"/>
          <p:nvPr/>
        </p:nvSpPr>
        <p:spPr>
          <a:xfrm>
            <a:off x="3015497" y="1988492"/>
            <a:ext cx="1499355" cy="461665"/>
          </a:xfrm>
          <a:prstGeom prst="rect">
            <a:avLst/>
          </a:prstGeom>
          <a:noFill/>
        </p:spPr>
        <p:txBody>
          <a:bodyPr wrap="square" rtlCol="0">
            <a:spAutoFit/>
          </a:bodyPr>
          <a:lstStyle/>
          <a:p>
            <a:r>
              <a:rPr lang="en-US" sz="2400" b="1" dirty="0">
                <a:solidFill>
                  <a:srgbClr val="FF0000"/>
                </a:solidFill>
              </a:rPr>
              <a:t>Tension!</a:t>
            </a:r>
          </a:p>
        </p:txBody>
      </p:sp>
      <p:sp>
        <p:nvSpPr>
          <p:cNvPr id="4" name="Slide Number Placeholder 3">
            <a:extLst>
              <a:ext uri="{FF2B5EF4-FFF2-40B4-BE49-F238E27FC236}">
                <a16:creationId xmlns:a16="http://schemas.microsoft.com/office/drawing/2014/main" id="{86471C76-876C-21CE-F28A-BAD5A1E80081}"/>
              </a:ext>
            </a:extLst>
          </p:cNvPr>
          <p:cNvSpPr>
            <a:spLocks noGrp="1"/>
          </p:cNvSpPr>
          <p:nvPr>
            <p:ph type="sldNum" sz="quarter" idx="12"/>
          </p:nvPr>
        </p:nvSpPr>
        <p:spPr/>
        <p:txBody>
          <a:bodyPr/>
          <a:lstStyle/>
          <a:p>
            <a:fld id="{9D5DE6D7-F04D-7741-82FC-941AB368F7CA}" type="slidenum">
              <a:rPr lang="en-US" smtClean="0"/>
              <a:t>21</a:t>
            </a:fld>
            <a:endParaRPr lang="en-US" dirty="0"/>
          </a:p>
        </p:txBody>
      </p:sp>
    </p:spTree>
    <p:extLst>
      <p:ext uri="{BB962C8B-B14F-4D97-AF65-F5344CB8AC3E}">
        <p14:creationId xmlns:p14="http://schemas.microsoft.com/office/powerpoint/2010/main" val="606013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199" y="1224866"/>
            <a:ext cx="11599986" cy="5470764"/>
          </a:xfrm>
        </p:spPr>
        <p:txBody>
          <a:bodyPr>
            <a:normAutofit/>
          </a:bodyPr>
          <a:lstStyle/>
          <a:p>
            <a:pPr marL="0" indent="0">
              <a:buNone/>
            </a:pPr>
            <a:r>
              <a:rPr lang="en-US" dirty="0"/>
              <a:t>How to simulate accurately?</a:t>
            </a:r>
          </a:p>
          <a:p>
            <a:pPr marL="0" indent="0">
              <a:buNone/>
            </a:pPr>
            <a:endParaRPr lang="en-US" dirty="0"/>
          </a:p>
          <a:p>
            <a:pPr marL="0" indent="0">
              <a:buNone/>
            </a:pPr>
            <a:endParaRPr lang="en-US" dirty="0"/>
          </a:p>
          <a:p>
            <a:pPr marL="0" indent="0">
              <a:buNone/>
            </a:pPr>
            <a:r>
              <a:rPr lang="en-US" dirty="0"/>
              <a:t>How to simulate with negligible overhead?</a:t>
            </a:r>
          </a:p>
          <a:p>
            <a:pPr marL="0" indent="0">
              <a:buNone/>
            </a:pPr>
            <a:endParaRPr lang="en-US" dirty="0"/>
          </a:p>
          <a:p>
            <a:pPr marL="0" indent="0">
              <a:buNone/>
            </a:pPr>
            <a:endParaRPr lang="en-US" dirty="0"/>
          </a:p>
          <a:p>
            <a:pPr marL="0" indent="0">
              <a:buNone/>
            </a:pPr>
            <a:r>
              <a:rPr lang="en-US" dirty="0"/>
              <a:t>Optimization Techniques</a:t>
            </a:r>
          </a:p>
          <a:p>
            <a:pPr marL="457200" lvl="1" indent="0">
              <a:buNone/>
            </a:pPr>
            <a:r>
              <a:rPr lang="en-US" sz="2600" dirty="0"/>
              <a:t>Incremental reuse of a single ghost cache</a:t>
            </a:r>
          </a:p>
          <a:p>
            <a:pPr marL="457200" lvl="1" indent="0">
              <a:buNone/>
            </a:pPr>
            <a:r>
              <a:rPr lang="en-US" sz="2600" dirty="0"/>
              <a:t>Misalignment-aware sampling</a:t>
            </a:r>
          </a:p>
          <a:p>
            <a:pPr marL="457200" lvl="1" indent="0">
              <a:buNone/>
            </a:pPr>
            <a:r>
              <a:rPr lang="en-US" sz="2600" dirty="0"/>
              <a:t>Guard against unmodeled</a:t>
            </a:r>
          </a:p>
          <a:p>
            <a:pPr marL="0" indent="0">
              <a:buNone/>
            </a:pPr>
            <a:endParaRPr lang="en-US" dirty="0"/>
          </a:p>
        </p:txBody>
      </p:sp>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Key Challenge</a:t>
            </a:r>
          </a:p>
        </p:txBody>
      </p:sp>
      <p:cxnSp>
        <p:nvCxnSpPr>
          <p:cNvPr id="5" name="Straight Arrow Connector 4">
            <a:extLst>
              <a:ext uri="{FF2B5EF4-FFF2-40B4-BE49-F238E27FC236}">
                <a16:creationId xmlns:a16="http://schemas.microsoft.com/office/drawing/2014/main" id="{51058627-5D80-7519-B2EA-EAD84F16B9BE}"/>
              </a:ext>
            </a:extLst>
          </p:cNvPr>
          <p:cNvCxnSpPr/>
          <p:nvPr/>
        </p:nvCxnSpPr>
        <p:spPr>
          <a:xfrm>
            <a:off x="2676525" y="1733550"/>
            <a:ext cx="0" cy="971550"/>
          </a:xfrm>
          <a:prstGeom prst="straightConnector1">
            <a:avLst/>
          </a:prstGeom>
          <a:ln w="5080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9E88206-3B83-32A6-14DB-079A41BF1C12}"/>
              </a:ext>
            </a:extLst>
          </p:cNvPr>
          <p:cNvSpPr txBox="1"/>
          <p:nvPr/>
        </p:nvSpPr>
        <p:spPr>
          <a:xfrm>
            <a:off x="3015497" y="1988492"/>
            <a:ext cx="1499355" cy="461665"/>
          </a:xfrm>
          <a:prstGeom prst="rect">
            <a:avLst/>
          </a:prstGeom>
          <a:noFill/>
        </p:spPr>
        <p:txBody>
          <a:bodyPr wrap="square" rtlCol="0">
            <a:spAutoFit/>
          </a:bodyPr>
          <a:lstStyle/>
          <a:p>
            <a:r>
              <a:rPr lang="en-US" sz="2400" b="1" dirty="0">
                <a:solidFill>
                  <a:srgbClr val="FF0000"/>
                </a:solidFill>
              </a:rPr>
              <a:t>Tension!</a:t>
            </a:r>
          </a:p>
        </p:txBody>
      </p:sp>
      <p:sp>
        <p:nvSpPr>
          <p:cNvPr id="7" name="Slide Number Placeholder 6">
            <a:extLst>
              <a:ext uri="{FF2B5EF4-FFF2-40B4-BE49-F238E27FC236}">
                <a16:creationId xmlns:a16="http://schemas.microsoft.com/office/drawing/2014/main" id="{E8241DBF-93B7-5B45-D9A5-57305805C3FC}"/>
              </a:ext>
            </a:extLst>
          </p:cNvPr>
          <p:cNvSpPr>
            <a:spLocks noGrp="1"/>
          </p:cNvSpPr>
          <p:nvPr>
            <p:ph type="sldNum" sz="quarter" idx="12"/>
          </p:nvPr>
        </p:nvSpPr>
        <p:spPr/>
        <p:txBody>
          <a:bodyPr/>
          <a:lstStyle/>
          <a:p>
            <a:fld id="{9D5DE6D7-F04D-7741-82FC-941AB368F7CA}" type="slidenum">
              <a:rPr lang="en-US" smtClean="0"/>
              <a:t>22</a:t>
            </a:fld>
            <a:endParaRPr lang="en-US" dirty="0"/>
          </a:p>
        </p:txBody>
      </p:sp>
    </p:spTree>
    <p:extLst>
      <p:ext uri="{BB962C8B-B14F-4D97-AF65-F5344CB8AC3E}">
        <p14:creationId xmlns:p14="http://schemas.microsoft.com/office/powerpoint/2010/main" val="271415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Classical Solution - Ghost Cache Simulation</a:t>
            </a:r>
          </a:p>
        </p:txBody>
      </p:sp>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p:txBody>
          <a:bodyPr/>
          <a:lstStyle/>
          <a:p>
            <a:pPr marL="0" indent="0">
              <a:buNone/>
            </a:pPr>
            <a:r>
              <a:rPr lang="en-US" dirty="0"/>
              <a:t>Ghost cache - maintain only cache access metadata</a:t>
            </a:r>
          </a:p>
          <a:p>
            <a:pPr marL="457200" lvl="1" indent="0">
              <a:buNone/>
            </a:pPr>
            <a:r>
              <a:rPr lang="en-US" sz="2600" dirty="0"/>
              <a:t>Useful for cache statistics analysis</a:t>
            </a:r>
          </a:p>
        </p:txBody>
      </p:sp>
      <p:sp>
        <p:nvSpPr>
          <p:cNvPr id="4" name="Rectangle 4">
            <a:extLst>
              <a:ext uri="{FF2B5EF4-FFF2-40B4-BE49-F238E27FC236}">
                <a16:creationId xmlns:a16="http://schemas.microsoft.com/office/drawing/2014/main" id="{4B993A14-DBBF-855F-8040-31DB979BB3D4}"/>
              </a:ext>
            </a:extLst>
          </p:cNvPr>
          <p:cNvSpPr/>
          <p:nvPr/>
        </p:nvSpPr>
        <p:spPr>
          <a:xfrm>
            <a:off x="3063408" y="5633133"/>
            <a:ext cx="620128" cy="618811"/>
          </a:xfrm>
          <a:prstGeom prst="rect">
            <a:avLst/>
          </a:prstGeom>
          <a:pattFill prst="wdUpDiag">
            <a:fgClr>
              <a:schemeClr val="tx1"/>
            </a:fgClr>
            <a:bgClr>
              <a:schemeClr val="bg1"/>
            </a:bgClr>
          </a:patt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tx1"/>
              </a:solidFill>
            </a:endParaRPr>
          </a:p>
        </p:txBody>
      </p:sp>
      <p:sp>
        <p:nvSpPr>
          <p:cNvPr id="5" name="Rectangle 5">
            <a:extLst>
              <a:ext uri="{FF2B5EF4-FFF2-40B4-BE49-F238E27FC236}">
                <a16:creationId xmlns:a16="http://schemas.microsoft.com/office/drawing/2014/main" id="{E3069913-6FBD-0C0A-5B18-B4F57C9F501C}"/>
              </a:ext>
            </a:extLst>
          </p:cNvPr>
          <p:cNvSpPr/>
          <p:nvPr/>
        </p:nvSpPr>
        <p:spPr>
          <a:xfrm>
            <a:off x="3683536" y="5633133"/>
            <a:ext cx="620128" cy="618811"/>
          </a:xfrm>
          <a:prstGeom prst="rect">
            <a:avLst/>
          </a:prstGeom>
          <a:pattFill prst="wdUpDiag">
            <a:fgClr>
              <a:schemeClr val="tx1"/>
            </a:fgClr>
            <a:bgClr>
              <a:schemeClr val="bg1"/>
            </a:bgClr>
          </a:patt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tx1"/>
              </a:solidFill>
            </a:endParaRPr>
          </a:p>
        </p:txBody>
      </p:sp>
      <p:sp>
        <p:nvSpPr>
          <p:cNvPr id="6" name="Rectangle 6">
            <a:extLst>
              <a:ext uri="{FF2B5EF4-FFF2-40B4-BE49-F238E27FC236}">
                <a16:creationId xmlns:a16="http://schemas.microsoft.com/office/drawing/2014/main" id="{7C1A0193-A54B-36BC-8EF1-847830F12CFE}"/>
              </a:ext>
            </a:extLst>
          </p:cNvPr>
          <p:cNvSpPr/>
          <p:nvPr/>
        </p:nvSpPr>
        <p:spPr>
          <a:xfrm>
            <a:off x="4303663" y="5633133"/>
            <a:ext cx="620128" cy="618811"/>
          </a:xfrm>
          <a:prstGeom prst="rect">
            <a:avLst/>
          </a:prstGeom>
          <a:pattFill prst="wdUpDiag">
            <a:fgClr>
              <a:schemeClr val="tx1"/>
            </a:fgClr>
            <a:bgClr>
              <a:schemeClr val="bg1"/>
            </a:bgClr>
          </a:patt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tx1"/>
              </a:solidFill>
            </a:endParaRPr>
          </a:p>
        </p:txBody>
      </p:sp>
      <p:sp>
        <p:nvSpPr>
          <p:cNvPr id="7" name="Rectangle 7">
            <a:extLst>
              <a:ext uri="{FF2B5EF4-FFF2-40B4-BE49-F238E27FC236}">
                <a16:creationId xmlns:a16="http://schemas.microsoft.com/office/drawing/2014/main" id="{91F01EF2-FF90-6162-594A-18A257AFB3C3}"/>
              </a:ext>
            </a:extLst>
          </p:cNvPr>
          <p:cNvSpPr/>
          <p:nvPr/>
        </p:nvSpPr>
        <p:spPr>
          <a:xfrm>
            <a:off x="4923791" y="5633133"/>
            <a:ext cx="620128" cy="618811"/>
          </a:xfrm>
          <a:prstGeom prst="rect">
            <a:avLst/>
          </a:prstGeom>
          <a:pattFill prst="wdUpDiag">
            <a:fgClr>
              <a:schemeClr val="tx1"/>
            </a:fgClr>
            <a:bgClr>
              <a:schemeClr val="bg1"/>
            </a:bgClr>
          </a:patt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tx1"/>
              </a:solidFill>
            </a:endParaRPr>
          </a:p>
        </p:txBody>
      </p:sp>
      <p:sp>
        <p:nvSpPr>
          <p:cNvPr id="8" name="テキスト ボックス 50">
            <a:extLst>
              <a:ext uri="{FF2B5EF4-FFF2-40B4-BE49-F238E27FC236}">
                <a16:creationId xmlns:a16="http://schemas.microsoft.com/office/drawing/2014/main" id="{97CF158B-CD54-978E-042E-CA3414CB19CA}"/>
              </a:ext>
            </a:extLst>
          </p:cNvPr>
          <p:cNvSpPr txBox="1"/>
          <p:nvPr/>
        </p:nvSpPr>
        <p:spPr>
          <a:xfrm>
            <a:off x="1072682" y="5711705"/>
            <a:ext cx="1990725" cy="461665"/>
          </a:xfrm>
          <a:prstGeom prst="rect">
            <a:avLst/>
          </a:prstGeom>
          <a:noFill/>
        </p:spPr>
        <p:txBody>
          <a:bodyPr wrap="square" rtlCol="0">
            <a:spAutoFit/>
          </a:bodyPr>
          <a:lstStyle/>
          <a:p>
            <a:pPr algn="l"/>
            <a:r>
              <a:rPr lang="en-US" sz="2400" dirty="0"/>
              <a:t>Ghost cache</a:t>
            </a:r>
          </a:p>
        </p:txBody>
      </p:sp>
      <p:sp>
        <p:nvSpPr>
          <p:cNvPr id="9" name="Rectangle 4">
            <a:extLst>
              <a:ext uri="{FF2B5EF4-FFF2-40B4-BE49-F238E27FC236}">
                <a16:creationId xmlns:a16="http://schemas.microsoft.com/office/drawing/2014/main" id="{4DCF80F5-EF49-934D-A9B8-F6BEB544C5A6}"/>
              </a:ext>
            </a:extLst>
          </p:cNvPr>
          <p:cNvSpPr/>
          <p:nvPr/>
        </p:nvSpPr>
        <p:spPr>
          <a:xfrm>
            <a:off x="3063408" y="2928033"/>
            <a:ext cx="620128" cy="618811"/>
          </a:xfrm>
          <a:prstGeom prst="rect">
            <a:avLst/>
          </a:prstGeom>
          <a:pattFill prst="wdUpDiag">
            <a:fgClr>
              <a:schemeClr val="tx1"/>
            </a:fgClr>
            <a:bgClr>
              <a:schemeClr val="bg1"/>
            </a:bgClr>
          </a:patt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tx1"/>
              </a:solidFill>
            </a:endParaRPr>
          </a:p>
        </p:txBody>
      </p:sp>
      <p:sp>
        <p:nvSpPr>
          <p:cNvPr id="10" name="Rectangle 5">
            <a:extLst>
              <a:ext uri="{FF2B5EF4-FFF2-40B4-BE49-F238E27FC236}">
                <a16:creationId xmlns:a16="http://schemas.microsoft.com/office/drawing/2014/main" id="{1D7D83CA-CF55-7A26-2B4D-76B3B8E2048B}"/>
              </a:ext>
            </a:extLst>
          </p:cNvPr>
          <p:cNvSpPr/>
          <p:nvPr/>
        </p:nvSpPr>
        <p:spPr>
          <a:xfrm>
            <a:off x="3683536" y="2928033"/>
            <a:ext cx="620128" cy="618811"/>
          </a:xfrm>
          <a:prstGeom prst="rect">
            <a:avLst/>
          </a:prstGeom>
          <a:pattFill prst="wdUpDiag">
            <a:fgClr>
              <a:schemeClr val="tx1"/>
            </a:fgClr>
            <a:bgClr>
              <a:schemeClr val="bg1"/>
            </a:bgClr>
          </a:patt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tx1"/>
              </a:solidFill>
            </a:endParaRPr>
          </a:p>
        </p:txBody>
      </p:sp>
      <p:sp>
        <p:nvSpPr>
          <p:cNvPr id="11" name="Rectangle 6">
            <a:extLst>
              <a:ext uri="{FF2B5EF4-FFF2-40B4-BE49-F238E27FC236}">
                <a16:creationId xmlns:a16="http://schemas.microsoft.com/office/drawing/2014/main" id="{8EEF5CBC-5217-8A86-4D4B-1A4ABD9242BA}"/>
              </a:ext>
            </a:extLst>
          </p:cNvPr>
          <p:cNvSpPr/>
          <p:nvPr/>
        </p:nvSpPr>
        <p:spPr>
          <a:xfrm>
            <a:off x="4303663" y="2928033"/>
            <a:ext cx="620128" cy="618811"/>
          </a:xfrm>
          <a:prstGeom prst="rect">
            <a:avLst/>
          </a:prstGeom>
          <a:pattFill prst="wdUpDiag">
            <a:fgClr>
              <a:schemeClr val="tx1"/>
            </a:fgClr>
            <a:bgClr>
              <a:schemeClr val="bg1"/>
            </a:bgClr>
          </a:patt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tx1"/>
              </a:solidFill>
            </a:endParaRPr>
          </a:p>
        </p:txBody>
      </p:sp>
      <p:sp>
        <p:nvSpPr>
          <p:cNvPr id="12" name="Rectangle 7">
            <a:extLst>
              <a:ext uri="{FF2B5EF4-FFF2-40B4-BE49-F238E27FC236}">
                <a16:creationId xmlns:a16="http://schemas.microsoft.com/office/drawing/2014/main" id="{2840C138-1DFB-76FF-355A-75418CAAE5E4}"/>
              </a:ext>
            </a:extLst>
          </p:cNvPr>
          <p:cNvSpPr/>
          <p:nvPr/>
        </p:nvSpPr>
        <p:spPr>
          <a:xfrm>
            <a:off x="4923791" y="2928033"/>
            <a:ext cx="620128" cy="618811"/>
          </a:xfrm>
          <a:prstGeom prst="rect">
            <a:avLst/>
          </a:prstGeom>
          <a:pattFill prst="wdUpDiag">
            <a:fgClr>
              <a:schemeClr val="tx1"/>
            </a:fgClr>
            <a:bgClr>
              <a:schemeClr val="bg1"/>
            </a:bgClr>
          </a:patt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tx1"/>
              </a:solidFill>
            </a:endParaRPr>
          </a:p>
        </p:txBody>
      </p:sp>
      <p:sp>
        <p:nvSpPr>
          <p:cNvPr id="13" name="テキスト ボックス 50">
            <a:extLst>
              <a:ext uri="{FF2B5EF4-FFF2-40B4-BE49-F238E27FC236}">
                <a16:creationId xmlns:a16="http://schemas.microsoft.com/office/drawing/2014/main" id="{E73B8760-CC07-7C64-992B-40BD1CC7D6F5}"/>
              </a:ext>
            </a:extLst>
          </p:cNvPr>
          <p:cNvSpPr txBox="1"/>
          <p:nvPr/>
        </p:nvSpPr>
        <p:spPr>
          <a:xfrm>
            <a:off x="1072682" y="3006605"/>
            <a:ext cx="1990725" cy="461665"/>
          </a:xfrm>
          <a:prstGeom prst="rect">
            <a:avLst/>
          </a:prstGeom>
          <a:noFill/>
        </p:spPr>
        <p:txBody>
          <a:bodyPr wrap="square" rtlCol="0">
            <a:spAutoFit/>
          </a:bodyPr>
          <a:lstStyle/>
          <a:p>
            <a:pPr algn="ctr"/>
            <a:r>
              <a:rPr lang="en-US" sz="2400" dirty="0"/>
              <a:t>Cache</a:t>
            </a:r>
          </a:p>
        </p:txBody>
      </p:sp>
      <p:sp>
        <p:nvSpPr>
          <p:cNvPr id="14" name="Rectangle 4">
            <a:extLst>
              <a:ext uri="{FF2B5EF4-FFF2-40B4-BE49-F238E27FC236}">
                <a16:creationId xmlns:a16="http://schemas.microsoft.com/office/drawing/2014/main" id="{E2C6F343-02E2-6831-7229-B85C2206CD09}"/>
              </a:ext>
            </a:extLst>
          </p:cNvPr>
          <p:cNvSpPr/>
          <p:nvPr/>
        </p:nvSpPr>
        <p:spPr>
          <a:xfrm>
            <a:off x="3063407" y="3546842"/>
            <a:ext cx="620128" cy="1703805"/>
          </a:xfrm>
          <a:prstGeom prst="rect">
            <a:avLst/>
          </a:prstGeom>
          <a:solidFill>
            <a:schemeClr val="tx2">
              <a:lumMod val="5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tx1"/>
              </a:solidFill>
            </a:endParaRPr>
          </a:p>
        </p:txBody>
      </p:sp>
      <p:sp>
        <p:nvSpPr>
          <p:cNvPr id="15" name="Rectangle 5">
            <a:extLst>
              <a:ext uri="{FF2B5EF4-FFF2-40B4-BE49-F238E27FC236}">
                <a16:creationId xmlns:a16="http://schemas.microsoft.com/office/drawing/2014/main" id="{34F0D525-7128-E76F-1D86-85EFD33AC9AD}"/>
              </a:ext>
            </a:extLst>
          </p:cNvPr>
          <p:cNvSpPr/>
          <p:nvPr/>
        </p:nvSpPr>
        <p:spPr>
          <a:xfrm>
            <a:off x="3683535" y="3546842"/>
            <a:ext cx="620128" cy="1703805"/>
          </a:xfrm>
          <a:prstGeom prst="rect">
            <a:avLst/>
          </a:prstGeom>
          <a:solidFill>
            <a:schemeClr val="tx2">
              <a:lumMod val="5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tx1"/>
              </a:solidFill>
            </a:endParaRPr>
          </a:p>
        </p:txBody>
      </p:sp>
      <p:sp>
        <p:nvSpPr>
          <p:cNvPr id="16" name="Rectangle 6">
            <a:extLst>
              <a:ext uri="{FF2B5EF4-FFF2-40B4-BE49-F238E27FC236}">
                <a16:creationId xmlns:a16="http://schemas.microsoft.com/office/drawing/2014/main" id="{CD13D889-2168-349F-F69F-1DA0F3CDBB57}"/>
              </a:ext>
            </a:extLst>
          </p:cNvPr>
          <p:cNvSpPr/>
          <p:nvPr/>
        </p:nvSpPr>
        <p:spPr>
          <a:xfrm>
            <a:off x="4303662" y="3546842"/>
            <a:ext cx="620128" cy="1703805"/>
          </a:xfrm>
          <a:prstGeom prst="rect">
            <a:avLst/>
          </a:prstGeom>
          <a:solidFill>
            <a:schemeClr val="tx2">
              <a:lumMod val="5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tx1"/>
              </a:solidFill>
            </a:endParaRPr>
          </a:p>
        </p:txBody>
      </p:sp>
      <p:sp>
        <p:nvSpPr>
          <p:cNvPr id="17" name="Rectangle 7">
            <a:extLst>
              <a:ext uri="{FF2B5EF4-FFF2-40B4-BE49-F238E27FC236}">
                <a16:creationId xmlns:a16="http://schemas.microsoft.com/office/drawing/2014/main" id="{85DF6CE6-C01C-08F7-96EC-E991287F5B20}"/>
              </a:ext>
            </a:extLst>
          </p:cNvPr>
          <p:cNvSpPr/>
          <p:nvPr/>
        </p:nvSpPr>
        <p:spPr>
          <a:xfrm>
            <a:off x="4923790" y="3546842"/>
            <a:ext cx="620128" cy="1703805"/>
          </a:xfrm>
          <a:prstGeom prst="rect">
            <a:avLst/>
          </a:prstGeom>
          <a:solidFill>
            <a:schemeClr val="tx2">
              <a:lumMod val="5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tx1"/>
              </a:solidFill>
            </a:endParaRPr>
          </a:p>
        </p:txBody>
      </p:sp>
      <p:sp>
        <p:nvSpPr>
          <p:cNvPr id="18" name="テキスト ボックス 50">
            <a:extLst>
              <a:ext uri="{FF2B5EF4-FFF2-40B4-BE49-F238E27FC236}">
                <a16:creationId xmlns:a16="http://schemas.microsoft.com/office/drawing/2014/main" id="{E3052CE8-9EDE-5B44-948D-877A93C1F559}"/>
              </a:ext>
            </a:extLst>
          </p:cNvPr>
          <p:cNvSpPr txBox="1"/>
          <p:nvPr/>
        </p:nvSpPr>
        <p:spPr>
          <a:xfrm>
            <a:off x="5767572" y="3006605"/>
            <a:ext cx="1990725" cy="461665"/>
          </a:xfrm>
          <a:prstGeom prst="rect">
            <a:avLst/>
          </a:prstGeom>
          <a:noFill/>
        </p:spPr>
        <p:txBody>
          <a:bodyPr wrap="square" rtlCol="0">
            <a:spAutoFit/>
          </a:bodyPr>
          <a:lstStyle/>
          <a:p>
            <a:r>
              <a:rPr lang="en-US" sz="2400" dirty="0"/>
              <a:t>Metadata</a:t>
            </a:r>
          </a:p>
        </p:txBody>
      </p:sp>
      <p:sp>
        <p:nvSpPr>
          <p:cNvPr id="19" name="テキスト ボックス 50">
            <a:extLst>
              <a:ext uri="{FF2B5EF4-FFF2-40B4-BE49-F238E27FC236}">
                <a16:creationId xmlns:a16="http://schemas.microsoft.com/office/drawing/2014/main" id="{05B97473-FA32-6AD0-6494-D43CE66051A2}"/>
              </a:ext>
            </a:extLst>
          </p:cNvPr>
          <p:cNvSpPr txBox="1"/>
          <p:nvPr/>
        </p:nvSpPr>
        <p:spPr>
          <a:xfrm>
            <a:off x="5767572" y="5701010"/>
            <a:ext cx="1990725" cy="461665"/>
          </a:xfrm>
          <a:prstGeom prst="rect">
            <a:avLst/>
          </a:prstGeom>
          <a:noFill/>
        </p:spPr>
        <p:txBody>
          <a:bodyPr wrap="square" rtlCol="0">
            <a:spAutoFit/>
          </a:bodyPr>
          <a:lstStyle/>
          <a:p>
            <a:r>
              <a:rPr lang="en-US" sz="2400" dirty="0"/>
              <a:t>Metadata</a:t>
            </a:r>
          </a:p>
        </p:txBody>
      </p:sp>
      <p:sp>
        <p:nvSpPr>
          <p:cNvPr id="20" name="テキスト ボックス 50">
            <a:extLst>
              <a:ext uri="{FF2B5EF4-FFF2-40B4-BE49-F238E27FC236}">
                <a16:creationId xmlns:a16="http://schemas.microsoft.com/office/drawing/2014/main" id="{D3480553-C6BF-3662-1BB9-8B6BC20C5D6D}"/>
              </a:ext>
            </a:extLst>
          </p:cNvPr>
          <p:cNvSpPr txBox="1"/>
          <p:nvPr/>
        </p:nvSpPr>
        <p:spPr>
          <a:xfrm>
            <a:off x="5767572" y="4122974"/>
            <a:ext cx="1990725" cy="461665"/>
          </a:xfrm>
          <a:prstGeom prst="rect">
            <a:avLst/>
          </a:prstGeom>
          <a:noFill/>
        </p:spPr>
        <p:txBody>
          <a:bodyPr wrap="square" rtlCol="0">
            <a:spAutoFit/>
          </a:bodyPr>
          <a:lstStyle/>
          <a:p>
            <a:r>
              <a:rPr lang="en-US" sz="2400" dirty="0"/>
              <a:t>Data</a:t>
            </a:r>
          </a:p>
        </p:txBody>
      </p:sp>
      <p:sp>
        <p:nvSpPr>
          <p:cNvPr id="21" name="Slide Number Placeholder 20">
            <a:extLst>
              <a:ext uri="{FF2B5EF4-FFF2-40B4-BE49-F238E27FC236}">
                <a16:creationId xmlns:a16="http://schemas.microsoft.com/office/drawing/2014/main" id="{D9655728-7322-D568-182F-929776CCABB6}"/>
              </a:ext>
            </a:extLst>
          </p:cNvPr>
          <p:cNvSpPr>
            <a:spLocks noGrp="1"/>
          </p:cNvSpPr>
          <p:nvPr>
            <p:ph type="sldNum" sz="quarter" idx="12"/>
          </p:nvPr>
        </p:nvSpPr>
        <p:spPr/>
        <p:txBody>
          <a:bodyPr/>
          <a:lstStyle/>
          <a:p>
            <a:fld id="{9D5DE6D7-F04D-7741-82FC-941AB368F7CA}" type="slidenum">
              <a:rPr lang="en-US" smtClean="0"/>
              <a:t>23</a:t>
            </a:fld>
            <a:endParaRPr lang="en-US" dirty="0"/>
          </a:p>
        </p:txBody>
      </p:sp>
    </p:spTree>
    <p:extLst>
      <p:ext uri="{BB962C8B-B14F-4D97-AF65-F5344CB8AC3E}">
        <p14:creationId xmlns:p14="http://schemas.microsoft.com/office/powerpoint/2010/main" val="22090991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Ghost Cache Simulation - Single Layer</a:t>
            </a:r>
          </a:p>
        </p:txBody>
      </p:sp>
      <p:sp>
        <p:nvSpPr>
          <p:cNvPr id="4" name="Rectangle 4">
            <a:extLst>
              <a:ext uri="{FF2B5EF4-FFF2-40B4-BE49-F238E27FC236}">
                <a16:creationId xmlns:a16="http://schemas.microsoft.com/office/drawing/2014/main" id="{3678D107-37E9-004B-741B-1D4E8C7DD4B2}"/>
              </a:ext>
            </a:extLst>
          </p:cNvPr>
          <p:cNvSpPr/>
          <p:nvPr/>
        </p:nvSpPr>
        <p:spPr>
          <a:xfrm>
            <a:off x="3063408" y="4390533"/>
            <a:ext cx="620128" cy="618811"/>
          </a:xfrm>
          <a:prstGeom prst="rect">
            <a:avLst/>
          </a:prstGeom>
          <a:solidFill>
            <a:schemeClr val="bg1"/>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solidFill>
                  <a:schemeClr val="tx1"/>
                </a:solidFill>
              </a:rPr>
              <a:t>1</a:t>
            </a:r>
          </a:p>
        </p:txBody>
      </p:sp>
      <p:sp>
        <p:nvSpPr>
          <p:cNvPr id="5" name="Rectangle 5">
            <a:extLst>
              <a:ext uri="{FF2B5EF4-FFF2-40B4-BE49-F238E27FC236}">
                <a16:creationId xmlns:a16="http://schemas.microsoft.com/office/drawing/2014/main" id="{13170257-CD80-CDF8-70A3-32FE8159CB19}"/>
              </a:ext>
            </a:extLst>
          </p:cNvPr>
          <p:cNvSpPr/>
          <p:nvPr/>
        </p:nvSpPr>
        <p:spPr>
          <a:xfrm>
            <a:off x="3683536" y="4390533"/>
            <a:ext cx="620128" cy="618811"/>
          </a:xfrm>
          <a:prstGeom prst="rect">
            <a:avLst/>
          </a:prstGeom>
          <a:solidFill>
            <a:schemeClr val="bg1"/>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solidFill>
                  <a:schemeClr val="tx1"/>
                </a:solidFill>
              </a:rPr>
              <a:t>2</a:t>
            </a:r>
          </a:p>
        </p:txBody>
      </p:sp>
      <p:sp>
        <p:nvSpPr>
          <p:cNvPr id="6" name="Rectangle 6">
            <a:extLst>
              <a:ext uri="{FF2B5EF4-FFF2-40B4-BE49-F238E27FC236}">
                <a16:creationId xmlns:a16="http://schemas.microsoft.com/office/drawing/2014/main" id="{D2F3075C-27A6-6222-B4E5-D299DC0A3AC0}"/>
              </a:ext>
            </a:extLst>
          </p:cNvPr>
          <p:cNvSpPr/>
          <p:nvPr/>
        </p:nvSpPr>
        <p:spPr>
          <a:xfrm>
            <a:off x="4303663" y="4390533"/>
            <a:ext cx="620128" cy="618811"/>
          </a:xfrm>
          <a:prstGeom prst="rect">
            <a:avLst/>
          </a:prstGeom>
          <a:solidFill>
            <a:schemeClr val="bg1"/>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solidFill>
                  <a:schemeClr val="tx1"/>
                </a:solidFill>
              </a:rPr>
              <a:t>3</a:t>
            </a:r>
          </a:p>
        </p:txBody>
      </p:sp>
      <p:sp>
        <p:nvSpPr>
          <p:cNvPr id="7" name="Rectangle 7">
            <a:extLst>
              <a:ext uri="{FF2B5EF4-FFF2-40B4-BE49-F238E27FC236}">
                <a16:creationId xmlns:a16="http://schemas.microsoft.com/office/drawing/2014/main" id="{2DA48231-17EA-2279-A6FE-195BB3E6064E}"/>
              </a:ext>
            </a:extLst>
          </p:cNvPr>
          <p:cNvSpPr/>
          <p:nvPr/>
        </p:nvSpPr>
        <p:spPr>
          <a:xfrm>
            <a:off x="4923791" y="4390533"/>
            <a:ext cx="620128" cy="618811"/>
          </a:xfrm>
          <a:prstGeom prst="rect">
            <a:avLst/>
          </a:prstGeom>
          <a:solidFill>
            <a:schemeClr val="bg1"/>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solidFill>
                  <a:schemeClr val="tx1"/>
                </a:solidFill>
              </a:rPr>
              <a:t>4</a:t>
            </a:r>
          </a:p>
        </p:txBody>
      </p:sp>
      <p:sp>
        <p:nvSpPr>
          <p:cNvPr id="8" name="テキスト ボックス 50">
            <a:extLst>
              <a:ext uri="{FF2B5EF4-FFF2-40B4-BE49-F238E27FC236}">
                <a16:creationId xmlns:a16="http://schemas.microsoft.com/office/drawing/2014/main" id="{813DFC67-5310-F18F-4658-99363BE18EE0}"/>
              </a:ext>
            </a:extLst>
          </p:cNvPr>
          <p:cNvSpPr txBox="1"/>
          <p:nvPr/>
        </p:nvSpPr>
        <p:spPr>
          <a:xfrm>
            <a:off x="1072682" y="4469105"/>
            <a:ext cx="1990725" cy="461665"/>
          </a:xfrm>
          <a:prstGeom prst="rect">
            <a:avLst/>
          </a:prstGeom>
          <a:noFill/>
        </p:spPr>
        <p:txBody>
          <a:bodyPr wrap="square" rtlCol="0">
            <a:spAutoFit/>
          </a:bodyPr>
          <a:lstStyle/>
          <a:p>
            <a:pPr algn="l"/>
            <a:r>
              <a:rPr lang="en-US" sz="2400" dirty="0"/>
              <a:t>Ghost cache</a:t>
            </a:r>
          </a:p>
        </p:txBody>
      </p:sp>
      <p:sp>
        <p:nvSpPr>
          <p:cNvPr id="10" name="テキスト ボックス 50">
            <a:extLst>
              <a:ext uri="{FF2B5EF4-FFF2-40B4-BE49-F238E27FC236}">
                <a16:creationId xmlns:a16="http://schemas.microsoft.com/office/drawing/2014/main" id="{39D71DC8-4B78-A8B2-7B26-F02207084643}"/>
              </a:ext>
            </a:extLst>
          </p:cNvPr>
          <p:cNvSpPr txBox="1"/>
          <p:nvPr/>
        </p:nvSpPr>
        <p:spPr>
          <a:xfrm>
            <a:off x="4858952" y="5009344"/>
            <a:ext cx="773044" cy="430887"/>
          </a:xfrm>
          <a:prstGeom prst="rect">
            <a:avLst/>
          </a:prstGeom>
          <a:noFill/>
        </p:spPr>
        <p:txBody>
          <a:bodyPr wrap="square" rtlCol="0">
            <a:spAutoFit/>
          </a:bodyPr>
          <a:lstStyle/>
          <a:p>
            <a:pPr algn="l"/>
            <a:r>
              <a:rPr lang="en-US" sz="2200" dirty="0"/>
              <a:t>(tail)</a:t>
            </a:r>
          </a:p>
        </p:txBody>
      </p:sp>
      <p:sp>
        <p:nvSpPr>
          <p:cNvPr id="11" name="テキスト ボックス 50">
            <a:extLst>
              <a:ext uri="{FF2B5EF4-FFF2-40B4-BE49-F238E27FC236}">
                <a16:creationId xmlns:a16="http://schemas.microsoft.com/office/drawing/2014/main" id="{727C7FB8-4113-6D1A-BEEF-CC0DFFA8D804}"/>
              </a:ext>
            </a:extLst>
          </p:cNvPr>
          <p:cNvSpPr txBox="1"/>
          <p:nvPr/>
        </p:nvSpPr>
        <p:spPr>
          <a:xfrm>
            <a:off x="2986373" y="5448467"/>
            <a:ext cx="1616156" cy="430887"/>
          </a:xfrm>
          <a:prstGeom prst="rect">
            <a:avLst/>
          </a:prstGeom>
          <a:noFill/>
        </p:spPr>
        <p:txBody>
          <a:bodyPr wrap="square" rtlCol="0">
            <a:spAutoFit/>
          </a:bodyPr>
          <a:lstStyle/>
          <a:p>
            <a:pPr algn="l"/>
            <a:r>
              <a:rPr lang="en-US" dirty="0"/>
              <a:t>&lt; </a:t>
            </a:r>
            <a:r>
              <a:rPr lang="en-US" sz="2200" dirty="0"/>
              <a:t>size=2 </a:t>
            </a:r>
            <a:r>
              <a:rPr lang="en-US" dirty="0"/>
              <a:t>&gt;</a:t>
            </a:r>
          </a:p>
        </p:txBody>
      </p:sp>
      <p:sp>
        <p:nvSpPr>
          <p:cNvPr id="12" name="テキスト ボックス 50">
            <a:extLst>
              <a:ext uri="{FF2B5EF4-FFF2-40B4-BE49-F238E27FC236}">
                <a16:creationId xmlns:a16="http://schemas.microsoft.com/office/drawing/2014/main" id="{AA981075-AED8-B91C-5A2A-10FBAF94AFB0}"/>
              </a:ext>
            </a:extLst>
          </p:cNvPr>
          <p:cNvSpPr txBox="1"/>
          <p:nvPr/>
        </p:nvSpPr>
        <p:spPr>
          <a:xfrm>
            <a:off x="3013510" y="5966164"/>
            <a:ext cx="2571672" cy="430887"/>
          </a:xfrm>
          <a:prstGeom prst="rect">
            <a:avLst/>
          </a:prstGeom>
          <a:noFill/>
        </p:spPr>
        <p:txBody>
          <a:bodyPr wrap="square" rtlCol="0">
            <a:spAutoFit/>
          </a:bodyPr>
          <a:lstStyle/>
          <a:p>
            <a:pPr algn="ctr"/>
            <a:r>
              <a:rPr lang="en-US" dirty="0"/>
              <a:t>&lt;          </a:t>
            </a:r>
            <a:r>
              <a:rPr lang="en-US" sz="2200" dirty="0"/>
              <a:t>size=4</a:t>
            </a:r>
            <a:r>
              <a:rPr lang="en-US" dirty="0"/>
              <a:t>          &gt;</a:t>
            </a:r>
          </a:p>
        </p:txBody>
      </p:sp>
      <p:cxnSp>
        <p:nvCxnSpPr>
          <p:cNvPr id="14" name="Straight Connector 13">
            <a:extLst>
              <a:ext uri="{FF2B5EF4-FFF2-40B4-BE49-F238E27FC236}">
                <a16:creationId xmlns:a16="http://schemas.microsoft.com/office/drawing/2014/main" id="{CAF37C75-CDCD-FD25-6144-CCBCE5498AE1}"/>
              </a:ext>
            </a:extLst>
          </p:cNvPr>
          <p:cNvCxnSpPr>
            <a:cxnSpLocks/>
          </p:cNvCxnSpPr>
          <p:nvPr/>
        </p:nvCxnSpPr>
        <p:spPr>
          <a:xfrm>
            <a:off x="3063407" y="5009344"/>
            <a:ext cx="0" cy="1326152"/>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DFB5E53-7DA0-0EA5-CD93-9B52C3A06A78}"/>
              </a:ext>
            </a:extLst>
          </p:cNvPr>
          <p:cNvCxnSpPr>
            <a:cxnSpLocks/>
          </p:cNvCxnSpPr>
          <p:nvPr/>
        </p:nvCxnSpPr>
        <p:spPr>
          <a:xfrm>
            <a:off x="4303662" y="5009344"/>
            <a:ext cx="0" cy="80845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2074B65-C96A-EC2B-1AA7-8E8F4AD760FD}"/>
              </a:ext>
            </a:extLst>
          </p:cNvPr>
          <p:cNvCxnSpPr>
            <a:cxnSpLocks/>
          </p:cNvCxnSpPr>
          <p:nvPr/>
        </p:nvCxnSpPr>
        <p:spPr>
          <a:xfrm>
            <a:off x="5530751" y="5009344"/>
            <a:ext cx="0" cy="1326152"/>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23FA12B-5854-614D-C670-A873727D8C07}"/>
              </a:ext>
            </a:extLst>
          </p:cNvPr>
          <p:cNvCxnSpPr>
            <a:cxnSpLocks/>
          </p:cNvCxnSpPr>
          <p:nvPr/>
        </p:nvCxnSpPr>
        <p:spPr>
          <a:xfrm>
            <a:off x="2959079" y="3951408"/>
            <a:ext cx="354194" cy="345043"/>
          </a:xfrm>
          <a:prstGeom prst="straightConnector1">
            <a:avLst/>
          </a:prstGeom>
          <a:ln w="38100">
            <a:headEnd type="none" w="lg" len="lg"/>
            <a:tailEnd type="triangle" w="lg" len="lg"/>
          </a:ln>
        </p:spPr>
        <p:style>
          <a:lnRef idx="1">
            <a:schemeClr val="dk1"/>
          </a:lnRef>
          <a:fillRef idx="0">
            <a:schemeClr val="dk1"/>
          </a:fillRef>
          <a:effectRef idx="0">
            <a:schemeClr val="dk1"/>
          </a:effectRef>
          <a:fontRef idx="minor">
            <a:schemeClr val="tx1"/>
          </a:fontRef>
        </p:style>
      </p:cxnSp>
      <p:sp>
        <p:nvSpPr>
          <p:cNvPr id="15" name="Content Placeholder 2">
            <a:extLst>
              <a:ext uri="{FF2B5EF4-FFF2-40B4-BE49-F238E27FC236}">
                <a16:creationId xmlns:a16="http://schemas.microsoft.com/office/drawing/2014/main" id="{80E7A308-85A4-FE69-E585-0019D4176062}"/>
              </a:ext>
            </a:extLst>
          </p:cNvPr>
          <p:cNvSpPr txBox="1">
            <a:spLocks/>
          </p:cNvSpPr>
          <p:nvPr/>
        </p:nvSpPr>
        <p:spPr>
          <a:xfrm>
            <a:off x="838200" y="1224867"/>
            <a:ext cx="10515600" cy="22874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t>Use a single ghost </a:t>
            </a:r>
            <a:r>
              <a:rPr lang="en-US" altLang="zh-CN" dirty="0" smtClean="0"/>
              <a:t>cache instance</a:t>
            </a:r>
            <a:endParaRPr lang="en-US" altLang="zh-CN" dirty="0"/>
          </a:p>
          <a:p>
            <a:pPr marL="457200" lvl="1" indent="0">
              <a:buNone/>
            </a:pPr>
            <a:r>
              <a:rPr lang="en-US" altLang="zh-CN" sz="2600" dirty="0" smtClean="0"/>
              <a:t>Largely reduces </a:t>
            </a:r>
            <a:r>
              <a:rPr lang="en-US" altLang="zh-CN" sz="2600" dirty="0"/>
              <a:t>space and time </a:t>
            </a:r>
            <a:r>
              <a:rPr lang="en-US" altLang="zh-CN" sz="2600" dirty="0" smtClean="0"/>
              <a:t>overhead</a:t>
            </a:r>
            <a:endParaRPr lang="en-US" dirty="0" smtClean="0"/>
          </a:p>
          <a:p>
            <a:pPr marL="0" indent="0">
              <a:buFont typeface="Arial" panose="020B0604020202020204" pitchFamily="34" charset="0"/>
              <a:buNone/>
            </a:pPr>
            <a:r>
              <a:rPr lang="en-US" dirty="0" smtClean="0"/>
              <a:t>Simulate </a:t>
            </a:r>
            <a:r>
              <a:rPr lang="en-US" dirty="0"/>
              <a:t>caches of multiple sizes simultaneously</a:t>
            </a:r>
          </a:p>
          <a:p>
            <a:pPr marL="457200" lvl="1" indent="0">
              <a:buFont typeface="Arial" panose="020B0604020202020204" pitchFamily="34" charset="0"/>
              <a:buNone/>
            </a:pPr>
            <a:r>
              <a:rPr lang="en-US" sz="2600" dirty="0"/>
              <a:t>When the eviction policy has stack property</a:t>
            </a:r>
          </a:p>
        </p:txBody>
      </p:sp>
      <p:sp>
        <p:nvSpPr>
          <p:cNvPr id="3" name="Slide Number Placeholder 2">
            <a:extLst>
              <a:ext uri="{FF2B5EF4-FFF2-40B4-BE49-F238E27FC236}">
                <a16:creationId xmlns:a16="http://schemas.microsoft.com/office/drawing/2014/main" id="{66C44B10-DF5F-9DDC-92D8-7FB3503FF20E}"/>
              </a:ext>
            </a:extLst>
          </p:cNvPr>
          <p:cNvSpPr>
            <a:spLocks noGrp="1"/>
          </p:cNvSpPr>
          <p:nvPr>
            <p:ph type="sldNum" sz="quarter" idx="12"/>
          </p:nvPr>
        </p:nvSpPr>
        <p:spPr/>
        <p:txBody>
          <a:bodyPr/>
          <a:lstStyle/>
          <a:p>
            <a:fld id="{9D5DE6D7-F04D-7741-82FC-941AB368F7CA}" type="slidenum">
              <a:rPr lang="en-US" smtClean="0"/>
              <a:t>24</a:t>
            </a:fld>
            <a:endParaRPr lang="en-US" dirty="0"/>
          </a:p>
        </p:txBody>
      </p:sp>
      <p:cxnSp>
        <p:nvCxnSpPr>
          <p:cNvPr id="9" name="Straight Arrow Connector 8">
            <a:extLst>
              <a:ext uri="{FF2B5EF4-FFF2-40B4-BE49-F238E27FC236}">
                <a16:creationId xmlns:a16="http://schemas.microsoft.com/office/drawing/2014/main" id="{023483B5-7E4B-3D29-08C5-B2C8D0F39360}"/>
              </a:ext>
            </a:extLst>
          </p:cNvPr>
          <p:cNvCxnSpPr>
            <a:cxnSpLocks/>
          </p:cNvCxnSpPr>
          <p:nvPr/>
        </p:nvCxnSpPr>
        <p:spPr>
          <a:xfrm>
            <a:off x="4820400" y="3951408"/>
            <a:ext cx="354194" cy="345043"/>
          </a:xfrm>
          <a:prstGeom prst="straightConnector1">
            <a:avLst/>
          </a:prstGeom>
          <a:ln w="38100">
            <a:headEnd type="none" w="lg" len="lg"/>
            <a:tailEnd type="triangle"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705806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Ghost Cache Simulation - Two Layers</a:t>
            </a:r>
          </a:p>
        </p:txBody>
      </p:sp>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199" y="1224867"/>
            <a:ext cx="11239501" cy="1775493"/>
          </a:xfrm>
        </p:spPr>
        <p:txBody>
          <a:bodyPr/>
          <a:lstStyle/>
          <a:p>
            <a:pPr marL="0" indent="0">
              <a:buNone/>
            </a:pPr>
            <a:r>
              <a:rPr lang="en-US" dirty="0"/>
              <a:t>Simultaneous simulation of caches with different sizes is </a:t>
            </a:r>
            <a:r>
              <a:rPr lang="en-US" dirty="0">
                <a:solidFill>
                  <a:srgbClr val="FF0000"/>
                </a:solidFill>
              </a:rPr>
              <a:t>not feasible</a:t>
            </a:r>
          </a:p>
          <a:p>
            <a:pPr marL="457200" lvl="1" indent="0">
              <a:buNone/>
            </a:pPr>
            <a:r>
              <a:rPr lang="en-US" sz="2600" dirty="0">
                <a:solidFill>
                  <a:srgbClr val="FF0000"/>
                </a:solidFill>
              </a:rPr>
              <a:t>The second layer sees different access patterns</a:t>
            </a:r>
          </a:p>
        </p:txBody>
      </p:sp>
      <p:sp>
        <p:nvSpPr>
          <p:cNvPr id="4" name="Slide Number Placeholder 3">
            <a:extLst>
              <a:ext uri="{FF2B5EF4-FFF2-40B4-BE49-F238E27FC236}">
                <a16:creationId xmlns:a16="http://schemas.microsoft.com/office/drawing/2014/main" id="{D9FDCF66-1D2E-65BC-202B-B4CFFA9C9BBE}"/>
              </a:ext>
            </a:extLst>
          </p:cNvPr>
          <p:cNvSpPr>
            <a:spLocks noGrp="1"/>
          </p:cNvSpPr>
          <p:nvPr>
            <p:ph type="sldNum" sz="quarter" idx="12"/>
          </p:nvPr>
        </p:nvSpPr>
        <p:spPr/>
        <p:txBody>
          <a:bodyPr/>
          <a:lstStyle/>
          <a:p>
            <a:fld id="{9D5DE6D7-F04D-7741-82FC-941AB368F7CA}" type="slidenum">
              <a:rPr lang="en-US" smtClean="0"/>
              <a:t>25</a:t>
            </a:fld>
            <a:endParaRPr lang="en-US" dirty="0"/>
          </a:p>
        </p:txBody>
      </p:sp>
    </p:spTree>
    <p:extLst>
      <p:ext uri="{BB962C8B-B14F-4D97-AF65-F5344CB8AC3E}">
        <p14:creationId xmlns:p14="http://schemas.microsoft.com/office/powerpoint/2010/main" val="25459394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Ghost Cache Simulation - Two Layers</a:t>
            </a:r>
          </a:p>
        </p:txBody>
      </p:sp>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199" y="1224867"/>
            <a:ext cx="10982325" cy="1775493"/>
          </a:xfrm>
        </p:spPr>
        <p:txBody>
          <a:bodyPr/>
          <a:lstStyle/>
          <a:p>
            <a:pPr marL="0" indent="0">
              <a:buNone/>
            </a:pPr>
            <a:r>
              <a:rPr lang="en-US" dirty="0"/>
              <a:t>Simultaneous simulation of caches with different sizes is </a:t>
            </a:r>
            <a:r>
              <a:rPr lang="en-US" dirty="0">
                <a:solidFill>
                  <a:srgbClr val="FF0000"/>
                </a:solidFill>
              </a:rPr>
              <a:t>not feasible</a:t>
            </a:r>
          </a:p>
          <a:p>
            <a:pPr marL="457200" lvl="1" indent="0">
              <a:buNone/>
            </a:pPr>
            <a:r>
              <a:rPr lang="en-US" sz="2600" dirty="0">
                <a:solidFill>
                  <a:srgbClr val="FF0000"/>
                </a:solidFill>
              </a:rPr>
              <a:t>The second layer sees different access patterns</a:t>
            </a:r>
          </a:p>
        </p:txBody>
      </p:sp>
      <p:grpSp>
        <p:nvGrpSpPr>
          <p:cNvPr id="8" name="Group 7">
            <a:extLst>
              <a:ext uri="{FF2B5EF4-FFF2-40B4-BE49-F238E27FC236}">
                <a16:creationId xmlns:a16="http://schemas.microsoft.com/office/drawing/2014/main" id="{AA1670D1-26BD-3052-5E6F-7069B20E9C6D}"/>
              </a:ext>
            </a:extLst>
          </p:cNvPr>
          <p:cNvGrpSpPr/>
          <p:nvPr/>
        </p:nvGrpSpPr>
        <p:grpSpPr>
          <a:xfrm>
            <a:off x="492291" y="3999401"/>
            <a:ext cx="6255047" cy="1200329"/>
            <a:chOff x="4746324" y="3761276"/>
            <a:chExt cx="6255047" cy="1200329"/>
          </a:xfrm>
        </p:grpSpPr>
        <p:sp>
          <p:nvSpPr>
            <p:cNvPr id="11" name="テキスト ボックス 50">
              <a:extLst>
                <a:ext uri="{FF2B5EF4-FFF2-40B4-BE49-F238E27FC236}">
                  <a16:creationId xmlns:a16="http://schemas.microsoft.com/office/drawing/2014/main" id="{5827A664-AE5A-4425-6E38-986C89690FAA}"/>
                </a:ext>
              </a:extLst>
            </p:cNvPr>
            <p:cNvSpPr txBox="1"/>
            <p:nvPr/>
          </p:nvSpPr>
          <p:spPr>
            <a:xfrm>
              <a:off x="4746324" y="4130610"/>
              <a:ext cx="3378501" cy="461665"/>
            </a:xfrm>
            <a:prstGeom prst="rect">
              <a:avLst/>
            </a:prstGeom>
            <a:noFill/>
          </p:spPr>
          <p:txBody>
            <a:bodyPr wrap="square" rtlCol="0">
              <a:spAutoFit/>
            </a:bodyPr>
            <a:lstStyle/>
            <a:p>
              <a:pPr algn="l"/>
              <a:r>
                <a:rPr lang="en-US" sz="2400" dirty="0"/>
                <a:t>1st-layer access trace:</a:t>
              </a:r>
              <a:endParaRPr lang="en-US" sz="2800" dirty="0"/>
            </a:p>
          </p:txBody>
        </p:sp>
        <p:sp>
          <p:nvSpPr>
            <p:cNvPr id="12" name="テキスト ボックス 50">
              <a:extLst>
                <a:ext uri="{FF2B5EF4-FFF2-40B4-BE49-F238E27FC236}">
                  <a16:creationId xmlns:a16="http://schemas.microsoft.com/office/drawing/2014/main" id="{AB1060D1-6BFE-1AEB-E960-4AC2F8CF017D}"/>
                </a:ext>
              </a:extLst>
            </p:cNvPr>
            <p:cNvSpPr txBox="1"/>
            <p:nvPr/>
          </p:nvSpPr>
          <p:spPr>
            <a:xfrm>
              <a:off x="7972421" y="3761276"/>
              <a:ext cx="3028950" cy="1200329"/>
            </a:xfrm>
            <a:prstGeom prst="rect">
              <a:avLst/>
            </a:prstGeom>
            <a:noFill/>
          </p:spPr>
          <p:txBody>
            <a:bodyPr wrap="square" rtlCol="0">
              <a:spAutoFit/>
            </a:bodyPr>
            <a:lstStyle/>
            <a:p>
              <a:pPr algn="l"/>
              <a:r>
                <a:rPr lang="en-US" sz="2400" dirty="0"/>
                <a:t>2 1 3 2 3 1 3 1 2 </a:t>
              </a:r>
              <a:r>
                <a:rPr lang="en-US" sz="2400" dirty="0">
                  <a:solidFill>
                    <a:srgbClr val="0070C0"/>
                  </a:solidFill>
                </a:rPr>
                <a:t>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a:rPr>
                <a:t>2</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lang="en-US" sz="2400" dirty="0">
                  <a:solidFill>
                    <a:prstClr val="black"/>
                  </a:solidFill>
                  <a:latin typeface="Arial" panose="020B0604020202020204"/>
                </a:rPr>
                <a:t>1</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3 2 3 1 2 1 3 </a:t>
              </a:r>
              <a:r>
                <a:rPr kumimoji="0" lang="en-US" sz="2400" b="0" i="0" u="none" strike="noStrike" kern="1200" cap="none" spc="0" normalizeH="0" baseline="0" noProof="0" dirty="0">
                  <a:ln>
                    <a:noFill/>
                  </a:ln>
                  <a:solidFill>
                    <a:srgbClr val="0070C0"/>
                  </a:solidFill>
                  <a:effectLst/>
                  <a:uLnTx/>
                  <a:uFillTx/>
                  <a:latin typeface="Arial" panose="020B0604020202020204"/>
                  <a:ea typeface="+mn-ea"/>
                  <a:cs typeface="+mn-cs"/>
                </a:rPr>
                <a:t>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a:rPr>
                <a:t>2</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lang="en-US" sz="2400" dirty="0">
                  <a:solidFill>
                    <a:prstClr val="black"/>
                  </a:solidFill>
                  <a:latin typeface="Arial" panose="020B0604020202020204"/>
                </a:rPr>
                <a:t>1</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3 2 1 </a:t>
              </a:r>
              <a:r>
                <a:rPr lang="en-US" sz="2400" dirty="0">
                  <a:solidFill>
                    <a:prstClr val="black"/>
                  </a:solidFill>
                  <a:latin typeface="Arial" panose="020B0604020202020204"/>
                </a:rPr>
                <a:t>3</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1 3 2 </a:t>
              </a:r>
              <a:r>
                <a:rPr kumimoji="0" lang="en-US" sz="2400" b="0" i="0" u="none" strike="noStrike" kern="1200" cap="none" spc="0" normalizeH="0" baseline="0" noProof="0" dirty="0">
                  <a:ln>
                    <a:noFill/>
                  </a:ln>
                  <a:solidFill>
                    <a:srgbClr val="0070C0"/>
                  </a:solidFill>
                  <a:effectLst/>
                  <a:uLnTx/>
                  <a:uFillTx/>
                  <a:latin typeface="Arial" panose="020B0604020202020204"/>
                  <a:ea typeface="+mn-ea"/>
                  <a:cs typeface="+mn-cs"/>
                </a:rPr>
                <a:t>4</a:t>
              </a:r>
            </a:p>
          </p:txBody>
        </p:sp>
      </p:grpSp>
      <p:grpSp>
        <p:nvGrpSpPr>
          <p:cNvPr id="13" name="Group 12">
            <a:extLst>
              <a:ext uri="{FF2B5EF4-FFF2-40B4-BE49-F238E27FC236}">
                <a16:creationId xmlns:a16="http://schemas.microsoft.com/office/drawing/2014/main" id="{BD3835EA-FD5A-B7C3-71D1-5409DDA76709}"/>
              </a:ext>
            </a:extLst>
          </p:cNvPr>
          <p:cNvGrpSpPr/>
          <p:nvPr/>
        </p:nvGrpSpPr>
        <p:grpSpPr>
          <a:xfrm>
            <a:off x="7035332" y="4290161"/>
            <a:ext cx="3928588" cy="618811"/>
            <a:chOff x="7541518" y="4220692"/>
            <a:chExt cx="3928588" cy="618811"/>
          </a:xfrm>
        </p:grpSpPr>
        <p:sp>
          <p:nvSpPr>
            <p:cNvPr id="14" name="テキスト ボックス 50">
              <a:extLst>
                <a:ext uri="{FF2B5EF4-FFF2-40B4-BE49-F238E27FC236}">
                  <a16:creationId xmlns:a16="http://schemas.microsoft.com/office/drawing/2014/main" id="{E6495B2D-E73F-5E39-1347-8A0F0CFF4102}"/>
                </a:ext>
              </a:extLst>
            </p:cNvPr>
            <p:cNvSpPr txBox="1"/>
            <p:nvPr/>
          </p:nvSpPr>
          <p:spPr>
            <a:xfrm>
              <a:off x="7541518" y="4299267"/>
              <a:ext cx="3232618" cy="461665"/>
            </a:xfrm>
            <a:prstGeom prst="rect">
              <a:avLst/>
            </a:prstGeom>
            <a:noFill/>
          </p:spPr>
          <p:txBody>
            <a:bodyPr wrap="square" rtlCol="0">
              <a:spAutoFit/>
            </a:bodyPr>
            <a:lstStyle/>
            <a:p>
              <a:pPr algn="l"/>
              <a:r>
                <a:rPr lang="en-US" altLang="zh-CN" sz="2400" dirty="0"/>
                <a:t>1st-layer </a:t>
              </a:r>
              <a:r>
                <a:rPr lang="en-US" sz="2400" dirty="0"/>
                <a:t>Ghost cache</a:t>
              </a:r>
            </a:p>
          </p:txBody>
        </p:sp>
        <p:sp>
          <p:nvSpPr>
            <p:cNvPr id="15" name="Rectangle 14">
              <a:extLst>
                <a:ext uri="{FF2B5EF4-FFF2-40B4-BE49-F238E27FC236}">
                  <a16:creationId xmlns:a16="http://schemas.microsoft.com/office/drawing/2014/main" id="{9309402A-DAA7-7909-721B-3B6A1CE57BF9}"/>
                </a:ext>
              </a:extLst>
            </p:cNvPr>
            <p:cNvSpPr/>
            <p:nvPr/>
          </p:nvSpPr>
          <p:spPr>
            <a:xfrm>
              <a:off x="10849978" y="4220692"/>
              <a:ext cx="620128" cy="618811"/>
            </a:xfrm>
            <a:prstGeom prst="rect">
              <a:avLst/>
            </a:prstGeom>
            <a:solidFill>
              <a:schemeClr val="bg1"/>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2400" dirty="0">
                  <a:solidFill>
                    <a:schemeClr val="tx1"/>
                  </a:solidFill>
                </a:rPr>
                <a:t>1</a:t>
              </a:r>
              <a:endParaRPr lang="en-US" sz="2400" dirty="0">
                <a:solidFill>
                  <a:schemeClr val="tx1"/>
                </a:solidFill>
              </a:endParaRPr>
            </a:p>
          </p:txBody>
        </p:sp>
      </p:grpSp>
      <p:sp>
        <p:nvSpPr>
          <p:cNvPr id="16" name="テキスト ボックス 50">
            <a:extLst>
              <a:ext uri="{FF2B5EF4-FFF2-40B4-BE49-F238E27FC236}">
                <a16:creationId xmlns:a16="http://schemas.microsoft.com/office/drawing/2014/main" id="{6EAF66E4-DF6E-6135-89CA-08AD65547C76}"/>
              </a:ext>
            </a:extLst>
          </p:cNvPr>
          <p:cNvSpPr txBox="1"/>
          <p:nvPr/>
        </p:nvSpPr>
        <p:spPr>
          <a:xfrm>
            <a:off x="9914829" y="3784952"/>
            <a:ext cx="1478053" cy="461665"/>
          </a:xfrm>
          <a:prstGeom prst="rect">
            <a:avLst/>
          </a:prstGeom>
          <a:noFill/>
        </p:spPr>
        <p:txBody>
          <a:bodyPr wrap="square" rtlCol="0">
            <a:spAutoFit/>
          </a:bodyPr>
          <a:lstStyle/>
          <a:p>
            <a:pPr algn="ctr"/>
            <a:r>
              <a:rPr lang="en-US" altLang="zh-CN" sz="2400" dirty="0"/>
              <a:t>size = 1</a:t>
            </a:r>
            <a:endParaRPr lang="en-US" sz="2400" dirty="0"/>
          </a:p>
        </p:txBody>
      </p:sp>
      <p:sp>
        <p:nvSpPr>
          <p:cNvPr id="17" name="Slide Number Placeholder 16">
            <a:extLst>
              <a:ext uri="{FF2B5EF4-FFF2-40B4-BE49-F238E27FC236}">
                <a16:creationId xmlns:a16="http://schemas.microsoft.com/office/drawing/2014/main" id="{0F8B291A-20FE-542B-55CE-9F9FC554C9F2}"/>
              </a:ext>
            </a:extLst>
          </p:cNvPr>
          <p:cNvSpPr>
            <a:spLocks noGrp="1"/>
          </p:cNvSpPr>
          <p:nvPr>
            <p:ph type="sldNum" sz="quarter" idx="12"/>
          </p:nvPr>
        </p:nvSpPr>
        <p:spPr/>
        <p:txBody>
          <a:bodyPr/>
          <a:lstStyle/>
          <a:p>
            <a:fld id="{9D5DE6D7-F04D-7741-82FC-941AB368F7CA}" type="slidenum">
              <a:rPr lang="en-US" smtClean="0"/>
              <a:t>26</a:t>
            </a:fld>
            <a:endParaRPr lang="en-US" dirty="0"/>
          </a:p>
        </p:txBody>
      </p:sp>
    </p:spTree>
    <p:extLst>
      <p:ext uri="{BB962C8B-B14F-4D97-AF65-F5344CB8AC3E}">
        <p14:creationId xmlns:p14="http://schemas.microsoft.com/office/powerpoint/2010/main" val="14472890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Ghost Cache Simulation - Two Layers</a:t>
            </a:r>
          </a:p>
        </p:txBody>
      </p:sp>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199" y="1224867"/>
            <a:ext cx="10982325" cy="1775493"/>
          </a:xfrm>
        </p:spPr>
        <p:txBody>
          <a:bodyPr/>
          <a:lstStyle/>
          <a:p>
            <a:pPr marL="0" indent="0">
              <a:buNone/>
            </a:pPr>
            <a:r>
              <a:rPr lang="en-US" dirty="0"/>
              <a:t>Simultaneous simulation of caches with different sizes is </a:t>
            </a:r>
            <a:r>
              <a:rPr lang="en-US" dirty="0">
                <a:solidFill>
                  <a:srgbClr val="FF0000"/>
                </a:solidFill>
              </a:rPr>
              <a:t>not feasible</a:t>
            </a:r>
          </a:p>
          <a:p>
            <a:pPr marL="457200" lvl="1" indent="0">
              <a:buNone/>
            </a:pPr>
            <a:r>
              <a:rPr lang="en-US" sz="2600" dirty="0">
                <a:solidFill>
                  <a:srgbClr val="FF0000"/>
                </a:solidFill>
              </a:rPr>
              <a:t>The second layer sees different access patterns</a:t>
            </a:r>
          </a:p>
        </p:txBody>
      </p:sp>
      <p:sp>
        <p:nvSpPr>
          <p:cNvPr id="7" name="テキスト ボックス 50">
            <a:extLst>
              <a:ext uri="{FF2B5EF4-FFF2-40B4-BE49-F238E27FC236}">
                <a16:creationId xmlns:a16="http://schemas.microsoft.com/office/drawing/2014/main" id="{E5F1DC60-4CF4-E19B-BCC8-36B5F43CF366}"/>
              </a:ext>
            </a:extLst>
          </p:cNvPr>
          <p:cNvSpPr txBox="1"/>
          <p:nvPr/>
        </p:nvSpPr>
        <p:spPr>
          <a:xfrm>
            <a:off x="492291" y="4368735"/>
            <a:ext cx="3378501" cy="461665"/>
          </a:xfrm>
          <a:prstGeom prst="rect">
            <a:avLst/>
          </a:prstGeom>
          <a:noFill/>
        </p:spPr>
        <p:txBody>
          <a:bodyPr wrap="square" rtlCol="0">
            <a:spAutoFit/>
          </a:bodyPr>
          <a:lstStyle/>
          <a:p>
            <a:pPr algn="l"/>
            <a:r>
              <a:rPr lang="en-US" sz="2400" dirty="0"/>
              <a:t>1st-layer access trace:</a:t>
            </a:r>
            <a:endParaRPr lang="en-US" sz="2800" dirty="0"/>
          </a:p>
        </p:txBody>
      </p:sp>
      <p:grpSp>
        <p:nvGrpSpPr>
          <p:cNvPr id="25" name="Group 24">
            <a:extLst>
              <a:ext uri="{FF2B5EF4-FFF2-40B4-BE49-F238E27FC236}">
                <a16:creationId xmlns:a16="http://schemas.microsoft.com/office/drawing/2014/main" id="{D018F42A-87E1-265E-C731-42B8A7059A94}"/>
              </a:ext>
            </a:extLst>
          </p:cNvPr>
          <p:cNvGrpSpPr/>
          <p:nvPr/>
        </p:nvGrpSpPr>
        <p:grpSpPr>
          <a:xfrm>
            <a:off x="7035332" y="4290161"/>
            <a:ext cx="3928588" cy="618811"/>
            <a:chOff x="7541518" y="4220692"/>
            <a:chExt cx="3928588" cy="618811"/>
          </a:xfrm>
        </p:grpSpPr>
        <p:sp>
          <p:nvSpPr>
            <p:cNvPr id="26" name="テキスト ボックス 50">
              <a:extLst>
                <a:ext uri="{FF2B5EF4-FFF2-40B4-BE49-F238E27FC236}">
                  <a16:creationId xmlns:a16="http://schemas.microsoft.com/office/drawing/2014/main" id="{EBEA861C-3212-8539-E736-80BFC7318F90}"/>
                </a:ext>
              </a:extLst>
            </p:cNvPr>
            <p:cNvSpPr txBox="1"/>
            <p:nvPr/>
          </p:nvSpPr>
          <p:spPr>
            <a:xfrm>
              <a:off x="7541518" y="4299267"/>
              <a:ext cx="3232618" cy="461665"/>
            </a:xfrm>
            <a:prstGeom prst="rect">
              <a:avLst/>
            </a:prstGeom>
            <a:noFill/>
          </p:spPr>
          <p:txBody>
            <a:bodyPr wrap="square" rtlCol="0">
              <a:spAutoFit/>
            </a:bodyPr>
            <a:lstStyle/>
            <a:p>
              <a:pPr algn="l"/>
              <a:r>
                <a:rPr lang="en-US" altLang="zh-CN" sz="2400" dirty="0"/>
                <a:t>1st-layer </a:t>
              </a:r>
              <a:r>
                <a:rPr lang="en-US" sz="2400" dirty="0"/>
                <a:t>Ghost cache</a:t>
              </a:r>
            </a:p>
          </p:txBody>
        </p:sp>
        <p:sp>
          <p:nvSpPr>
            <p:cNvPr id="27" name="Rectangle 26">
              <a:extLst>
                <a:ext uri="{FF2B5EF4-FFF2-40B4-BE49-F238E27FC236}">
                  <a16:creationId xmlns:a16="http://schemas.microsoft.com/office/drawing/2014/main" id="{8BDEB495-9AB9-E863-69F5-099FEF3C51D8}"/>
                </a:ext>
              </a:extLst>
            </p:cNvPr>
            <p:cNvSpPr/>
            <p:nvPr/>
          </p:nvSpPr>
          <p:spPr>
            <a:xfrm>
              <a:off x="10849978" y="4220692"/>
              <a:ext cx="620128" cy="618811"/>
            </a:xfrm>
            <a:prstGeom prst="rect">
              <a:avLst/>
            </a:prstGeom>
            <a:solidFill>
              <a:schemeClr val="bg1"/>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2400" dirty="0">
                  <a:solidFill>
                    <a:schemeClr val="tx1"/>
                  </a:solidFill>
                </a:rPr>
                <a:t>1</a:t>
              </a:r>
              <a:endParaRPr lang="en-US" sz="2400" dirty="0">
                <a:solidFill>
                  <a:schemeClr val="tx1"/>
                </a:solidFill>
              </a:endParaRPr>
            </a:p>
          </p:txBody>
        </p:sp>
      </p:grpSp>
      <p:sp>
        <p:nvSpPr>
          <p:cNvPr id="28" name="Slide Number Placeholder 27">
            <a:extLst>
              <a:ext uri="{FF2B5EF4-FFF2-40B4-BE49-F238E27FC236}">
                <a16:creationId xmlns:a16="http://schemas.microsoft.com/office/drawing/2014/main" id="{E30D28D4-9A7A-3DE6-50B2-4A827421D487}"/>
              </a:ext>
            </a:extLst>
          </p:cNvPr>
          <p:cNvSpPr>
            <a:spLocks noGrp="1"/>
          </p:cNvSpPr>
          <p:nvPr>
            <p:ph type="sldNum" sz="quarter" idx="12"/>
          </p:nvPr>
        </p:nvSpPr>
        <p:spPr/>
        <p:txBody>
          <a:bodyPr/>
          <a:lstStyle/>
          <a:p>
            <a:fld id="{9D5DE6D7-F04D-7741-82FC-941AB368F7CA}" type="slidenum">
              <a:rPr lang="en-US" smtClean="0"/>
              <a:t>27</a:t>
            </a:fld>
            <a:endParaRPr lang="en-US" dirty="0"/>
          </a:p>
        </p:txBody>
      </p:sp>
      <p:sp>
        <p:nvSpPr>
          <p:cNvPr id="5" name="テキスト ボックス 50">
            <a:extLst>
              <a:ext uri="{FF2B5EF4-FFF2-40B4-BE49-F238E27FC236}">
                <a16:creationId xmlns:a16="http://schemas.microsoft.com/office/drawing/2014/main" id="{71462EF4-CD41-C620-5D7A-C9AB48E7F305}"/>
              </a:ext>
            </a:extLst>
          </p:cNvPr>
          <p:cNvSpPr txBox="1"/>
          <p:nvPr/>
        </p:nvSpPr>
        <p:spPr>
          <a:xfrm>
            <a:off x="3718388" y="5338583"/>
            <a:ext cx="3028950" cy="1200329"/>
          </a:xfrm>
          <a:prstGeom prst="rect">
            <a:avLst/>
          </a:prstGeom>
          <a:noFill/>
        </p:spPr>
        <p:txBody>
          <a:bodyPr wrap="square" rtlCol="0">
            <a:spAutoFit/>
          </a:bodyPr>
          <a:lstStyle/>
          <a:p>
            <a:pPr algn="l"/>
            <a:r>
              <a:rPr lang="en-US" sz="2400" dirty="0"/>
              <a:t>2 1 3 2 3 1 3 1 2 </a:t>
            </a:r>
            <a:r>
              <a:rPr lang="en-US" sz="2400" dirty="0">
                <a:solidFill>
                  <a:srgbClr val="0070C0"/>
                </a:solidFill>
              </a:rPr>
              <a:t>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a:rPr>
              <a:t>2</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lang="en-US" sz="2400" dirty="0">
                <a:solidFill>
                  <a:prstClr val="black"/>
                </a:solidFill>
                <a:latin typeface="Arial" panose="020B0604020202020204"/>
              </a:rPr>
              <a:t>1</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3 2 3 1 2 1 3 </a:t>
            </a:r>
            <a:r>
              <a:rPr kumimoji="0" lang="en-US" sz="2400" b="0" i="0" u="none" strike="noStrike" kern="1200" cap="none" spc="0" normalizeH="0" baseline="0" noProof="0" dirty="0">
                <a:ln>
                  <a:noFill/>
                </a:ln>
                <a:solidFill>
                  <a:srgbClr val="0070C0"/>
                </a:solidFill>
                <a:effectLst/>
                <a:uLnTx/>
                <a:uFillTx/>
                <a:latin typeface="Arial" panose="020B0604020202020204"/>
                <a:ea typeface="+mn-ea"/>
                <a:cs typeface="+mn-cs"/>
              </a:rPr>
              <a:t>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a:rPr>
              <a:t>2</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lang="en-US" sz="2400" dirty="0">
                <a:solidFill>
                  <a:prstClr val="black"/>
                </a:solidFill>
                <a:latin typeface="Arial" panose="020B0604020202020204"/>
              </a:rPr>
              <a:t>1</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3 2 1 </a:t>
            </a:r>
            <a:r>
              <a:rPr lang="en-US" sz="2400" dirty="0">
                <a:solidFill>
                  <a:prstClr val="black"/>
                </a:solidFill>
                <a:latin typeface="Arial" panose="020B0604020202020204"/>
              </a:rPr>
              <a:t>3</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1 3 2 </a:t>
            </a:r>
            <a:r>
              <a:rPr kumimoji="0" lang="en-US" sz="2400" b="0" i="0" u="none" strike="noStrike" kern="1200" cap="none" spc="0" normalizeH="0" baseline="0" noProof="0" dirty="0">
                <a:ln>
                  <a:noFill/>
                </a:ln>
                <a:solidFill>
                  <a:srgbClr val="0070C0"/>
                </a:solidFill>
                <a:effectLst/>
                <a:uLnTx/>
                <a:uFillTx/>
                <a:latin typeface="Arial" panose="020B0604020202020204"/>
                <a:ea typeface="+mn-ea"/>
                <a:cs typeface="+mn-cs"/>
              </a:rPr>
              <a:t>4</a:t>
            </a:r>
          </a:p>
        </p:txBody>
      </p:sp>
      <p:sp>
        <p:nvSpPr>
          <p:cNvPr id="9" name="テキスト ボックス 50">
            <a:extLst>
              <a:ext uri="{FF2B5EF4-FFF2-40B4-BE49-F238E27FC236}">
                <a16:creationId xmlns:a16="http://schemas.microsoft.com/office/drawing/2014/main" id="{EEB62ED1-AF53-459D-7F6E-C5CD83641A31}"/>
              </a:ext>
            </a:extLst>
          </p:cNvPr>
          <p:cNvSpPr txBox="1"/>
          <p:nvPr/>
        </p:nvSpPr>
        <p:spPr>
          <a:xfrm>
            <a:off x="405204" y="5707914"/>
            <a:ext cx="3378501" cy="461665"/>
          </a:xfrm>
          <a:prstGeom prst="rect">
            <a:avLst/>
          </a:prstGeom>
          <a:noFill/>
        </p:spPr>
        <p:txBody>
          <a:bodyPr wrap="square" rtlCol="0">
            <a:spAutoFit/>
          </a:bodyPr>
          <a:lstStyle/>
          <a:p>
            <a:pPr algn="l"/>
            <a:r>
              <a:rPr lang="en-US" sz="2400" dirty="0"/>
              <a:t>2nd-layer access trace:</a:t>
            </a:r>
            <a:endParaRPr lang="en-US" sz="2800" dirty="0"/>
          </a:p>
        </p:txBody>
      </p:sp>
      <p:sp>
        <p:nvSpPr>
          <p:cNvPr id="11" name="テキスト ボックス 50">
            <a:extLst>
              <a:ext uri="{FF2B5EF4-FFF2-40B4-BE49-F238E27FC236}">
                <a16:creationId xmlns:a16="http://schemas.microsoft.com/office/drawing/2014/main" id="{E34CB60E-383B-4319-3BF3-351463AC006D}"/>
              </a:ext>
            </a:extLst>
          </p:cNvPr>
          <p:cNvSpPr txBox="1"/>
          <p:nvPr/>
        </p:nvSpPr>
        <p:spPr>
          <a:xfrm>
            <a:off x="3718388" y="3999401"/>
            <a:ext cx="3028950" cy="1200329"/>
          </a:xfrm>
          <a:prstGeom prst="rect">
            <a:avLst/>
          </a:prstGeom>
          <a:noFill/>
        </p:spPr>
        <p:txBody>
          <a:bodyPr wrap="square" rtlCol="0">
            <a:spAutoFit/>
          </a:bodyPr>
          <a:lstStyle/>
          <a:p>
            <a:pPr algn="l"/>
            <a:r>
              <a:rPr lang="en-US" sz="2400" dirty="0"/>
              <a:t>2 1 3 2 3 1 3 1 2 </a:t>
            </a:r>
            <a:r>
              <a:rPr lang="en-US" sz="2400" dirty="0">
                <a:solidFill>
                  <a:srgbClr val="0070C0"/>
                </a:solidFill>
              </a:rPr>
              <a:t>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a:rPr>
              <a:t>2</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lang="en-US" sz="2400" dirty="0">
                <a:solidFill>
                  <a:prstClr val="black"/>
                </a:solidFill>
                <a:latin typeface="Arial" panose="020B0604020202020204"/>
              </a:rPr>
              <a:t>1</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3 2 3 1 2 1 3 </a:t>
            </a:r>
            <a:r>
              <a:rPr kumimoji="0" lang="en-US" sz="2400" b="0" i="0" u="none" strike="noStrike" kern="1200" cap="none" spc="0" normalizeH="0" baseline="0" noProof="0" dirty="0">
                <a:ln>
                  <a:noFill/>
                </a:ln>
                <a:solidFill>
                  <a:srgbClr val="0070C0"/>
                </a:solidFill>
                <a:effectLst/>
                <a:uLnTx/>
                <a:uFillTx/>
                <a:latin typeface="Arial" panose="020B0604020202020204"/>
                <a:ea typeface="+mn-ea"/>
                <a:cs typeface="+mn-cs"/>
              </a:rPr>
              <a:t>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a:rPr>
              <a:t>2</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lang="en-US" sz="2400" dirty="0">
                <a:solidFill>
                  <a:prstClr val="black"/>
                </a:solidFill>
                <a:latin typeface="Arial" panose="020B0604020202020204"/>
              </a:rPr>
              <a:t>1</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3 2 1 </a:t>
            </a:r>
            <a:r>
              <a:rPr lang="en-US" sz="2400" dirty="0">
                <a:solidFill>
                  <a:prstClr val="black"/>
                </a:solidFill>
                <a:latin typeface="Arial" panose="020B0604020202020204"/>
              </a:rPr>
              <a:t>3</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1 3 2 </a:t>
            </a:r>
            <a:r>
              <a:rPr kumimoji="0" lang="en-US" sz="2400" b="0" i="0" u="none" strike="noStrike" kern="1200" cap="none" spc="0" normalizeH="0" baseline="0" noProof="0" dirty="0">
                <a:ln>
                  <a:noFill/>
                </a:ln>
                <a:solidFill>
                  <a:srgbClr val="0070C0"/>
                </a:solidFill>
                <a:effectLst/>
                <a:uLnTx/>
                <a:uFillTx/>
                <a:latin typeface="Arial" panose="020B0604020202020204"/>
                <a:ea typeface="+mn-ea"/>
                <a:cs typeface="+mn-cs"/>
              </a:rPr>
              <a:t>4</a:t>
            </a:r>
          </a:p>
        </p:txBody>
      </p:sp>
      <p:sp>
        <p:nvSpPr>
          <p:cNvPr id="12" name="テキスト ボックス 50">
            <a:extLst>
              <a:ext uri="{FF2B5EF4-FFF2-40B4-BE49-F238E27FC236}">
                <a16:creationId xmlns:a16="http://schemas.microsoft.com/office/drawing/2014/main" id="{61C07D21-D4D9-9C6B-185A-0B1925C066B6}"/>
              </a:ext>
            </a:extLst>
          </p:cNvPr>
          <p:cNvSpPr txBox="1"/>
          <p:nvPr/>
        </p:nvSpPr>
        <p:spPr>
          <a:xfrm>
            <a:off x="9914829" y="3784952"/>
            <a:ext cx="1478053" cy="461665"/>
          </a:xfrm>
          <a:prstGeom prst="rect">
            <a:avLst/>
          </a:prstGeom>
          <a:noFill/>
        </p:spPr>
        <p:txBody>
          <a:bodyPr wrap="square" rtlCol="0">
            <a:spAutoFit/>
          </a:bodyPr>
          <a:lstStyle/>
          <a:p>
            <a:pPr algn="ctr"/>
            <a:r>
              <a:rPr lang="en-US" altLang="zh-CN" sz="2400" dirty="0"/>
              <a:t>size = 1</a:t>
            </a:r>
            <a:endParaRPr lang="en-US" sz="2400" dirty="0"/>
          </a:p>
        </p:txBody>
      </p:sp>
    </p:spTree>
    <p:extLst>
      <p:ext uri="{BB962C8B-B14F-4D97-AF65-F5344CB8AC3E}">
        <p14:creationId xmlns:p14="http://schemas.microsoft.com/office/powerpoint/2010/main" val="24074614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Ghost Cache Simulation - Two Layers</a:t>
            </a:r>
          </a:p>
        </p:txBody>
      </p:sp>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199" y="1224867"/>
            <a:ext cx="10982325" cy="1775493"/>
          </a:xfrm>
        </p:spPr>
        <p:txBody>
          <a:bodyPr/>
          <a:lstStyle/>
          <a:p>
            <a:pPr marL="0" indent="0">
              <a:buNone/>
            </a:pPr>
            <a:r>
              <a:rPr lang="en-US" dirty="0"/>
              <a:t>Simultaneous simulation of caches with different sizes is </a:t>
            </a:r>
            <a:r>
              <a:rPr lang="en-US" dirty="0">
                <a:solidFill>
                  <a:srgbClr val="FF0000"/>
                </a:solidFill>
              </a:rPr>
              <a:t>not feasible</a:t>
            </a:r>
          </a:p>
          <a:p>
            <a:pPr marL="457200" lvl="1" indent="0">
              <a:buNone/>
            </a:pPr>
            <a:r>
              <a:rPr lang="en-US" sz="2600" dirty="0">
                <a:solidFill>
                  <a:srgbClr val="FF0000"/>
                </a:solidFill>
              </a:rPr>
              <a:t>The second layer sees different access patterns</a:t>
            </a:r>
          </a:p>
        </p:txBody>
      </p:sp>
      <p:sp>
        <p:nvSpPr>
          <p:cNvPr id="9" name="テキスト ボックス 50">
            <a:extLst>
              <a:ext uri="{FF2B5EF4-FFF2-40B4-BE49-F238E27FC236}">
                <a16:creationId xmlns:a16="http://schemas.microsoft.com/office/drawing/2014/main" id="{A6CD1ECA-9950-4A44-CA53-9C974952C5FA}"/>
              </a:ext>
            </a:extLst>
          </p:cNvPr>
          <p:cNvSpPr txBox="1"/>
          <p:nvPr/>
        </p:nvSpPr>
        <p:spPr>
          <a:xfrm>
            <a:off x="492291" y="4368735"/>
            <a:ext cx="3378501" cy="461665"/>
          </a:xfrm>
          <a:prstGeom prst="rect">
            <a:avLst/>
          </a:prstGeom>
          <a:noFill/>
        </p:spPr>
        <p:txBody>
          <a:bodyPr wrap="square" rtlCol="0">
            <a:spAutoFit/>
          </a:bodyPr>
          <a:lstStyle/>
          <a:p>
            <a:pPr algn="l"/>
            <a:r>
              <a:rPr lang="en-US" sz="2400" dirty="0"/>
              <a:t>1st-layer access trace:</a:t>
            </a:r>
            <a:endParaRPr lang="en-US" sz="2800" dirty="0"/>
          </a:p>
        </p:txBody>
      </p:sp>
      <p:sp>
        <p:nvSpPr>
          <p:cNvPr id="22" name="テキスト ボックス 50">
            <a:extLst>
              <a:ext uri="{FF2B5EF4-FFF2-40B4-BE49-F238E27FC236}">
                <a16:creationId xmlns:a16="http://schemas.microsoft.com/office/drawing/2014/main" id="{66635534-7D6A-7D6B-17B5-29D1BDFE3816}"/>
              </a:ext>
            </a:extLst>
          </p:cNvPr>
          <p:cNvSpPr txBox="1"/>
          <p:nvPr/>
        </p:nvSpPr>
        <p:spPr>
          <a:xfrm>
            <a:off x="3718388" y="5707913"/>
            <a:ext cx="3028950" cy="461665"/>
          </a:xfrm>
          <a:prstGeom prst="rect">
            <a:avLst/>
          </a:prstGeom>
          <a:noFill/>
        </p:spPr>
        <p:txBody>
          <a:bodyPr wrap="square" rtlCol="0">
            <a:spAutoFit/>
          </a:bodyPr>
          <a:lstStyle/>
          <a:p>
            <a:pPr algn="l"/>
            <a:r>
              <a:rPr lang="en-US" sz="2400" dirty="0">
                <a:solidFill>
                  <a:srgbClr val="0070C0"/>
                </a:solidFill>
              </a:rPr>
              <a:t>4 </a:t>
            </a:r>
            <a:r>
              <a:rPr lang="en-US" sz="2400" dirty="0"/>
              <a:t>3</a:t>
            </a:r>
            <a:r>
              <a:rPr lang="en-US" sz="2400" dirty="0">
                <a:solidFill>
                  <a:srgbClr val="0070C0"/>
                </a:solidFill>
              </a:rPr>
              <a:t> 4 </a:t>
            </a:r>
            <a:r>
              <a:rPr lang="en-US" sz="2400" dirty="0"/>
              <a:t>2</a:t>
            </a:r>
            <a:r>
              <a:rPr lang="en-US" sz="2400" dirty="0">
                <a:solidFill>
                  <a:srgbClr val="0070C0"/>
                </a:solidFill>
              </a:rPr>
              <a:t> 4</a:t>
            </a:r>
            <a:endParaRPr kumimoji="0" lang="en-US" sz="2400" b="0" i="0" u="none" strike="noStrike" kern="1200" cap="none" spc="0" normalizeH="0" baseline="0" noProof="0" dirty="0">
              <a:ln>
                <a:noFill/>
              </a:ln>
              <a:solidFill>
                <a:srgbClr val="0070C0"/>
              </a:solidFill>
              <a:effectLst/>
              <a:uLnTx/>
              <a:uFillTx/>
              <a:latin typeface="Arial" panose="020B0604020202020204"/>
              <a:ea typeface="+mn-ea"/>
              <a:cs typeface="+mn-cs"/>
            </a:endParaRPr>
          </a:p>
        </p:txBody>
      </p:sp>
      <p:grpSp>
        <p:nvGrpSpPr>
          <p:cNvPr id="7" name="Group 6">
            <a:extLst>
              <a:ext uri="{FF2B5EF4-FFF2-40B4-BE49-F238E27FC236}">
                <a16:creationId xmlns:a16="http://schemas.microsoft.com/office/drawing/2014/main" id="{9D811640-2601-D6D5-1110-0985506B795E}"/>
              </a:ext>
            </a:extLst>
          </p:cNvPr>
          <p:cNvGrpSpPr/>
          <p:nvPr/>
        </p:nvGrpSpPr>
        <p:grpSpPr>
          <a:xfrm>
            <a:off x="6491046" y="4290160"/>
            <a:ext cx="5093002" cy="618813"/>
            <a:chOff x="6997232" y="4220691"/>
            <a:chExt cx="5093002" cy="618813"/>
          </a:xfrm>
        </p:grpSpPr>
        <p:grpSp>
          <p:nvGrpSpPr>
            <p:cNvPr id="15" name="Group 14">
              <a:extLst>
                <a:ext uri="{FF2B5EF4-FFF2-40B4-BE49-F238E27FC236}">
                  <a16:creationId xmlns:a16="http://schemas.microsoft.com/office/drawing/2014/main" id="{AA528D69-D326-FE38-EADB-9315208EF2F5}"/>
                </a:ext>
              </a:extLst>
            </p:cNvPr>
            <p:cNvGrpSpPr/>
            <p:nvPr/>
          </p:nvGrpSpPr>
          <p:grpSpPr>
            <a:xfrm>
              <a:off x="6997232" y="4220693"/>
              <a:ext cx="3852746" cy="618811"/>
              <a:chOff x="1072682" y="4390531"/>
              <a:chExt cx="3852746" cy="618811"/>
            </a:xfrm>
          </p:grpSpPr>
          <p:sp>
            <p:nvSpPr>
              <p:cNvPr id="4" name="Rectangle 4">
                <a:extLst>
                  <a:ext uri="{FF2B5EF4-FFF2-40B4-BE49-F238E27FC236}">
                    <a16:creationId xmlns:a16="http://schemas.microsoft.com/office/drawing/2014/main" id="{3678D107-37E9-004B-741B-1D4E8C7DD4B2}"/>
                  </a:ext>
                </a:extLst>
              </p:cNvPr>
              <p:cNvSpPr/>
              <p:nvPr/>
            </p:nvSpPr>
            <p:spPr>
              <a:xfrm>
                <a:off x="4305300" y="4390531"/>
                <a:ext cx="620128" cy="618811"/>
              </a:xfrm>
              <a:prstGeom prst="rect">
                <a:avLst/>
              </a:prstGeom>
              <a:solidFill>
                <a:schemeClr val="bg1"/>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solidFill>
                      <a:schemeClr val="tx1"/>
                    </a:solidFill>
                  </a:rPr>
                  <a:t>1</a:t>
                </a:r>
              </a:p>
            </p:txBody>
          </p:sp>
          <p:sp>
            <p:nvSpPr>
              <p:cNvPr id="8" name="テキスト ボックス 50">
                <a:extLst>
                  <a:ext uri="{FF2B5EF4-FFF2-40B4-BE49-F238E27FC236}">
                    <a16:creationId xmlns:a16="http://schemas.microsoft.com/office/drawing/2014/main" id="{813DFC67-5310-F18F-4658-99363BE18EE0}"/>
                  </a:ext>
                </a:extLst>
              </p:cNvPr>
              <p:cNvSpPr txBox="1"/>
              <p:nvPr/>
            </p:nvSpPr>
            <p:spPr>
              <a:xfrm>
                <a:off x="1072682" y="4469105"/>
                <a:ext cx="3232618" cy="461665"/>
              </a:xfrm>
              <a:prstGeom prst="rect">
                <a:avLst/>
              </a:prstGeom>
              <a:noFill/>
            </p:spPr>
            <p:txBody>
              <a:bodyPr wrap="square" rtlCol="0">
                <a:spAutoFit/>
              </a:bodyPr>
              <a:lstStyle/>
              <a:p>
                <a:pPr algn="l"/>
                <a:r>
                  <a:rPr lang="en-US" altLang="zh-CN" sz="2400" dirty="0"/>
                  <a:t>1st-layer </a:t>
                </a:r>
                <a:r>
                  <a:rPr lang="en-US" sz="2400" dirty="0"/>
                  <a:t>Ghost cache</a:t>
                </a:r>
              </a:p>
            </p:txBody>
          </p:sp>
        </p:grpSp>
        <p:sp>
          <p:nvSpPr>
            <p:cNvPr id="5" name="Rectangle 4">
              <a:extLst>
                <a:ext uri="{FF2B5EF4-FFF2-40B4-BE49-F238E27FC236}">
                  <a16:creationId xmlns:a16="http://schemas.microsoft.com/office/drawing/2014/main" id="{1D2F3179-E867-71FC-E9E4-E29D6FC59E4B}"/>
                </a:ext>
              </a:extLst>
            </p:cNvPr>
            <p:cNvSpPr/>
            <p:nvPr/>
          </p:nvSpPr>
          <p:spPr>
            <a:xfrm>
              <a:off x="10849978" y="4220692"/>
              <a:ext cx="620128" cy="618811"/>
            </a:xfrm>
            <a:prstGeom prst="rect">
              <a:avLst/>
            </a:prstGeom>
            <a:solidFill>
              <a:schemeClr val="bg1"/>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2400" dirty="0">
                  <a:solidFill>
                    <a:schemeClr val="tx1"/>
                  </a:solidFill>
                </a:rPr>
                <a:t>2</a:t>
              </a:r>
              <a:endParaRPr lang="en-US" sz="2400" dirty="0">
                <a:solidFill>
                  <a:schemeClr val="tx1"/>
                </a:solidFill>
              </a:endParaRPr>
            </a:p>
          </p:txBody>
        </p:sp>
        <p:sp>
          <p:nvSpPr>
            <p:cNvPr id="6" name="Rectangle 4">
              <a:extLst>
                <a:ext uri="{FF2B5EF4-FFF2-40B4-BE49-F238E27FC236}">
                  <a16:creationId xmlns:a16="http://schemas.microsoft.com/office/drawing/2014/main" id="{BEA7152D-200F-B325-894A-1F703B0202E9}"/>
                </a:ext>
              </a:extLst>
            </p:cNvPr>
            <p:cNvSpPr/>
            <p:nvPr/>
          </p:nvSpPr>
          <p:spPr>
            <a:xfrm>
              <a:off x="11470106" y="4220691"/>
              <a:ext cx="620128" cy="618811"/>
            </a:xfrm>
            <a:prstGeom prst="rect">
              <a:avLst/>
            </a:prstGeom>
            <a:solidFill>
              <a:schemeClr val="bg1"/>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2400" dirty="0">
                  <a:solidFill>
                    <a:schemeClr val="tx1"/>
                  </a:solidFill>
                </a:rPr>
                <a:t>3</a:t>
              </a:r>
              <a:endParaRPr lang="en-US" sz="2400" dirty="0">
                <a:solidFill>
                  <a:schemeClr val="tx1"/>
                </a:solidFill>
              </a:endParaRPr>
            </a:p>
          </p:txBody>
        </p:sp>
      </p:grpSp>
      <p:sp>
        <p:nvSpPr>
          <p:cNvPr id="12" name="Slide Number Placeholder 11">
            <a:extLst>
              <a:ext uri="{FF2B5EF4-FFF2-40B4-BE49-F238E27FC236}">
                <a16:creationId xmlns:a16="http://schemas.microsoft.com/office/drawing/2014/main" id="{40AAE458-CED3-23C4-45FC-77BC2E1CBCCD}"/>
              </a:ext>
            </a:extLst>
          </p:cNvPr>
          <p:cNvSpPr>
            <a:spLocks noGrp="1"/>
          </p:cNvSpPr>
          <p:nvPr>
            <p:ph type="sldNum" sz="quarter" idx="12"/>
          </p:nvPr>
        </p:nvSpPr>
        <p:spPr/>
        <p:txBody>
          <a:bodyPr/>
          <a:lstStyle/>
          <a:p>
            <a:fld id="{9D5DE6D7-F04D-7741-82FC-941AB368F7CA}" type="slidenum">
              <a:rPr lang="en-US" smtClean="0"/>
              <a:t>28</a:t>
            </a:fld>
            <a:endParaRPr lang="en-US" dirty="0"/>
          </a:p>
        </p:txBody>
      </p:sp>
      <p:sp>
        <p:nvSpPr>
          <p:cNvPr id="14" name="テキスト ボックス 50">
            <a:extLst>
              <a:ext uri="{FF2B5EF4-FFF2-40B4-BE49-F238E27FC236}">
                <a16:creationId xmlns:a16="http://schemas.microsoft.com/office/drawing/2014/main" id="{E16A985D-B364-BB4F-E0AE-32F500E2A007}"/>
              </a:ext>
            </a:extLst>
          </p:cNvPr>
          <p:cNvSpPr txBox="1"/>
          <p:nvPr/>
        </p:nvSpPr>
        <p:spPr>
          <a:xfrm>
            <a:off x="405204" y="5707914"/>
            <a:ext cx="3378501" cy="461665"/>
          </a:xfrm>
          <a:prstGeom prst="rect">
            <a:avLst/>
          </a:prstGeom>
          <a:noFill/>
        </p:spPr>
        <p:txBody>
          <a:bodyPr wrap="square" rtlCol="0">
            <a:spAutoFit/>
          </a:bodyPr>
          <a:lstStyle/>
          <a:p>
            <a:pPr algn="l"/>
            <a:r>
              <a:rPr lang="en-US" sz="2400" dirty="0"/>
              <a:t>2nd-layer access trace:</a:t>
            </a:r>
            <a:endParaRPr lang="en-US" sz="2800" dirty="0"/>
          </a:p>
        </p:txBody>
      </p:sp>
      <p:sp>
        <p:nvSpPr>
          <p:cNvPr id="17" name="テキスト ボックス 50">
            <a:extLst>
              <a:ext uri="{FF2B5EF4-FFF2-40B4-BE49-F238E27FC236}">
                <a16:creationId xmlns:a16="http://schemas.microsoft.com/office/drawing/2014/main" id="{FA14EDBA-ACE1-C5BA-FE33-D0176419052A}"/>
              </a:ext>
            </a:extLst>
          </p:cNvPr>
          <p:cNvSpPr txBox="1"/>
          <p:nvPr/>
        </p:nvSpPr>
        <p:spPr>
          <a:xfrm>
            <a:off x="3718388" y="3999401"/>
            <a:ext cx="3028950" cy="1200329"/>
          </a:xfrm>
          <a:prstGeom prst="rect">
            <a:avLst/>
          </a:prstGeom>
          <a:noFill/>
        </p:spPr>
        <p:txBody>
          <a:bodyPr wrap="square" rtlCol="0">
            <a:spAutoFit/>
          </a:bodyPr>
          <a:lstStyle/>
          <a:p>
            <a:pPr algn="l"/>
            <a:r>
              <a:rPr lang="en-US" sz="2400" dirty="0"/>
              <a:t>2 1 3 2 3 1 3 1 2 </a:t>
            </a:r>
            <a:r>
              <a:rPr lang="en-US" sz="2400" dirty="0">
                <a:solidFill>
                  <a:srgbClr val="0070C0"/>
                </a:solidFill>
              </a:rPr>
              <a:t>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a:rPr>
              <a:t>2</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lang="en-US" sz="2400" dirty="0">
                <a:solidFill>
                  <a:prstClr val="black"/>
                </a:solidFill>
                <a:latin typeface="Arial" panose="020B0604020202020204"/>
              </a:rPr>
              <a:t>1</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3 2 3 1 2 1 3 </a:t>
            </a:r>
            <a:r>
              <a:rPr kumimoji="0" lang="en-US" sz="2400" b="0" i="0" u="none" strike="noStrike" kern="1200" cap="none" spc="0" normalizeH="0" baseline="0" noProof="0" dirty="0">
                <a:ln>
                  <a:noFill/>
                </a:ln>
                <a:solidFill>
                  <a:srgbClr val="0070C0"/>
                </a:solidFill>
                <a:effectLst/>
                <a:uLnTx/>
                <a:uFillTx/>
                <a:latin typeface="Arial" panose="020B0604020202020204"/>
                <a:ea typeface="+mn-ea"/>
                <a:cs typeface="+mn-cs"/>
              </a:rPr>
              <a:t>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a:rPr>
              <a:t>2</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lang="en-US" sz="2400" dirty="0">
                <a:solidFill>
                  <a:prstClr val="black"/>
                </a:solidFill>
                <a:latin typeface="Arial" panose="020B0604020202020204"/>
              </a:rPr>
              <a:t>1</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3 2 1 </a:t>
            </a:r>
            <a:r>
              <a:rPr lang="en-US" sz="2400" dirty="0">
                <a:solidFill>
                  <a:prstClr val="black"/>
                </a:solidFill>
                <a:latin typeface="Arial" panose="020B0604020202020204"/>
              </a:rPr>
              <a:t>3</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1 3 2 </a:t>
            </a:r>
            <a:r>
              <a:rPr kumimoji="0" lang="en-US" sz="2400" b="0" i="0" u="none" strike="noStrike" kern="1200" cap="none" spc="0" normalizeH="0" baseline="0" noProof="0" dirty="0">
                <a:ln>
                  <a:noFill/>
                </a:ln>
                <a:solidFill>
                  <a:srgbClr val="0070C0"/>
                </a:solidFill>
                <a:effectLst/>
                <a:uLnTx/>
                <a:uFillTx/>
                <a:latin typeface="Arial" panose="020B0604020202020204"/>
                <a:ea typeface="+mn-ea"/>
                <a:cs typeface="+mn-cs"/>
              </a:rPr>
              <a:t>4</a:t>
            </a:r>
          </a:p>
        </p:txBody>
      </p:sp>
      <p:sp>
        <p:nvSpPr>
          <p:cNvPr id="19" name="テキスト ボックス 50">
            <a:extLst>
              <a:ext uri="{FF2B5EF4-FFF2-40B4-BE49-F238E27FC236}">
                <a16:creationId xmlns:a16="http://schemas.microsoft.com/office/drawing/2014/main" id="{287D796E-16B1-3AC9-55A4-A9030301A45E}"/>
              </a:ext>
            </a:extLst>
          </p:cNvPr>
          <p:cNvSpPr txBox="1"/>
          <p:nvPr/>
        </p:nvSpPr>
        <p:spPr>
          <a:xfrm>
            <a:off x="9914829" y="3784952"/>
            <a:ext cx="1478053" cy="461665"/>
          </a:xfrm>
          <a:prstGeom prst="rect">
            <a:avLst/>
          </a:prstGeom>
          <a:noFill/>
        </p:spPr>
        <p:txBody>
          <a:bodyPr wrap="square" rtlCol="0">
            <a:spAutoFit/>
          </a:bodyPr>
          <a:lstStyle/>
          <a:p>
            <a:pPr algn="ctr"/>
            <a:r>
              <a:rPr lang="en-US" altLang="zh-CN" sz="2400" dirty="0"/>
              <a:t>size = 3</a:t>
            </a:r>
            <a:endParaRPr lang="en-US" sz="2400" dirty="0"/>
          </a:p>
        </p:txBody>
      </p:sp>
    </p:spTree>
    <p:extLst>
      <p:ext uri="{BB962C8B-B14F-4D97-AF65-F5344CB8AC3E}">
        <p14:creationId xmlns:p14="http://schemas.microsoft.com/office/powerpoint/2010/main" val="20398567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199" y="1224866"/>
            <a:ext cx="10972801" cy="2702961"/>
          </a:xfrm>
        </p:spPr>
        <p:txBody>
          <a:bodyPr>
            <a:normAutofit/>
          </a:bodyPr>
          <a:lstStyle/>
          <a:p>
            <a:pPr marL="0" indent="0">
              <a:buNone/>
            </a:pPr>
            <a:r>
              <a:rPr lang="en-US" dirty="0"/>
              <a:t>Use a single ghost </a:t>
            </a:r>
            <a:r>
              <a:rPr lang="en-US" dirty="0" smtClean="0"/>
              <a:t>cache </a:t>
            </a:r>
            <a:r>
              <a:rPr lang="en-US" altLang="zh-CN" dirty="0"/>
              <a:t>instance</a:t>
            </a:r>
            <a:endParaRPr lang="en-US" dirty="0"/>
          </a:p>
          <a:p>
            <a:pPr marL="457200" lvl="1" indent="0">
              <a:buNone/>
            </a:pPr>
            <a:r>
              <a:rPr lang="en-US" sz="2600" dirty="0" smtClean="0"/>
              <a:t>Largely reduces </a:t>
            </a:r>
            <a:r>
              <a:rPr lang="en-US" sz="2600" dirty="0"/>
              <a:t>space and time overhead</a:t>
            </a:r>
          </a:p>
          <a:p>
            <a:pPr lvl="1"/>
            <a:endParaRPr lang="en-US" dirty="0"/>
          </a:p>
        </p:txBody>
      </p:sp>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Incremental reuse of a single ghost cache</a:t>
            </a:r>
          </a:p>
        </p:txBody>
      </p:sp>
      <p:sp>
        <p:nvSpPr>
          <p:cNvPr id="4" name="Slide Number Placeholder 3">
            <a:extLst>
              <a:ext uri="{FF2B5EF4-FFF2-40B4-BE49-F238E27FC236}">
                <a16:creationId xmlns:a16="http://schemas.microsoft.com/office/drawing/2014/main" id="{D4C57073-49F9-22A0-B262-75A7A18CE28A}"/>
              </a:ext>
            </a:extLst>
          </p:cNvPr>
          <p:cNvSpPr>
            <a:spLocks noGrp="1"/>
          </p:cNvSpPr>
          <p:nvPr>
            <p:ph type="sldNum" sz="quarter" idx="12"/>
          </p:nvPr>
        </p:nvSpPr>
        <p:spPr/>
        <p:txBody>
          <a:bodyPr/>
          <a:lstStyle/>
          <a:p>
            <a:fld id="{9D5DE6D7-F04D-7741-82FC-941AB368F7CA}" type="slidenum">
              <a:rPr lang="en-US" smtClean="0"/>
              <a:t>29</a:t>
            </a:fld>
            <a:endParaRPr lang="en-US" dirty="0"/>
          </a:p>
        </p:txBody>
      </p:sp>
    </p:spTree>
    <p:extLst>
      <p:ext uri="{BB962C8B-B14F-4D97-AF65-F5344CB8AC3E}">
        <p14:creationId xmlns:p14="http://schemas.microsoft.com/office/powerpoint/2010/main" val="4091505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8676D-42D8-437E-98A2-2C3102FA74A8}"/>
              </a:ext>
            </a:extLst>
          </p:cNvPr>
          <p:cNvSpPr>
            <a:spLocks noGrp="1"/>
          </p:cNvSpPr>
          <p:nvPr>
            <p:ph type="title"/>
          </p:nvPr>
        </p:nvSpPr>
        <p:spPr>
          <a:xfrm>
            <a:off x="838200" y="162370"/>
            <a:ext cx="10801350" cy="640936"/>
          </a:xfrm>
        </p:spPr>
        <p:txBody>
          <a:bodyPr>
            <a:noAutofit/>
          </a:bodyPr>
          <a:lstStyle/>
          <a:p>
            <a:pPr marL="0" indent="0">
              <a:buNone/>
            </a:pPr>
            <a:r>
              <a:rPr lang="en-US" sz="3600" dirty="0"/>
              <a:t>Database Systems and Storage Engines</a:t>
            </a:r>
          </a:p>
        </p:txBody>
      </p:sp>
      <p:sp>
        <p:nvSpPr>
          <p:cNvPr id="4" name="Content Placeholder 50">
            <a:extLst>
              <a:ext uri="{FF2B5EF4-FFF2-40B4-BE49-F238E27FC236}">
                <a16:creationId xmlns:a16="http://schemas.microsoft.com/office/drawing/2014/main" id="{BADD38F8-0601-41DD-AD60-ED819B0E1924}"/>
              </a:ext>
            </a:extLst>
          </p:cNvPr>
          <p:cNvSpPr>
            <a:spLocks noGrp="1"/>
          </p:cNvSpPr>
          <p:nvPr>
            <p:ph idx="1"/>
          </p:nvPr>
        </p:nvSpPr>
        <p:spPr>
          <a:xfrm>
            <a:off x="838199" y="1234616"/>
            <a:ext cx="10544175" cy="4965462"/>
          </a:xfrm>
        </p:spPr>
        <p:txBody>
          <a:bodyPr>
            <a:normAutofit/>
          </a:bodyPr>
          <a:lstStyle/>
          <a:p>
            <a:pPr marL="0" indent="0">
              <a:buNone/>
            </a:pPr>
            <a:r>
              <a:rPr lang="en-US" dirty="0"/>
              <a:t>Large scale database systems</a:t>
            </a:r>
          </a:p>
          <a:p>
            <a:pPr marL="457200" lvl="1" indent="0">
              <a:buNone/>
            </a:pPr>
            <a:r>
              <a:rPr lang="en-US" sz="2600" dirty="0"/>
              <a:t>MongoDB / MySQL </a:t>
            </a:r>
            <a:r>
              <a:rPr lang="en-US" altLang="zh-CN" sz="2600" dirty="0"/>
              <a:t>/ CockroachDB</a:t>
            </a:r>
            <a:r>
              <a:rPr lang="en-US" sz="2600" dirty="0"/>
              <a:t> </a:t>
            </a:r>
          </a:p>
          <a:p>
            <a:pPr marL="0" indent="0">
              <a:buNone/>
            </a:pPr>
            <a:r>
              <a:rPr lang="en-US" altLang="zh-CN" dirty="0">
                <a:solidFill>
                  <a:srgbClr val="0070C0"/>
                </a:solidFill>
              </a:rPr>
              <a:t>Storage </a:t>
            </a:r>
            <a:r>
              <a:rPr lang="en-US" dirty="0">
                <a:solidFill>
                  <a:srgbClr val="0070C0"/>
                </a:solidFill>
              </a:rPr>
              <a:t>engines within DB to interact with filesystems</a:t>
            </a:r>
          </a:p>
          <a:p>
            <a:pPr marL="457200" lvl="1" indent="0">
              <a:buNone/>
            </a:pPr>
            <a:r>
              <a:rPr lang="en-US" sz="2600" dirty="0">
                <a:solidFill>
                  <a:srgbClr val="0070C0"/>
                </a:solidFill>
              </a:rPr>
              <a:t>RocksDB / WiredTiger / InnoDB</a:t>
            </a:r>
          </a:p>
        </p:txBody>
      </p:sp>
      <p:sp>
        <p:nvSpPr>
          <p:cNvPr id="3" name="Slide Number Placeholder 2">
            <a:extLst>
              <a:ext uri="{FF2B5EF4-FFF2-40B4-BE49-F238E27FC236}">
                <a16:creationId xmlns:a16="http://schemas.microsoft.com/office/drawing/2014/main" id="{EF7F53FD-0E8D-8923-7A32-3EF68C3BBD02}"/>
              </a:ext>
            </a:extLst>
          </p:cNvPr>
          <p:cNvSpPr>
            <a:spLocks noGrp="1"/>
          </p:cNvSpPr>
          <p:nvPr>
            <p:ph type="sldNum" sz="quarter" idx="12"/>
          </p:nvPr>
        </p:nvSpPr>
        <p:spPr/>
        <p:txBody>
          <a:bodyPr/>
          <a:lstStyle/>
          <a:p>
            <a:fld id="{9D5DE6D7-F04D-7741-82FC-941AB368F7CA}" type="slidenum">
              <a:rPr lang="en-US" smtClean="0"/>
              <a:t>3</a:t>
            </a:fld>
            <a:endParaRPr lang="en-US" dirty="0"/>
          </a:p>
        </p:txBody>
      </p:sp>
      <p:sp>
        <p:nvSpPr>
          <p:cNvPr id="6" name="Rectangle: Rounded Corners 5">
            <a:extLst>
              <a:ext uri="{FF2B5EF4-FFF2-40B4-BE49-F238E27FC236}">
                <a16:creationId xmlns:a16="http://schemas.microsoft.com/office/drawing/2014/main" id="{8AEC003F-5929-A86A-0A43-7FBF7FBA23C2}"/>
              </a:ext>
            </a:extLst>
          </p:cNvPr>
          <p:cNvSpPr/>
          <p:nvPr/>
        </p:nvSpPr>
        <p:spPr>
          <a:xfrm>
            <a:off x="4807401" y="3478889"/>
            <a:ext cx="2862945" cy="2851811"/>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tx1"/>
              </a:solidFill>
            </a:endParaRPr>
          </a:p>
        </p:txBody>
      </p:sp>
      <p:sp>
        <p:nvSpPr>
          <p:cNvPr id="10" name="Rectangle: Rounded Corners 9">
            <a:extLst>
              <a:ext uri="{FF2B5EF4-FFF2-40B4-BE49-F238E27FC236}">
                <a16:creationId xmlns:a16="http://schemas.microsoft.com/office/drawing/2014/main" id="{D12D5913-EB76-E2AD-79C7-C3EFCD6BAD8E}"/>
              </a:ext>
            </a:extLst>
          </p:cNvPr>
          <p:cNvSpPr/>
          <p:nvPr/>
        </p:nvSpPr>
        <p:spPr>
          <a:xfrm>
            <a:off x="838197" y="3426501"/>
            <a:ext cx="2862945" cy="2851811"/>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tx1"/>
              </a:solidFill>
            </a:endParaRPr>
          </a:p>
        </p:txBody>
      </p:sp>
      <p:sp>
        <p:nvSpPr>
          <p:cNvPr id="11" name="Rectangle: Rounded Corners 10">
            <a:extLst>
              <a:ext uri="{FF2B5EF4-FFF2-40B4-BE49-F238E27FC236}">
                <a16:creationId xmlns:a16="http://schemas.microsoft.com/office/drawing/2014/main" id="{1D3C9A15-6FF6-423A-5C04-85E4A5193D3E}"/>
              </a:ext>
            </a:extLst>
          </p:cNvPr>
          <p:cNvSpPr/>
          <p:nvPr/>
        </p:nvSpPr>
        <p:spPr>
          <a:xfrm>
            <a:off x="8776605" y="3455453"/>
            <a:ext cx="2862945" cy="2851811"/>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tx1"/>
              </a:solidFill>
            </a:endParaRPr>
          </a:p>
        </p:txBody>
      </p:sp>
      <p:sp>
        <p:nvSpPr>
          <p:cNvPr id="15" name="Rectangle 14">
            <a:extLst>
              <a:ext uri="{FF2B5EF4-FFF2-40B4-BE49-F238E27FC236}">
                <a16:creationId xmlns:a16="http://schemas.microsoft.com/office/drawing/2014/main" id="{2D0B2C3D-98AC-882E-9C58-4DEEE618092F}"/>
              </a:ext>
            </a:extLst>
          </p:cNvPr>
          <p:cNvSpPr/>
          <p:nvPr/>
        </p:nvSpPr>
        <p:spPr>
          <a:xfrm>
            <a:off x="1160326" y="5090400"/>
            <a:ext cx="2242456" cy="839108"/>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endParaRPr>
          </a:p>
        </p:txBody>
      </p:sp>
      <p:pic>
        <p:nvPicPr>
          <p:cNvPr id="12" name="Picture 11">
            <a:extLst>
              <a:ext uri="{FF2B5EF4-FFF2-40B4-BE49-F238E27FC236}">
                <a16:creationId xmlns:a16="http://schemas.microsoft.com/office/drawing/2014/main" id="{4A2DD988-B19A-BC85-8DFC-698473FA742A}"/>
              </a:ext>
            </a:extLst>
          </p:cNvPr>
          <p:cNvPicPr>
            <a:picLocks noChangeAspect="1"/>
          </p:cNvPicPr>
          <p:nvPr/>
        </p:nvPicPr>
        <p:blipFill rotWithShape="1">
          <a:blip r:embed="rId3"/>
          <a:srcRect t="28846" b="24598"/>
          <a:stretch/>
        </p:blipFill>
        <p:spPr>
          <a:xfrm>
            <a:off x="911302" y="3717347"/>
            <a:ext cx="2716735" cy="664029"/>
          </a:xfrm>
          <a:prstGeom prst="rect">
            <a:avLst/>
          </a:prstGeom>
        </p:spPr>
      </p:pic>
      <p:pic>
        <p:nvPicPr>
          <p:cNvPr id="13" name="Picture 4" descr="How to get started with MongoDB in 10 minutes | by Navindu Jayatilake |  We've moved to freeCodeCamp.org/news | Medium">
            <a:extLst>
              <a:ext uri="{FF2B5EF4-FFF2-40B4-BE49-F238E27FC236}">
                <a16:creationId xmlns:a16="http://schemas.microsoft.com/office/drawing/2014/main" id="{69A60356-4F78-BE10-46B8-EE91780E01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0398" y="3488111"/>
            <a:ext cx="1396953" cy="139695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Amazon RDS for MySQL – Amazon Web Services (AWS)">
            <a:extLst>
              <a:ext uri="{FF2B5EF4-FFF2-40B4-BE49-F238E27FC236}">
                <a16:creationId xmlns:a16="http://schemas.microsoft.com/office/drawing/2014/main" id="{D1090F9C-66AD-EB17-3C0B-43A49F45FD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812" y="3496617"/>
            <a:ext cx="2135886" cy="11054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F08C1C6-F7B5-BE09-DFAF-31AD0A3C6CA3}"/>
              </a:ext>
            </a:extLst>
          </p:cNvPr>
          <p:cNvPicPr>
            <a:picLocks noChangeAspect="1"/>
          </p:cNvPicPr>
          <p:nvPr/>
        </p:nvPicPr>
        <p:blipFill>
          <a:blip r:embed="rId6"/>
          <a:stretch>
            <a:fillRect/>
          </a:stretch>
        </p:blipFill>
        <p:spPr>
          <a:xfrm>
            <a:off x="1327071" y="5205600"/>
            <a:ext cx="1908966" cy="482580"/>
          </a:xfrm>
          <a:prstGeom prst="rect">
            <a:avLst/>
          </a:prstGeom>
        </p:spPr>
      </p:pic>
      <p:sp>
        <p:nvSpPr>
          <p:cNvPr id="16" name="Rectangle 15">
            <a:extLst>
              <a:ext uri="{FF2B5EF4-FFF2-40B4-BE49-F238E27FC236}">
                <a16:creationId xmlns:a16="http://schemas.microsoft.com/office/drawing/2014/main" id="{06811A2E-6F08-7882-4E3B-CD31F328CFD7}"/>
              </a:ext>
            </a:extLst>
          </p:cNvPr>
          <p:cNvSpPr/>
          <p:nvPr/>
        </p:nvSpPr>
        <p:spPr>
          <a:xfrm>
            <a:off x="5120796" y="5089746"/>
            <a:ext cx="2242456" cy="839108"/>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endParaRPr>
          </a:p>
        </p:txBody>
      </p:sp>
      <p:pic>
        <p:nvPicPr>
          <p:cNvPr id="8" name="Picture 7">
            <a:extLst>
              <a:ext uri="{FF2B5EF4-FFF2-40B4-BE49-F238E27FC236}">
                <a16:creationId xmlns:a16="http://schemas.microsoft.com/office/drawing/2014/main" id="{3EC478A7-3C73-AFFD-FA43-91B5E8CA9327}"/>
              </a:ext>
            </a:extLst>
          </p:cNvPr>
          <p:cNvPicPr>
            <a:picLocks noChangeAspect="1"/>
          </p:cNvPicPr>
          <p:nvPr/>
        </p:nvPicPr>
        <p:blipFill rotWithShape="1">
          <a:blip r:embed="rId7"/>
          <a:srcRect l="7776" t="24650" r="-7776" b="24298"/>
          <a:stretch/>
        </p:blipFill>
        <p:spPr>
          <a:xfrm>
            <a:off x="5687578" y="5188181"/>
            <a:ext cx="1249773" cy="638041"/>
          </a:xfrm>
          <a:prstGeom prst="rect">
            <a:avLst/>
          </a:prstGeom>
        </p:spPr>
      </p:pic>
      <p:sp>
        <p:nvSpPr>
          <p:cNvPr id="17" name="Rectangle 16">
            <a:extLst>
              <a:ext uri="{FF2B5EF4-FFF2-40B4-BE49-F238E27FC236}">
                <a16:creationId xmlns:a16="http://schemas.microsoft.com/office/drawing/2014/main" id="{CF0C86AA-6DE6-8E71-E007-68775B1A5B76}"/>
              </a:ext>
            </a:extLst>
          </p:cNvPr>
          <p:cNvSpPr/>
          <p:nvPr/>
        </p:nvSpPr>
        <p:spPr>
          <a:xfrm>
            <a:off x="9086849" y="5090148"/>
            <a:ext cx="2242456" cy="839108"/>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ln w="0"/>
              <a:solidFill>
                <a:schemeClr val="tx1"/>
              </a:solidFill>
              <a:effectLst>
                <a:outerShdw blurRad="38100" dist="19050" dir="2700000" algn="tl" rotWithShape="0">
                  <a:schemeClr val="dk1">
                    <a:alpha val="40000"/>
                  </a:schemeClr>
                </a:outerShdw>
              </a:effectLst>
            </a:endParaRPr>
          </a:p>
        </p:txBody>
      </p:sp>
      <p:pic>
        <p:nvPicPr>
          <p:cNvPr id="19" name="Picture 18">
            <a:extLst>
              <a:ext uri="{FF2B5EF4-FFF2-40B4-BE49-F238E27FC236}">
                <a16:creationId xmlns:a16="http://schemas.microsoft.com/office/drawing/2014/main" id="{D31F65BD-31FD-E52C-42E7-D9BF8057C520}"/>
              </a:ext>
            </a:extLst>
          </p:cNvPr>
          <p:cNvPicPr>
            <a:picLocks noChangeAspect="1"/>
          </p:cNvPicPr>
          <p:nvPr/>
        </p:nvPicPr>
        <p:blipFill>
          <a:blip r:embed="rId8"/>
          <a:stretch>
            <a:fillRect/>
          </a:stretch>
        </p:blipFill>
        <p:spPr>
          <a:xfrm>
            <a:off x="9183600" y="5309405"/>
            <a:ext cx="2087012" cy="422507"/>
          </a:xfrm>
          <a:prstGeom prst="rect">
            <a:avLst/>
          </a:prstGeom>
        </p:spPr>
      </p:pic>
    </p:spTree>
    <p:extLst>
      <p:ext uri="{BB962C8B-B14F-4D97-AF65-F5344CB8AC3E}">
        <p14:creationId xmlns:p14="http://schemas.microsoft.com/office/powerpoint/2010/main" val="33032364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199" y="1224866"/>
            <a:ext cx="10972801" cy="3507860"/>
          </a:xfrm>
        </p:spPr>
        <p:txBody>
          <a:bodyPr>
            <a:normAutofit/>
          </a:bodyPr>
          <a:lstStyle/>
          <a:p>
            <a:pPr marL="0" indent="0">
              <a:buNone/>
            </a:pPr>
            <a:r>
              <a:rPr lang="en-US" dirty="0"/>
              <a:t>Use a single ghost </a:t>
            </a:r>
            <a:r>
              <a:rPr lang="en-US" dirty="0" smtClean="0"/>
              <a:t>cache </a:t>
            </a:r>
            <a:r>
              <a:rPr lang="en-US" altLang="zh-CN" dirty="0"/>
              <a:t>instance</a:t>
            </a:r>
            <a:endParaRPr lang="en-US" dirty="0"/>
          </a:p>
          <a:p>
            <a:pPr marL="457200" lvl="1" indent="0">
              <a:buNone/>
            </a:pPr>
            <a:r>
              <a:rPr lang="en-US" sz="2600" dirty="0"/>
              <a:t>Largely reduces space and time overhead</a:t>
            </a:r>
          </a:p>
          <a:p>
            <a:pPr marL="0" indent="0">
              <a:buNone/>
            </a:pPr>
            <a:r>
              <a:rPr lang="en-US" dirty="0">
                <a:solidFill>
                  <a:srgbClr val="0070C0"/>
                </a:solidFill>
              </a:rPr>
              <a:t>Simulate candidates one at a time</a:t>
            </a:r>
            <a:endParaRPr lang="en-US" dirty="0"/>
          </a:p>
        </p:txBody>
      </p:sp>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Incremental reuse of a single ghost cache</a:t>
            </a:r>
          </a:p>
        </p:txBody>
      </p:sp>
      <p:grpSp>
        <p:nvGrpSpPr>
          <p:cNvPr id="5" name="Group 4">
            <a:extLst>
              <a:ext uri="{FF2B5EF4-FFF2-40B4-BE49-F238E27FC236}">
                <a16:creationId xmlns:a16="http://schemas.microsoft.com/office/drawing/2014/main" id="{69F7C070-4108-F201-D728-86BDFC651BF3}"/>
              </a:ext>
            </a:extLst>
          </p:cNvPr>
          <p:cNvGrpSpPr/>
          <p:nvPr/>
        </p:nvGrpSpPr>
        <p:grpSpPr>
          <a:xfrm>
            <a:off x="4482873" y="3233918"/>
            <a:ext cx="4413022" cy="400110"/>
            <a:chOff x="4352924" y="4134696"/>
            <a:chExt cx="4413022" cy="400110"/>
          </a:xfrm>
        </p:grpSpPr>
        <p:sp>
          <p:nvSpPr>
            <p:cNvPr id="23" name="TextBox 22">
              <a:extLst>
                <a:ext uri="{FF2B5EF4-FFF2-40B4-BE49-F238E27FC236}">
                  <a16:creationId xmlns:a16="http://schemas.microsoft.com/office/drawing/2014/main" id="{5C515F2D-0EB1-FC2E-97F9-195A50F3CE29}"/>
                </a:ext>
              </a:extLst>
            </p:cNvPr>
            <p:cNvSpPr txBox="1"/>
            <p:nvPr/>
          </p:nvSpPr>
          <p:spPr>
            <a:xfrm>
              <a:off x="4723869" y="4134696"/>
              <a:ext cx="1459896" cy="400110"/>
            </a:xfrm>
            <a:prstGeom prst="rect">
              <a:avLst/>
            </a:prstGeom>
            <a:noFill/>
          </p:spPr>
          <p:txBody>
            <a:bodyPr wrap="square" rtlCol="0">
              <a:spAutoFit/>
            </a:bodyPr>
            <a:lstStyle/>
            <a:p>
              <a:r>
                <a:rPr lang="en-US" sz="2000" dirty="0"/>
                <a:t>App Cache</a:t>
              </a:r>
            </a:p>
          </p:txBody>
        </p:sp>
        <p:sp>
          <p:nvSpPr>
            <p:cNvPr id="24" name="TextBox 23">
              <a:extLst>
                <a:ext uri="{FF2B5EF4-FFF2-40B4-BE49-F238E27FC236}">
                  <a16:creationId xmlns:a16="http://schemas.microsoft.com/office/drawing/2014/main" id="{9F4C8230-38BE-A795-BEAB-FBED3FF3A2A1}"/>
                </a:ext>
              </a:extLst>
            </p:cNvPr>
            <p:cNvSpPr txBox="1"/>
            <p:nvPr/>
          </p:nvSpPr>
          <p:spPr>
            <a:xfrm>
              <a:off x="6989781" y="4134696"/>
              <a:ext cx="1776165" cy="400110"/>
            </a:xfrm>
            <a:prstGeom prst="rect">
              <a:avLst/>
            </a:prstGeom>
            <a:noFill/>
          </p:spPr>
          <p:txBody>
            <a:bodyPr wrap="square" rtlCol="0">
              <a:spAutoFit/>
            </a:bodyPr>
            <a:lstStyle/>
            <a:p>
              <a:r>
                <a:rPr lang="en-US" sz="2000" dirty="0"/>
                <a:t>Kernel Cache</a:t>
              </a:r>
            </a:p>
          </p:txBody>
        </p:sp>
        <p:sp>
          <p:nvSpPr>
            <p:cNvPr id="25" name="Rectangle 9">
              <a:extLst>
                <a:ext uri="{FF2B5EF4-FFF2-40B4-BE49-F238E27FC236}">
                  <a16:creationId xmlns:a16="http://schemas.microsoft.com/office/drawing/2014/main" id="{2AB5F7F0-4105-47C2-FC08-54E3E903F467}"/>
                </a:ext>
              </a:extLst>
            </p:cNvPr>
            <p:cNvSpPr/>
            <p:nvPr/>
          </p:nvSpPr>
          <p:spPr>
            <a:xfrm>
              <a:off x="4352924" y="4144925"/>
              <a:ext cx="370945" cy="369332"/>
            </a:xfrm>
            <a:prstGeom prst="rect">
              <a:avLst/>
            </a:prstGeom>
            <a:solidFill>
              <a:schemeClr val="tx2">
                <a:lumMod val="5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6" name="Rectangle 10">
              <a:extLst>
                <a:ext uri="{FF2B5EF4-FFF2-40B4-BE49-F238E27FC236}">
                  <a16:creationId xmlns:a16="http://schemas.microsoft.com/office/drawing/2014/main" id="{149BBCE5-D242-81CD-BFC3-103FDBEE1DFF}"/>
                </a:ext>
              </a:extLst>
            </p:cNvPr>
            <p:cNvSpPr/>
            <p:nvPr/>
          </p:nvSpPr>
          <p:spPr>
            <a:xfrm>
              <a:off x="6618836" y="4143640"/>
              <a:ext cx="370945" cy="369332"/>
            </a:xfrm>
            <a:prstGeom prst="rect">
              <a:avLst/>
            </a:prstGeom>
            <a:pattFill prst="wdUpDiag">
              <a:fgClr>
                <a:schemeClr val="tx1"/>
              </a:fgClr>
              <a:bgClr>
                <a:schemeClr val="bg1"/>
              </a:bgClr>
            </a:patt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85DF00DB-1C18-42DF-8CA3-5C0D55A00F03}"/>
              </a:ext>
            </a:extLst>
          </p:cNvPr>
          <p:cNvSpPr txBox="1"/>
          <p:nvPr/>
        </p:nvSpPr>
        <p:spPr>
          <a:xfrm>
            <a:off x="304802" y="4798378"/>
            <a:ext cx="3197912" cy="400110"/>
          </a:xfrm>
          <a:prstGeom prst="rect">
            <a:avLst/>
          </a:prstGeom>
          <a:noFill/>
        </p:spPr>
        <p:txBody>
          <a:bodyPr wrap="square" rtlCol="0">
            <a:spAutoFit/>
          </a:bodyPr>
          <a:lstStyle/>
          <a:p>
            <a:r>
              <a:rPr lang="en-US" sz="2000" dirty="0"/>
              <a:t>Candidate Configuration </a:t>
            </a:r>
            <a:r>
              <a:rPr lang="en-US" altLang="zh-CN" sz="2000" dirty="0"/>
              <a:t>1</a:t>
            </a:r>
            <a:endParaRPr lang="en-US" sz="2000" dirty="0"/>
          </a:p>
        </p:txBody>
      </p:sp>
      <p:sp>
        <p:nvSpPr>
          <p:cNvPr id="10" name="TextBox 9">
            <a:extLst>
              <a:ext uri="{FF2B5EF4-FFF2-40B4-BE49-F238E27FC236}">
                <a16:creationId xmlns:a16="http://schemas.microsoft.com/office/drawing/2014/main" id="{DC613865-EA6F-1D78-98CD-7C1D8208D993}"/>
              </a:ext>
            </a:extLst>
          </p:cNvPr>
          <p:cNvSpPr txBox="1"/>
          <p:nvPr/>
        </p:nvSpPr>
        <p:spPr>
          <a:xfrm>
            <a:off x="304800" y="5463890"/>
            <a:ext cx="3197912" cy="400110"/>
          </a:xfrm>
          <a:prstGeom prst="rect">
            <a:avLst/>
          </a:prstGeom>
          <a:noFill/>
        </p:spPr>
        <p:txBody>
          <a:bodyPr wrap="square" rtlCol="0">
            <a:spAutoFit/>
          </a:bodyPr>
          <a:lstStyle/>
          <a:p>
            <a:r>
              <a:rPr lang="en-US" sz="2000" dirty="0"/>
              <a:t>Candidate Configuration 2</a:t>
            </a:r>
          </a:p>
        </p:txBody>
      </p:sp>
      <p:sp>
        <p:nvSpPr>
          <p:cNvPr id="11" name="TextBox 10">
            <a:extLst>
              <a:ext uri="{FF2B5EF4-FFF2-40B4-BE49-F238E27FC236}">
                <a16:creationId xmlns:a16="http://schemas.microsoft.com/office/drawing/2014/main" id="{FEF2B31B-D408-89F8-BC7F-EFE8B99711E2}"/>
              </a:ext>
            </a:extLst>
          </p:cNvPr>
          <p:cNvSpPr txBox="1"/>
          <p:nvPr/>
        </p:nvSpPr>
        <p:spPr>
          <a:xfrm>
            <a:off x="304800" y="6143365"/>
            <a:ext cx="3197912" cy="400110"/>
          </a:xfrm>
          <a:prstGeom prst="rect">
            <a:avLst/>
          </a:prstGeom>
          <a:noFill/>
        </p:spPr>
        <p:txBody>
          <a:bodyPr wrap="square" rtlCol="0">
            <a:spAutoFit/>
          </a:bodyPr>
          <a:lstStyle/>
          <a:p>
            <a:r>
              <a:rPr lang="en-US" sz="2000" dirty="0"/>
              <a:t>Candidate Configuration </a:t>
            </a:r>
            <a:r>
              <a:rPr lang="en-US" altLang="zh-CN" sz="2000" dirty="0"/>
              <a:t>3</a:t>
            </a:r>
            <a:endParaRPr lang="en-US" sz="2000" dirty="0"/>
          </a:p>
        </p:txBody>
      </p:sp>
      <p:sp>
        <p:nvSpPr>
          <p:cNvPr id="9" name="Slide Number Placeholder 8">
            <a:extLst>
              <a:ext uri="{FF2B5EF4-FFF2-40B4-BE49-F238E27FC236}">
                <a16:creationId xmlns:a16="http://schemas.microsoft.com/office/drawing/2014/main" id="{EFE01480-526D-FD40-E55F-E2D141AF86A5}"/>
              </a:ext>
            </a:extLst>
          </p:cNvPr>
          <p:cNvSpPr>
            <a:spLocks noGrp="1"/>
          </p:cNvSpPr>
          <p:nvPr>
            <p:ph type="sldNum" sz="quarter" idx="12"/>
          </p:nvPr>
        </p:nvSpPr>
        <p:spPr/>
        <p:txBody>
          <a:bodyPr/>
          <a:lstStyle/>
          <a:p>
            <a:fld id="{9D5DE6D7-F04D-7741-82FC-941AB368F7CA}" type="slidenum">
              <a:rPr lang="en-US" smtClean="0"/>
              <a:t>30</a:t>
            </a:fld>
            <a:endParaRPr lang="en-US" dirty="0"/>
          </a:p>
        </p:txBody>
      </p:sp>
      <p:sp>
        <p:nvSpPr>
          <p:cNvPr id="12" name="Rectangle 6">
            <a:extLst>
              <a:ext uri="{FF2B5EF4-FFF2-40B4-BE49-F238E27FC236}">
                <a16:creationId xmlns:a16="http://schemas.microsoft.com/office/drawing/2014/main" id="{4F0F0C22-084E-2929-6661-CC2F3D1CAED7}"/>
              </a:ext>
            </a:extLst>
          </p:cNvPr>
          <p:cNvSpPr/>
          <p:nvPr/>
        </p:nvSpPr>
        <p:spPr>
          <a:xfrm>
            <a:off x="3522293" y="3786726"/>
            <a:ext cx="5885960" cy="618811"/>
          </a:xfrm>
          <a:prstGeom prst="rect">
            <a:avLst/>
          </a:prstGeom>
          <a:solidFill>
            <a:schemeClr val="tx2">
              <a:lumMod val="5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08D113F-B901-1824-2FFE-5C7A59F8FBC0}"/>
              </a:ext>
            </a:extLst>
          </p:cNvPr>
          <p:cNvSpPr txBox="1"/>
          <p:nvPr/>
        </p:nvSpPr>
        <p:spPr>
          <a:xfrm>
            <a:off x="552502" y="3742188"/>
            <a:ext cx="2702508" cy="707886"/>
          </a:xfrm>
          <a:prstGeom prst="rect">
            <a:avLst/>
          </a:prstGeom>
          <a:noFill/>
        </p:spPr>
        <p:txBody>
          <a:bodyPr wrap="square" rtlCol="0">
            <a:spAutoFit/>
          </a:bodyPr>
          <a:lstStyle/>
          <a:p>
            <a:pPr algn="ctr"/>
            <a:r>
              <a:rPr lang="en-US" sz="2000" dirty="0"/>
              <a:t>Full app cache </a:t>
            </a:r>
          </a:p>
          <a:p>
            <a:pPr algn="ctr"/>
            <a:r>
              <a:rPr lang="en-US" sz="2000" dirty="0"/>
              <a:t>(for reuse)</a:t>
            </a:r>
          </a:p>
        </p:txBody>
      </p:sp>
    </p:spTree>
    <p:extLst>
      <p:ext uri="{BB962C8B-B14F-4D97-AF65-F5344CB8AC3E}">
        <p14:creationId xmlns:p14="http://schemas.microsoft.com/office/powerpoint/2010/main" val="21502545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
            <a:extLst>
              <a:ext uri="{FF2B5EF4-FFF2-40B4-BE49-F238E27FC236}">
                <a16:creationId xmlns:a16="http://schemas.microsoft.com/office/drawing/2014/main" id="{2FBC4454-6FB7-EB1B-81E9-490EE8BE368E}"/>
              </a:ext>
            </a:extLst>
          </p:cNvPr>
          <p:cNvSpPr/>
          <p:nvPr/>
        </p:nvSpPr>
        <p:spPr>
          <a:xfrm>
            <a:off x="3522292" y="3787200"/>
            <a:ext cx="2354400" cy="618811"/>
          </a:xfrm>
          <a:prstGeom prst="rect">
            <a:avLst/>
          </a:prstGeom>
          <a:solidFill>
            <a:schemeClr val="tx2">
              <a:lumMod val="5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6" name="Rectangle 6">
            <a:extLst>
              <a:ext uri="{FF2B5EF4-FFF2-40B4-BE49-F238E27FC236}">
                <a16:creationId xmlns:a16="http://schemas.microsoft.com/office/drawing/2014/main" id="{3434B9BF-8C87-8170-AD77-07D2B70C8EF6}"/>
              </a:ext>
            </a:extLst>
          </p:cNvPr>
          <p:cNvSpPr/>
          <p:nvPr/>
        </p:nvSpPr>
        <p:spPr>
          <a:xfrm>
            <a:off x="3522294" y="3787200"/>
            <a:ext cx="3531600" cy="618811"/>
          </a:xfrm>
          <a:prstGeom prst="rect">
            <a:avLst/>
          </a:prstGeom>
          <a:solidFill>
            <a:schemeClr val="tx2">
              <a:lumMod val="5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199" y="1224866"/>
            <a:ext cx="10972801" cy="3507860"/>
          </a:xfrm>
        </p:spPr>
        <p:txBody>
          <a:bodyPr>
            <a:normAutofit/>
          </a:bodyPr>
          <a:lstStyle/>
          <a:p>
            <a:pPr marL="0" indent="0">
              <a:buNone/>
            </a:pPr>
            <a:r>
              <a:rPr lang="en-US" dirty="0"/>
              <a:t>Use a single ghost </a:t>
            </a:r>
            <a:r>
              <a:rPr lang="en-US" dirty="0" smtClean="0"/>
              <a:t>cache </a:t>
            </a:r>
            <a:r>
              <a:rPr lang="en-US" altLang="zh-CN" dirty="0"/>
              <a:t>instance</a:t>
            </a:r>
            <a:endParaRPr lang="en-US" dirty="0"/>
          </a:p>
          <a:p>
            <a:pPr marL="457200" lvl="1" indent="0">
              <a:buNone/>
            </a:pPr>
            <a:r>
              <a:rPr lang="en-US" sz="2600" dirty="0"/>
              <a:t>Largely reduces space and time overhead</a:t>
            </a:r>
          </a:p>
          <a:p>
            <a:pPr marL="0" indent="0">
              <a:buNone/>
            </a:pPr>
            <a:r>
              <a:rPr lang="en-US" dirty="0">
                <a:solidFill>
                  <a:srgbClr val="0070C0"/>
                </a:solidFill>
              </a:rPr>
              <a:t>Simulate candidates one at a time</a:t>
            </a:r>
            <a:endParaRPr lang="en-US" dirty="0"/>
          </a:p>
        </p:txBody>
      </p:sp>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Incremental reuse of a single ghost cache</a:t>
            </a:r>
          </a:p>
        </p:txBody>
      </p:sp>
      <p:grpSp>
        <p:nvGrpSpPr>
          <p:cNvPr id="5" name="Group 4">
            <a:extLst>
              <a:ext uri="{FF2B5EF4-FFF2-40B4-BE49-F238E27FC236}">
                <a16:creationId xmlns:a16="http://schemas.microsoft.com/office/drawing/2014/main" id="{69F7C070-4108-F201-D728-86BDFC651BF3}"/>
              </a:ext>
            </a:extLst>
          </p:cNvPr>
          <p:cNvGrpSpPr/>
          <p:nvPr/>
        </p:nvGrpSpPr>
        <p:grpSpPr>
          <a:xfrm>
            <a:off x="4482873" y="3233918"/>
            <a:ext cx="4413022" cy="400110"/>
            <a:chOff x="4352924" y="4134696"/>
            <a:chExt cx="4413022" cy="400110"/>
          </a:xfrm>
        </p:grpSpPr>
        <p:sp>
          <p:nvSpPr>
            <p:cNvPr id="23" name="TextBox 22">
              <a:extLst>
                <a:ext uri="{FF2B5EF4-FFF2-40B4-BE49-F238E27FC236}">
                  <a16:creationId xmlns:a16="http://schemas.microsoft.com/office/drawing/2014/main" id="{5C515F2D-0EB1-FC2E-97F9-195A50F3CE29}"/>
                </a:ext>
              </a:extLst>
            </p:cNvPr>
            <p:cNvSpPr txBox="1"/>
            <p:nvPr/>
          </p:nvSpPr>
          <p:spPr>
            <a:xfrm>
              <a:off x="4723869" y="4134696"/>
              <a:ext cx="1459896" cy="400110"/>
            </a:xfrm>
            <a:prstGeom prst="rect">
              <a:avLst/>
            </a:prstGeom>
            <a:noFill/>
          </p:spPr>
          <p:txBody>
            <a:bodyPr wrap="square" rtlCol="0">
              <a:spAutoFit/>
            </a:bodyPr>
            <a:lstStyle/>
            <a:p>
              <a:r>
                <a:rPr lang="en-US" sz="2000" dirty="0"/>
                <a:t>App Cache</a:t>
              </a:r>
            </a:p>
          </p:txBody>
        </p:sp>
        <p:sp>
          <p:nvSpPr>
            <p:cNvPr id="24" name="TextBox 23">
              <a:extLst>
                <a:ext uri="{FF2B5EF4-FFF2-40B4-BE49-F238E27FC236}">
                  <a16:creationId xmlns:a16="http://schemas.microsoft.com/office/drawing/2014/main" id="{9F4C8230-38BE-A795-BEAB-FBED3FF3A2A1}"/>
                </a:ext>
              </a:extLst>
            </p:cNvPr>
            <p:cNvSpPr txBox="1"/>
            <p:nvPr/>
          </p:nvSpPr>
          <p:spPr>
            <a:xfrm>
              <a:off x="6989781" y="4134696"/>
              <a:ext cx="1776165" cy="400110"/>
            </a:xfrm>
            <a:prstGeom prst="rect">
              <a:avLst/>
            </a:prstGeom>
            <a:noFill/>
          </p:spPr>
          <p:txBody>
            <a:bodyPr wrap="square" rtlCol="0">
              <a:spAutoFit/>
            </a:bodyPr>
            <a:lstStyle/>
            <a:p>
              <a:r>
                <a:rPr lang="en-US" sz="2000" dirty="0"/>
                <a:t>Kernel Cache</a:t>
              </a:r>
            </a:p>
          </p:txBody>
        </p:sp>
        <p:sp>
          <p:nvSpPr>
            <p:cNvPr id="25" name="Rectangle 9">
              <a:extLst>
                <a:ext uri="{FF2B5EF4-FFF2-40B4-BE49-F238E27FC236}">
                  <a16:creationId xmlns:a16="http://schemas.microsoft.com/office/drawing/2014/main" id="{2AB5F7F0-4105-47C2-FC08-54E3E903F467}"/>
                </a:ext>
              </a:extLst>
            </p:cNvPr>
            <p:cNvSpPr/>
            <p:nvPr/>
          </p:nvSpPr>
          <p:spPr>
            <a:xfrm>
              <a:off x="4352924" y="4144925"/>
              <a:ext cx="370945" cy="369332"/>
            </a:xfrm>
            <a:prstGeom prst="rect">
              <a:avLst/>
            </a:prstGeom>
            <a:solidFill>
              <a:schemeClr val="tx2">
                <a:lumMod val="5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6" name="Rectangle 10">
              <a:extLst>
                <a:ext uri="{FF2B5EF4-FFF2-40B4-BE49-F238E27FC236}">
                  <a16:creationId xmlns:a16="http://schemas.microsoft.com/office/drawing/2014/main" id="{149BBCE5-D242-81CD-BFC3-103FDBEE1DFF}"/>
                </a:ext>
              </a:extLst>
            </p:cNvPr>
            <p:cNvSpPr/>
            <p:nvPr/>
          </p:nvSpPr>
          <p:spPr>
            <a:xfrm>
              <a:off x="6618836" y="4143640"/>
              <a:ext cx="370945" cy="369332"/>
            </a:xfrm>
            <a:prstGeom prst="rect">
              <a:avLst/>
            </a:prstGeom>
            <a:pattFill prst="wdUpDiag">
              <a:fgClr>
                <a:schemeClr val="tx1"/>
              </a:fgClr>
              <a:bgClr>
                <a:schemeClr val="bg1"/>
              </a:bgClr>
            </a:patt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85DF00DB-1C18-42DF-8CA3-5C0D55A00F03}"/>
              </a:ext>
            </a:extLst>
          </p:cNvPr>
          <p:cNvSpPr txBox="1"/>
          <p:nvPr/>
        </p:nvSpPr>
        <p:spPr>
          <a:xfrm>
            <a:off x="304802" y="4798378"/>
            <a:ext cx="3197912" cy="400110"/>
          </a:xfrm>
          <a:prstGeom prst="rect">
            <a:avLst/>
          </a:prstGeom>
          <a:noFill/>
        </p:spPr>
        <p:txBody>
          <a:bodyPr wrap="square" rtlCol="0">
            <a:spAutoFit/>
          </a:bodyPr>
          <a:lstStyle/>
          <a:p>
            <a:r>
              <a:rPr lang="en-US" sz="2000" dirty="0"/>
              <a:t>Candidate Configuration </a:t>
            </a:r>
            <a:r>
              <a:rPr lang="en-US" altLang="zh-CN" sz="2000" dirty="0"/>
              <a:t>1</a:t>
            </a:r>
            <a:endParaRPr lang="en-US" sz="2000" dirty="0"/>
          </a:p>
        </p:txBody>
      </p:sp>
      <p:sp>
        <p:nvSpPr>
          <p:cNvPr id="10" name="TextBox 9">
            <a:extLst>
              <a:ext uri="{FF2B5EF4-FFF2-40B4-BE49-F238E27FC236}">
                <a16:creationId xmlns:a16="http://schemas.microsoft.com/office/drawing/2014/main" id="{DC613865-EA6F-1D78-98CD-7C1D8208D993}"/>
              </a:ext>
            </a:extLst>
          </p:cNvPr>
          <p:cNvSpPr txBox="1"/>
          <p:nvPr/>
        </p:nvSpPr>
        <p:spPr>
          <a:xfrm>
            <a:off x="304800" y="5463890"/>
            <a:ext cx="3197912" cy="400110"/>
          </a:xfrm>
          <a:prstGeom prst="rect">
            <a:avLst/>
          </a:prstGeom>
          <a:noFill/>
        </p:spPr>
        <p:txBody>
          <a:bodyPr wrap="square" rtlCol="0">
            <a:spAutoFit/>
          </a:bodyPr>
          <a:lstStyle/>
          <a:p>
            <a:r>
              <a:rPr lang="en-US" sz="2000" dirty="0"/>
              <a:t>Candidate Configuration 2</a:t>
            </a:r>
          </a:p>
        </p:txBody>
      </p:sp>
      <p:sp>
        <p:nvSpPr>
          <p:cNvPr id="11" name="TextBox 10">
            <a:extLst>
              <a:ext uri="{FF2B5EF4-FFF2-40B4-BE49-F238E27FC236}">
                <a16:creationId xmlns:a16="http://schemas.microsoft.com/office/drawing/2014/main" id="{FEF2B31B-D408-89F8-BC7F-EFE8B99711E2}"/>
              </a:ext>
            </a:extLst>
          </p:cNvPr>
          <p:cNvSpPr txBox="1"/>
          <p:nvPr/>
        </p:nvSpPr>
        <p:spPr>
          <a:xfrm>
            <a:off x="304800" y="6143365"/>
            <a:ext cx="3197912" cy="400110"/>
          </a:xfrm>
          <a:prstGeom prst="rect">
            <a:avLst/>
          </a:prstGeom>
          <a:noFill/>
        </p:spPr>
        <p:txBody>
          <a:bodyPr wrap="square" rtlCol="0">
            <a:spAutoFit/>
          </a:bodyPr>
          <a:lstStyle/>
          <a:p>
            <a:r>
              <a:rPr lang="en-US" sz="2000" dirty="0"/>
              <a:t>Candidate Configuration </a:t>
            </a:r>
            <a:r>
              <a:rPr lang="en-US" altLang="zh-CN" sz="2000" dirty="0"/>
              <a:t>3</a:t>
            </a:r>
            <a:endParaRPr lang="en-US" sz="2000" dirty="0"/>
          </a:p>
        </p:txBody>
      </p:sp>
      <p:sp>
        <p:nvSpPr>
          <p:cNvPr id="9" name="Slide Number Placeholder 8">
            <a:extLst>
              <a:ext uri="{FF2B5EF4-FFF2-40B4-BE49-F238E27FC236}">
                <a16:creationId xmlns:a16="http://schemas.microsoft.com/office/drawing/2014/main" id="{EFE01480-526D-FD40-E55F-E2D141AF86A5}"/>
              </a:ext>
            </a:extLst>
          </p:cNvPr>
          <p:cNvSpPr>
            <a:spLocks noGrp="1"/>
          </p:cNvSpPr>
          <p:nvPr>
            <p:ph type="sldNum" sz="quarter" idx="12"/>
          </p:nvPr>
        </p:nvSpPr>
        <p:spPr/>
        <p:txBody>
          <a:bodyPr/>
          <a:lstStyle/>
          <a:p>
            <a:fld id="{9D5DE6D7-F04D-7741-82FC-941AB368F7CA}" type="slidenum">
              <a:rPr lang="en-US" smtClean="0"/>
              <a:t>31</a:t>
            </a:fld>
            <a:endParaRPr lang="en-US" dirty="0"/>
          </a:p>
        </p:txBody>
      </p:sp>
      <p:sp>
        <p:nvSpPr>
          <p:cNvPr id="13" name="TextBox 12">
            <a:extLst>
              <a:ext uri="{FF2B5EF4-FFF2-40B4-BE49-F238E27FC236}">
                <a16:creationId xmlns:a16="http://schemas.microsoft.com/office/drawing/2014/main" id="{808D113F-B901-1824-2FFE-5C7A59F8FBC0}"/>
              </a:ext>
            </a:extLst>
          </p:cNvPr>
          <p:cNvSpPr txBox="1"/>
          <p:nvPr/>
        </p:nvSpPr>
        <p:spPr>
          <a:xfrm>
            <a:off x="552502" y="3742188"/>
            <a:ext cx="2702508" cy="707886"/>
          </a:xfrm>
          <a:prstGeom prst="rect">
            <a:avLst/>
          </a:prstGeom>
          <a:noFill/>
        </p:spPr>
        <p:txBody>
          <a:bodyPr wrap="square" rtlCol="0">
            <a:spAutoFit/>
          </a:bodyPr>
          <a:lstStyle/>
          <a:p>
            <a:pPr algn="ctr"/>
            <a:r>
              <a:rPr lang="en-US" sz="2000" dirty="0"/>
              <a:t>Full app cache </a:t>
            </a:r>
          </a:p>
          <a:p>
            <a:pPr algn="ctr"/>
            <a:r>
              <a:rPr lang="en-US" sz="2000" dirty="0"/>
              <a:t>(for reuse)</a:t>
            </a:r>
          </a:p>
        </p:txBody>
      </p:sp>
      <p:sp>
        <p:nvSpPr>
          <p:cNvPr id="8" name="Rectangle 6">
            <a:extLst>
              <a:ext uri="{FF2B5EF4-FFF2-40B4-BE49-F238E27FC236}">
                <a16:creationId xmlns:a16="http://schemas.microsoft.com/office/drawing/2014/main" id="{A21AD9E3-5EB8-D597-5D69-DFCB1B07BDDC}"/>
              </a:ext>
            </a:extLst>
          </p:cNvPr>
          <p:cNvSpPr/>
          <p:nvPr/>
        </p:nvSpPr>
        <p:spPr>
          <a:xfrm>
            <a:off x="3524741" y="3787200"/>
            <a:ext cx="1177200" cy="618811"/>
          </a:xfrm>
          <a:prstGeom prst="rect">
            <a:avLst/>
          </a:prstGeom>
          <a:solidFill>
            <a:schemeClr val="tx2">
              <a:lumMod val="5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 name="Rectangle 6">
            <a:extLst>
              <a:ext uri="{FF2B5EF4-FFF2-40B4-BE49-F238E27FC236}">
                <a16:creationId xmlns:a16="http://schemas.microsoft.com/office/drawing/2014/main" id="{4F0F0C22-084E-2929-6661-CC2F3D1CAED7}"/>
              </a:ext>
            </a:extLst>
          </p:cNvPr>
          <p:cNvSpPr/>
          <p:nvPr/>
        </p:nvSpPr>
        <p:spPr>
          <a:xfrm>
            <a:off x="3522293" y="3786726"/>
            <a:ext cx="5885960" cy="618811"/>
          </a:xfrm>
          <a:prstGeom prst="rect">
            <a:avLst/>
          </a:prstGeom>
          <a:solidFill>
            <a:schemeClr val="tx2">
              <a:lumMod val="5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330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2.08333E-7 -2.22222E-6 L 2.08333E-7 0.12523 " pathEditMode="relative" rAng="0" ptsTypes="AA">
                                      <p:cBhvr>
                                        <p:cTn id="6" dur="1000" fill="hold"/>
                                        <p:tgtEl>
                                          <p:spTgt spid="8"/>
                                        </p:tgtEl>
                                        <p:attrNameLst>
                                          <p:attrName>ppt_x</p:attrName>
                                          <p:attrName>ppt_y</p:attrName>
                                        </p:attrNameLst>
                                      </p:cBhvr>
                                      <p:rCtr x="0" y="6250"/>
                                    </p:animMotion>
                                  </p:childTnLst>
                                </p:cTn>
                              </p:par>
                            </p:childTnLst>
                          </p:cTn>
                        </p:par>
                        <p:par>
                          <p:cTn id="7" fill="hold">
                            <p:stCondLst>
                              <p:cond delay="1000"/>
                            </p:stCondLst>
                            <p:childTnLst>
                              <p:par>
                                <p:cTn id="8" presetID="42" presetClass="path" presetSubtype="0" accel="50000" decel="50000" fill="hold" grpId="0" nodeType="afterEffect">
                                  <p:stCondLst>
                                    <p:cond delay="0"/>
                                  </p:stCondLst>
                                  <p:childTnLst>
                                    <p:animMotion origin="layout" path="M 3.33333E-6 -2.22222E-6 L 3.33333E-6 0.22408 " pathEditMode="relative" rAng="0" ptsTypes="AA">
                                      <p:cBhvr>
                                        <p:cTn id="9" dur="1000" fill="hold"/>
                                        <p:tgtEl>
                                          <p:spTgt spid="14"/>
                                        </p:tgtEl>
                                        <p:attrNameLst>
                                          <p:attrName>ppt_x</p:attrName>
                                          <p:attrName>ppt_y</p:attrName>
                                        </p:attrNameLst>
                                      </p:cBhvr>
                                      <p:rCtr x="0" y="11204"/>
                                    </p:animMotion>
                                  </p:childTnLst>
                                </p:cTn>
                              </p:par>
                            </p:childTnLst>
                          </p:cTn>
                        </p:par>
                        <p:par>
                          <p:cTn id="10" fill="hold">
                            <p:stCondLst>
                              <p:cond delay="2000"/>
                            </p:stCondLst>
                            <p:childTnLst>
                              <p:par>
                                <p:cTn id="11" presetID="42" presetClass="path" presetSubtype="0" accel="50000" decel="50000" fill="hold" grpId="0" nodeType="afterEffect">
                                  <p:stCondLst>
                                    <p:cond delay="0"/>
                                  </p:stCondLst>
                                  <p:childTnLst>
                                    <p:animMotion origin="layout" path="M -3.95833E-6 -2.22222E-6 L -3.95833E-6 0.32222 " pathEditMode="relative" rAng="0" ptsTypes="AA">
                                      <p:cBhvr>
                                        <p:cTn id="12" dur="1000" fill="hold"/>
                                        <p:tgtEl>
                                          <p:spTgt spid="16"/>
                                        </p:tgtEl>
                                        <p:attrNameLst>
                                          <p:attrName>ppt_x</p:attrName>
                                          <p:attrName>ppt_y</p:attrName>
                                        </p:attrNameLst>
                                      </p:cBhvr>
                                      <p:rCtr x="0" y="161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199" y="1224866"/>
            <a:ext cx="10972801" cy="3507860"/>
          </a:xfrm>
        </p:spPr>
        <p:txBody>
          <a:bodyPr>
            <a:normAutofit/>
          </a:bodyPr>
          <a:lstStyle/>
          <a:p>
            <a:pPr marL="0" indent="0">
              <a:buNone/>
            </a:pPr>
            <a:r>
              <a:rPr lang="en-US" dirty="0"/>
              <a:t>Use a single ghost </a:t>
            </a:r>
            <a:r>
              <a:rPr lang="en-US" dirty="0" smtClean="0"/>
              <a:t>cache</a:t>
            </a:r>
            <a:r>
              <a:rPr lang="en-US" altLang="zh-CN" dirty="0"/>
              <a:t> instance</a:t>
            </a:r>
            <a:endParaRPr lang="en-US" dirty="0"/>
          </a:p>
          <a:p>
            <a:pPr marL="457200" lvl="1" indent="0">
              <a:buNone/>
            </a:pPr>
            <a:r>
              <a:rPr lang="en-US" sz="2600" dirty="0"/>
              <a:t>Largely reduces space and time overhead</a:t>
            </a:r>
          </a:p>
          <a:p>
            <a:pPr marL="0" indent="0">
              <a:buNone/>
            </a:pPr>
            <a:r>
              <a:rPr lang="en-US" dirty="0"/>
              <a:t>Simulate candidates one at a time</a:t>
            </a:r>
          </a:p>
          <a:p>
            <a:pPr marL="0" indent="0">
              <a:buNone/>
            </a:pPr>
            <a:r>
              <a:rPr lang="en-US" dirty="0">
                <a:solidFill>
                  <a:srgbClr val="0070C0"/>
                </a:solidFill>
              </a:rPr>
              <a:t>Minimize warm-up before each simulation</a:t>
            </a:r>
          </a:p>
          <a:p>
            <a:pPr marL="457200" lvl="1" indent="0">
              <a:buNone/>
            </a:pPr>
            <a:r>
              <a:rPr lang="en-US" altLang="zh-CN" sz="2600" dirty="0">
                <a:solidFill>
                  <a:srgbClr val="0070C0"/>
                </a:solidFill>
              </a:rPr>
              <a:t>Utilize the stack property for the first layer</a:t>
            </a:r>
            <a:endParaRPr lang="en-US" sz="2600" dirty="0">
              <a:solidFill>
                <a:srgbClr val="0070C0"/>
              </a:solidFill>
            </a:endParaRPr>
          </a:p>
          <a:p>
            <a:pPr marL="457200" lvl="1" indent="0">
              <a:buNone/>
            </a:pPr>
            <a:r>
              <a:rPr lang="en-US" altLang="zh-CN" sz="2600" dirty="0">
                <a:solidFill>
                  <a:srgbClr val="0070C0"/>
                </a:solidFill>
              </a:rPr>
              <a:t>Simulate i</a:t>
            </a:r>
            <a:r>
              <a:rPr lang="en-US" sz="2600" dirty="0">
                <a:solidFill>
                  <a:srgbClr val="0070C0"/>
                </a:solidFill>
              </a:rPr>
              <a:t>n the order of increasing application cache size</a:t>
            </a:r>
          </a:p>
        </p:txBody>
      </p:sp>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Incremental reuse of a single ghost cache</a:t>
            </a:r>
          </a:p>
        </p:txBody>
      </p:sp>
      <p:sp>
        <p:nvSpPr>
          <p:cNvPr id="9" name="Slide Number Placeholder 8">
            <a:extLst>
              <a:ext uri="{FF2B5EF4-FFF2-40B4-BE49-F238E27FC236}">
                <a16:creationId xmlns:a16="http://schemas.microsoft.com/office/drawing/2014/main" id="{EFE01480-526D-FD40-E55F-E2D141AF86A5}"/>
              </a:ext>
            </a:extLst>
          </p:cNvPr>
          <p:cNvSpPr>
            <a:spLocks noGrp="1"/>
          </p:cNvSpPr>
          <p:nvPr>
            <p:ph type="sldNum" sz="quarter" idx="12"/>
          </p:nvPr>
        </p:nvSpPr>
        <p:spPr/>
        <p:txBody>
          <a:bodyPr/>
          <a:lstStyle/>
          <a:p>
            <a:fld id="{9D5DE6D7-F04D-7741-82FC-941AB368F7CA}" type="slidenum">
              <a:rPr lang="en-US" smtClean="0"/>
              <a:t>32</a:t>
            </a:fld>
            <a:endParaRPr lang="en-US" dirty="0"/>
          </a:p>
        </p:txBody>
      </p:sp>
      <p:grpSp>
        <p:nvGrpSpPr>
          <p:cNvPr id="4" name="Group 3">
            <a:extLst>
              <a:ext uri="{FF2B5EF4-FFF2-40B4-BE49-F238E27FC236}">
                <a16:creationId xmlns:a16="http://schemas.microsoft.com/office/drawing/2014/main" id="{70AF0D1C-1850-4227-E2E7-CBC109ECCFDB}"/>
              </a:ext>
            </a:extLst>
          </p:cNvPr>
          <p:cNvGrpSpPr/>
          <p:nvPr/>
        </p:nvGrpSpPr>
        <p:grpSpPr>
          <a:xfrm>
            <a:off x="304800" y="4148318"/>
            <a:ext cx="11793845" cy="2489119"/>
            <a:chOff x="304800" y="4148318"/>
            <a:chExt cx="11793845" cy="2489119"/>
          </a:xfrm>
        </p:grpSpPr>
        <p:grpSp>
          <p:nvGrpSpPr>
            <p:cNvPr id="12" name="Group 11">
              <a:extLst>
                <a:ext uri="{FF2B5EF4-FFF2-40B4-BE49-F238E27FC236}">
                  <a16:creationId xmlns:a16="http://schemas.microsoft.com/office/drawing/2014/main" id="{996E6B53-AACF-9111-12E6-2DC8F64AF319}"/>
                </a:ext>
              </a:extLst>
            </p:cNvPr>
            <p:cNvGrpSpPr/>
            <p:nvPr/>
          </p:nvGrpSpPr>
          <p:grpSpPr>
            <a:xfrm>
              <a:off x="304800" y="4148318"/>
              <a:ext cx="9105900" cy="2489119"/>
              <a:chOff x="200025" y="3551793"/>
              <a:chExt cx="9105900" cy="2489119"/>
            </a:xfrm>
          </p:grpSpPr>
          <p:grpSp>
            <p:nvGrpSpPr>
              <p:cNvPr id="13" name="Group 12">
                <a:extLst>
                  <a:ext uri="{FF2B5EF4-FFF2-40B4-BE49-F238E27FC236}">
                    <a16:creationId xmlns:a16="http://schemas.microsoft.com/office/drawing/2014/main" id="{E2C9490B-0031-54FB-720D-351112C7C570}"/>
                  </a:ext>
                </a:extLst>
              </p:cNvPr>
              <p:cNvGrpSpPr/>
              <p:nvPr/>
            </p:nvGrpSpPr>
            <p:grpSpPr>
              <a:xfrm>
                <a:off x="4378098" y="3551793"/>
                <a:ext cx="4413022" cy="400110"/>
                <a:chOff x="4352924" y="4134696"/>
                <a:chExt cx="4413022" cy="400110"/>
              </a:xfrm>
            </p:grpSpPr>
            <p:sp>
              <p:nvSpPr>
                <p:cNvPr id="41" name="TextBox 40">
                  <a:extLst>
                    <a:ext uri="{FF2B5EF4-FFF2-40B4-BE49-F238E27FC236}">
                      <a16:creationId xmlns:a16="http://schemas.microsoft.com/office/drawing/2014/main" id="{93A47963-8D25-0F10-51E0-55E7B0455FAA}"/>
                    </a:ext>
                  </a:extLst>
                </p:cNvPr>
                <p:cNvSpPr txBox="1"/>
                <p:nvPr/>
              </p:nvSpPr>
              <p:spPr>
                <a:xfrm>
                  <a:off x="4723869" y="4134696"/>
                  <a:ext cx="1459896" cy="400110"/>
                </a:xfrm>
                <a:prstGeom prst="rect">
                  <a:avLst/>
                </a:prstGeom>
                <a:noFill/>
              </p:spPr>
              <p:txBody>
                <a:bodyPr wrap="square" rtlCol="0">
                  <a:spAutoFit/>
                </a:bodyPr>
                <a:lstStyle/>
                <a:p>
                  <a:r>
                    <a:rPr lang="en-US" sz="2000" dirty="0"/>
                    <a:t>App Cache</a:t>
                  </a:r>
                </a:p>
              </p:txBody>
            </p:sp>
            <p:sp>
              <p:nvSpPr>
                <p:cNvPr id="42" name="TextBox 41">
                  <a:extLst>
                    <a:ext uri="{FF2B5EF4-FFF2-40B4-BE49-F238E27FC236}">
                      <a16:creationId xmlns:a16="http://schemas.microsoft.com/office/drawing/2014/main" id="{FA0E8D46-A43D-EF00-D77F-492E09B9B968}"/>
                    </a:ext>
                  </a:extLst>
                </p:cNvPr>
                <p:cNvSpPr txBox="1"/>
                <p:nvPr/>
              </p:nvSpPr>
              <p:spPr>
                <a:xfrm>
                  <a:off x="6989781" y="4134696"/>
                  <a:ext cx="1776165" cy="400110"/>
                </a:xfrm>
                <a:prstGeom prst="rect">
                  <a:avLst/>
                </a:prstGeom>
                <a:noFill/>
              </p:spPr>
              <p:txBody>
                <a:bodyPr wrap="square" rtlCol="0">
                  <a:spAutoFit/>
                </a:bodyPr>
                <a:lstStyle/>
                <a:p>
                  <a:r>
                    <a:rPr lang="en-US" sz="2000" dirty="0"/>
                    <a:t>Kernel Cache</a:t>
                  </a:r>
                </a:p>
              </p:txBody>
            </p:sp>
            <p:sp>
              <p:nvSpPr>
                <p:cNvPr id="43" name="Rectangle 9">
                  <a:extLst>
                    <a:ext uri="{FF2B5EF4-FFF2-40B4-BE49-F238E27FC236}">
                      <a16:creationId xmlns:a16="http://schemas.microsoft.com/office/drawing/2014/main" id="{9F773BAF-1835-204D-A109-2DA82C66FF24}"/>
                    </a:ext>
                  </a:extLst>
                </p:cNvPr>
                <p:cNvSpPr/>
                <p:nvPr/>
              </p:nvSpPr>
              <p:spPr>
                <a:xfrm>
                  <a:off x="4352924" y="4144925"/>
                  <a:ext cx="370945" cy="369332"/>
                </a:xfrm>
                <a:prstGeom prst="rect">
                  <a:avLst/>
                </a:prstGeom>
                <a:solidFill>
                  <a:schemeClr val="tx2">
                    <a:lumMod val="5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4" name="Rectangle 10">
                  <a:extLst>
                    <a:ext uri="{FF2B5EF4-FFF2-40B4-BE49-F238E27FC236}">
                      <a16:creationId xmlns:a16="http://schemas.microsoft.com/office/drawing/2014/main" id="{45F6BAB3-C67D-AE3F-9969-B9889AD9A5AA}"/>
                    </a:ext>
                  </a:extLst>
                </p:cNvPr>
                <p:cNvSpPr/>
                <p:nvPr/>
              </p:nvSpPr>
              <p:spPr>
                <a:xfrm>
                  <a:off x="6618836" y="4143640"/>
                  <a:ext cx="370945" cy="369332"/>
                </a:xfrm>
                <a:prstGeom prst="rect">
                  <a:avLst/>
                </a:prstGeom>
                <a:pattFill prst="wdUpDiag">
                  <a:fgClr>
                    <a:schemeClr val="tx1"/>
                  </a:fgClr>
                  <a:bgClr>
                    <a:schemeClr val="bg1"/>
                  </a:bgClr>
                </a:patt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10E113E2-58B3-4BA5-8237-0C06354F4D33}"/>
                  </a:ext>
                </a:extLst>
              </p:cNvPr>
              <p:cNvGrpSpPr/>
              <p:nvPr/>
            </p:nvGrpSpPr>
            <p:grpSpPr>
              <a:xfrm>
                <a:off x="200027" y="4052566"/>
                <a:ext cx="9105898" cy="618811"/>
                <a:chOff x="200025" y="4614652"/>
                <a:chExt cx="9105898" cy="618811"/>
              </a:xfrm>
            </p:grpSpPr>
            <p:grpSp>
              <p:nvGrpSpPr>
                <p:cNvPr id="37" name="Group 36">
                  <a:extLst>
                    <a:ext uri="{FF2B5EF4-FFF2-40B4-BE49-F238E27FC236}">
                      <a16:creationId xmlns:a16="http://schemas.microsoft.com/office/drawing/2014/main" id="{3557F066-4566-2066-0885-F91AC1118256}"/>
                    </a:ext>
                  </a:extLst>
                </p:cNvPr>
                <p:cNvGrpSpPr/>
                <p:nvPr/>
              </p:nvGrpSpPr>
              <p:grpSpPr>
                <a:xfrm>
                  <a:off x="3419623" y="4614652"/>
                  <a:ext cx="5886300" cy="618811"/>
                  <a:chOff x="3419624" y="4358809"/>
                  <a:chExt cx="5886300" cy="618811"/>
                </a:xfrm>
              </p:grpSpPr>
              <p:sp>
                <p:nvSpPr>
                  <p:cNvPr id="39" name="Rectangle 6">
                    <a:extLst>
                      <a:ext uri="{FF2B5EF4-FFF2-40B4-BE49-F238E27FC236}">
                        <a16:creationId xmlns:a16="http://schemas.microsoft.com/office/drawing/2014/main" id="{DDF9873C-2946-5FB6-86AE-5B16A366F349}"/>
                      </a:ext>
                    </a:extLst>
                  </p:cNvPr>
                  <p:cNvSpPr/>
                  <p:nvPr/>
                </p:nvSpPr>
                <p:spPr>
                  <a:xfrm>
                    <a:off x="3419624" y="4358809"/>
                    <a:ext cx="1177200" cy="618811"/>
                  </a:xfrm>
                  <a:prstGeom prst="rect">
                    <a:avLst/>
                  </a:prstGeom>
                  <a:solidFill>
                    <a:schemeClr val="tx2">
                      <a:lumMod val="5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0" name="Rectangle 7">
                    <a:extLst>
                      <a:ext uri="{FF2B5EF4-FFF2-40B4-BE49-F238E27FC236}">
                        <a16:creationId xmlns:a16="http://schemas.microsoft.com/office/drawing/2014/main" id="{F92E6F72-5DD6-F62D-4196-79240D57F3B5}"/>
                      </a:ext>
                    </a:extLst>
                  </p:cNvPr>
                  <p:cNvSpPr/>
                  <p:nvPr/>
                </p:nvSpPr>
                <p:spPr>
                  <a:xfrm>
                    <a:off x="4596823" y="4358809"/>
                    <a:ext cx="4709101" cy="618811"/>
                  </a:xfrm>
                  <a:prstGeom prst="rect">
                    <a:avLst/>
                  </a:prstGeom>
                  <a:pattFill prst="wdUpDiag">
                    <a:fgClr>
                      <a:schemeClr val="tx1"/>
                    </a:fgClr>
                    <a:bgClr>
                      <a:schemeClr val="bg1"/>
                    </a:bgClr>
                  </a:patt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F804A0F1-008C-2FDE-475E-7E2EB3D6603E}"/>
                    </a:ext>
                  </a:extLst>
                </p:cNvPr>
                <p:cNvSpPr txBox="1"/>
                <p:nvPr/>
              </p:nvSpPr>
              <p:spPr>
                <a:xfrm>
                  <a:off x="200025" y="4763939"/>
                  <a:ext cx="3197912" cy="400110"/>
                </a:xfrm>
                <a:prstGeom prst="rect">
                  <a:avLst/>
                </a:prstGeom>
                <a:noFill/>
              </p:spPr>
              <p:txBody>
                <a:bodyPr wrap="square" rtlCol="0">
                  <a:spAutoFit/>
                </a:bodyPr>
                <a:lstStyle/>
                <a:p>
                  <a:r>
                    <a:rPr lang="en-US" sz="2000" dirty="0"/>
                    <a:t>Candidate Configuration </a:t>
                  </a:r>
                  <a:r>
                    <a:rPr lang="en-US" altLang="zh-CN" sz="2000" dirty="0"/>
                    <a:t>1</a:t>
                  </a:r>
                  <a:endParaRPr lang="en-US" sz="2000" dirty="0"/>
                </a:p>
              </p:txBody>
            </p:sp>
          </p:grpSp>
          <p:grpSp>
            <p:nvGrpSpPr>
              <p:cNvPr id="29" name="Group 28">
                <a:extLst>
                  <a:ext uri="{FF2B5EF4-FFF2-40B4-BE49-F238E27FC236}">
                    <a16:creationId xmlns:a16="http://schemas.microsoft.com/office/drawing/2014/main" id="{8F0A2042-C560-9229-7B13-FA75FF4B592E}"/>
                  </a:ext>
                </a:extLst>
              </p:cNvPr>
              <p:cNvGrpSpPr/>
              <p:nvPr/>
            </p:nvGrpSpPr>
            <p:grpSpPr>
              <a:xfrm>
                <a:off x="3417517" y="4737638"/>
                <a:ext cx="5885961" cy="618811"/>
                <a:chOff x="3419963" y="4358809"/>
                <a:chExt cx="5885961" cy="618811"/>
              </a:xfrm>
            </p:grpSpPr>
            <p:sp>
              <p:nvSpPr>
                <p:cNvPr id="35" name="Rectangle 6">
                  <a:extLst>
                    <a:ext uri="{FF2B5EF4-FFF2-40B4-BE49-F238E27FC236}">
                      <a16:creationId xmlns:a16="http://schemas.microsoft.com/office/drawing/2014/main" id="{FC9E49A5-7258-121A-9CB0-F6DED2CACB4A}"/>
                    </a:ext>
                  </a:extLst>
                </p:cNvPr>
                <p:cNvSpPr/>
                <p:nvPr/>
              </p:nvSpPr>
              <p:spPr>
                <a:xfrm>
                  <a:off x="3419963" y="4358809"/>
                  <a:ext cx="2354400" cy="618811"/>
                </a:xfrm>
                <a:prstGeom prst="rect">
                  <a:avLst/>
                </a:prstGeom>
                <a:solidFill>
                  <a:schemeClr val="tx2">
                    <a:lumMod val="5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6" name="Rectangle 7">
                  <a:extLst>
                    <a:ext uri="{FF2B5EF4-FFF2-40B4-BE49-F238E27FC236}">
                      <a16:creationId xmlns:a16="http://schemas.microsoft.com/office/drawing/2014/main" id="{385A2C91-D358-C5BB-2F9A-0E8007F5343B}"/>
                    </a:ext>
                  </a:extLst>
                </p:cNvPr>
                <p:cNvSpPr/>
                <p:nvPr/>
              </p:nvSpPr>
              <p:spPr>
                <a:xfrm>
                  <a:off x="5774324" y="4358809"/>
                  <a:ext cx="3531600" cy="618811"/>
                </a:xfrm>
                <a:prstGeom prst="rect">
                  <a:avLst/>
                </a:prstGeom>
                <a:pattFill prst="wdUpDiag">
                  <a:fgClr>
                    <a:schemeClr val="tx1"/>
                  </a:fgClr>
                  <a:bgClr>
                    <a:schemeClr val="bg1"/>
                  </a:bgClr>
                </a:patt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39CCD8F2-1943-BDAC-BA50-1DC87F576375}"/>
                  </a:ext>
                </a:extLst>
              </p:cNvPr>
              <p:cNvGrpSpPr/>
              <p:nvPr/>
            </p:nvGrpSpPr>
            <p:grpSpPr>
              <a:xfrm>
                <a:off x="3417519" y="5422101"/>
                <a:ext cx="5885959" cy="618811"/>
                <a:chOff x="3419965" y="4358809"/>
                <a:chExt cx="5885959" cy="618811"/>
              </a:xfrm>
            </p:grpSpPr>
            <p:sp>
              <p:nvSpPr>
                <p:cNvPr id="33" name="Rectangle 6">
                  <a:extLst>
                    <a:ext uri="{FF2B5EF4-FFF2-40B4-BE49-F238E27FC236}">
                      <a16:creationId xmlns:a16="http://schemas.microsoft.com/office/drawing/2014/main" id="{3D2E7BF9-4222-7F74-1406-26B109F3CDE5}"/>
                    </a:ext>
                  </a:extLst>
                </p:cNvPr>
                <p:cNvSpPr/>
                <p:nvPr/>
              </p:nvSpPr>
              <p:spPr>
                <a:xfrm>
                  <a:off x="3419965" y="4358809"/>
                  <a:ext cx="3531600" cy="618811"/>
                </a:xfrm>
                <a:prstGeom prst="rect">
                  <a:avLst/>
                </a:prstGeom>
                <a:solidFill>
                  <a:schemeClr val="tx2">
                    <a:lumMod val="5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4" name="Rectangle 7">
                  <a:extLst>
                    <a:ext uri="{FF2B5EF4-FFF2-40B4-BE49-F238E27FC236}">
                      <a16:creationId xmlns:a16="http://schemas.microsoft.com/office/drawing/2014/main" id="{5FA44FFD-4B6A-E49B-5C2F-208CC25C480B}"/>
                    </a:ext>
                  </a:extLst>
                </p:cNvPr>
                <p:cNvSpPr/>
                <p:nvPr/>
              </p:nvSpPr>
              <p:spPr>
                <a:xfrm>
                  <a:off x="6951565" y="4358809"/>
                  <a:ext cx="2354359" cy="618811"/>
                </a:xfrm>
                <a:prstGeom prst="rect">
                  <a:avLst/>
                </a:prstGeom>
                <a:pattFill prst="wdUpDiag">
                  <a:fgClr>
                    <a:schemeClr val="tx1"/>
                  </a:fgClr>
                  <a:bgClr>
                    <a:schemeClr val="bg1"/>
                  </a:bgClr>
                </a:patt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31" name="TextBox 30">
                <a:extLst>
                  <a:ext uri="{FF2B5EF4-FFF2-40B4-BE49-F238E27FC236}">
                    <a16:creationId xmlns:a16="http://schemas.microsoft.com/office/drawing/2014/main" id="{116F3543-481E-A6AB-F75B-2490DC60B42A}"/>
                  </a:ext>
                </a:extLst>
              </p:cNvPr>
              <p:cNvSpPr txBox="1"/>
              <p:nvPr/>
            </p:nvSpPr>
            <p:spPr>
              <a:xfrm>
                <a:off x="200025" y="4867365"/>
                <a:ext cx="3197912" cy="400110"/>
              </a:xfrm>
              <a:prstGeom prst="rect">
                <a:avLst/>
              </a:prstGeom>
              <a:noFill/>
            </p:spPr>
            <p:txBody>
              <a:bodyPr wrap="square" rtlCol="0">
                <a:spAutoFit/>
              </a:bodyPr>
              <a:lstStyle/>
              <a:p>
                <a:r>
                  <a:rPr lang="en-US" sz="2000" dirty="0"/>
                  <a:t>Candidate Configuration 2</a:t>
                </a:r>
              </a:p>
            </p:txBody>
          </p:sp>
          <p:sp>
            <p:nvSpPr>
              <p:cNvPr id="32" name="TextBox 31">
                <a:extLst>
                  <a:ext uri="{FF2B5EF4-FFF2-40B4-BE49-F238E27FC236}">
                    <a16:creationId xmlns:a16="http://schemas.microsoft.com/office/drawing/2014/main" id="{3608E4A2-2468-24C0-FD58-44EC0AF118D5}"/>
                  </a:ext>
                </a:extLst>
              </p:cNvPr>
              <p:cNvSpPr txBox="1"/>
              <p:nvPr/>
            </p:nvSpPr>
            <p:spPr>
              <a:xfrm>
                <a:off x="200025" y="5546840"/>
                <a:ext cx="3197912" cy="400110"/>
              </a:xfrm>
              <a:prstGeom prst="rect">
                <a:avLst/>
              </a:prstGeom>
              <a:noFill/>
            </p:spPr>
            <p:txBody>
              <a:bodyPr wrap="square" rtlCol="0">
                <a:spAutoFit/>
              </a:bodyPr>
              <a:lstStyle/>
              <a:p>
                <a:r>
                  <a:rPr lang="en-US" sz="2000" dirty="0"/>
                  <a:t>Candidate Configuration </a:t>
                </a:r>
                <a:r>
                  <a:rPr lang="en-US" altLang="zh-CN" sz="2000" dirty="0"/>
                  <a:t>3</a:t>
                </a:r>
                <a:endParaRPr lang="en-US" sz="2000" dirty="0"/>
              </a:p>
            </p:txBody>
          </p:sp>
        </p:grpSp>
        <p:sp>
          <p:nvSpPr>
            <p:cNvPr id="48" name="TextBox 47">
              <a:extLst>
                <a:ext uri="{FF2B5EF4-FFF2-40B4-BE49-F238E27FC236}">
                  <a16:creationId xmlns:a16="http://schemas.microsoft.com/office/drawing/2014/main" id="{0852AB0C-EA06-B451-7BCC-49CC28FB88D8}"/>
                </a:ext>
              </a:extLst>
            </p:cNvPr>
            <p:cNvSpPr txBox="1"/>
            <p:nvPr/>
          </p:nvSpPr>
          <p:spPr>
            <a:xfrm>
              <a:off x="9982199" y="5019110"/>
              <a:ext cx="2116445" cy="400110"/>
            </a:xfrm>
            <a:prstGeom prst="rect">
              <a:avLst/>
            </a:prstGeom>
            <a:noFill/>
          </p:spPr>
          <p:txBody>
            <a:bodyPr wrap="square" rtlCol="0">
              <a:spAutoFit/>
            </a:bodyPr>
            <a:lstStyle/>
            <a:p>
              <a:r>
                <a:rPr lang="en-US" altLang="zh-CN" sz="2000" dirty="0"/>
                <a:t>warm up</a:t>
              </a:r>
              <a:endParaRPr lang="en-US" sz="2000" dirty="0"/>
            </a:p>
          </p:txBody>
        </p:sp>
        <p:cxnSp>
          <p:nvCxnSpPr>
            <p:cNvPr id="51" name="Straight Arrow Connector 50">
              <a:extLst>
                <a:ext uri="{FF2B5EF4-FFF2-40B4-BE49-F238E27FC236}">
                  <a16:creationId xmlns:a16="http://schemas.microsoft.com/office/drawing/2014/main" id="{0DB6E8FF-8E9B-347D-5C8C-1621E4363E0C}"/>
                </a:ext>
              </a:extLst>
            </p:cNvPr>
            <p:cNvCxnSpPr>
              <a:cxnSpLocks/>
            </p:cNvCxnSpPr>
            <p:nvPr/>
          </p:nvCxnSpPr>
          <p:spPr>
            <a:xfrm>
              <a:off x="9763125" y="5769429"/>
              <a:ext cx="0" cy="669408"/>
            </a:xfrm>
            <a:prstGeom prst="straightConnector1">
              <a:avLst/>
            </a:prstGeom>
            <a:ln w="50800">
              <a:solidFill>
                <a:schemeClr val="tx2">
                  <a:lumMod val="50000"/>
                </a:schemeClr>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4CAE672-5701-2EF5-C8EC-FC6197D5AA3A}"/>
                </a:ext>
              </a:extLst>
            </p:cNvPr>
            <p:cNvCxnSpPr>
              <a:cxnSpLocks/>
            </p:cNvCxnSpPr>
            <p:nvPr/>
          </p:nvCxnSpPr>
          <p:spPr>
            <a:xfrm>
              <a:off x="9763125" y="4911426"/>
              <a:ext cx="0" cy="669408"/>
            </a:xfrm>
            <a:prstGeom prst="straightConnector1">
              <a:avLst/>
            </a:prstGeom>
            <a:ln w="50800">
              <a:solidFill>
                <a:schemeClr val="tx2">
                  <a:lumMod val="50000"/>
                </a:schemeClr>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B447569A-A8FE-CB70-1DBC-43630692C704}"/>
                </a:ext>
              </a:extLst>
            </p:cNvPr>
            <p:cNvSpPr txBox="1"/>
            <p:nvPr/>
          </p:nvSpPr>
          <p:spPr>
            <a:xfrm>
              <a:off x="9982200" y="5818571"/>
              <a:ext cx="2116445" cy="400110"/>
            </a:xfrm>
            <a:prstGeom prst="rect">
              <a:avLst/>
            </a:prstGeom>
            <a:noFill/>
          </p:spPr>
          <p:txBody>
            <a:bodyPr wrap="square" rtlCol="0">
              <a:spAutoFit/>
            </a:bodyPr>
            <a:lstStyle/>
            <a:p>
              <a:r>
                <a:rPr lang="en-US" altLang="zh-CN" sz="2000" dirty="0"/>
                <a:t>warm up</a:t>
              </a:r>
              <a:endParaRPr lang="en-US" sz="2000" dirty="0"/>
            </a:p>
          </p:txBody>
        </p:sp>
      </p:grpSp>
    </p:spTree>
    <p:extLst>
      <p:ext uri="{BB962C8B-B14F-4D97-AF65-F5344CB8AC3E}">
        <p14:creationId xmlns:p14="http://schemas.microsoft.com/office/powerpoint/2010/main" val="7474171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199" y="1224866"/>
            <a:ext cx="10972801" cy="3507860"/>
          </a:xfrm>
        </p:spPr>
        <p:txBody>
          <a:bodyPr>
            <a:normAutofit/>
          </a:bodyPr>
          <a:lstStyle/>
          <a:p>
            <a:pPr marL="0" indent="0">
              <a:buNone/>
            </a:pPr>
            <a:r>
              <a:rPr lang="en-US" dirty="0"/>
              <a:t>Use a single ghost </a:t>
            </a:r>
            <a:r>
              <a:rPr lang="en-US" dirty="0" smtClean="0"/>
              <a:t>cache</a:t>
            </a:r>
            <a:r>
              <a:rPr lang="en-US" altLang="zh-CN" dirty="0"/>
              <a:t> instance</a:t>
            </a:r>
            <a:endParaRPr lang="en-US" dirty="0"/>
          </a:p>
          <a:p>
            <a:pPr marL="457200" lvl="1" indent="0">
              <a:buNone/>
            </a:pPr>
            <a:r>
              <a:rPr lang="en-US" sz="2600" dirty="0"/>
              <a:t>Largely reduces space and time overhead</a:t>
            </a:r>
          </a:p>
          <a:p>
            <a:pPr marL="0" indent="0">
              <a:buNone/>
            </a:pPr>
            <a:r>
              <a:rPr lang="en-US" dirty="0"/>
              <a:t>Simulate candidates one at a time</a:t>
            </a:r>
          </a:p>
          <a:p>
            <a:pPr marL="0" indent="0">
              <a:buNone/>
            </a:pPr>
            <a:r>
              <a:rPr lang="en-US" dirty="0">
                <a:solidFill>
                  <a:srgbClr val="0070C0"/>
                </a:solidFill>
              </a:rPr>
              <a:t>Minimize warm-up before each simulation</a:t>
            </a:r>
          </a:p>
          <a:p>
            <a:pPr marL="457200" lvl="1" indent="0">
              <a:buNone/>
            </a:pPr>
            <a:r>
              <a:rPr lang="en-US" altLang="zh-CN" sz="2600" dirty="0">
                <a:solidFill>
                  <a:srgbClr val="0070C0"/>
                </a:solidFill>
              </a:rPr>
              <a:t>Utilize the stack property for the first layer</a:t>
            </a:r>
          </a:p>
          <a:p>
            <a:pPr marL="457200" lvl="1" indent="0">
              <a:buNone/>
            </a:pPr>
            <a:r>
              <a:rPr lang="en-US" altLang="zh-CN" sz="2600" dirty="0">
                <a:solidFill>
                  <a:srgbClr val="0070C0"/>
                </a:solidFill>
              </a:rPr>
              <a:t>Simulate in the order of increasing application cache size</a:t>
            </a:r>
          </a:p>
        </p:txBody>
      </p:sp>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Incremental reuse of a single ghost cache</a:t>
            </a:r>
          </a:p>
        </p:txBody>
      </p:sp>
      <p:sp>
        <p:nvSpPr>
          <p:cNvPr id="9" name="Slide Number Placeholder 8">
            <a:extLst>
              <a:ext uri="{FF2B5EF4-FFF2-40B4-BE49-F238E27FC236}">
                <a16:creationId xmlns:a16="http://schemas.microsoft.com/office/drawing/2014/main" id="{EFE01480-526D-FD40-E55F-E2D141AF86A5}"/>
              </a:ext>
            </a:extLst>
          </p:cNvPr>
          <p:cNvSpPr>
            <a:spLocks noGrp="1"/>
          </p:cNvSpPr>
          <p:nvPr>
            <p:ph type="sldNum" sz="quarter" idx="12"/>
          </p:nvPr>
        </p:nvSpPr>
        <p:spPr/>
        <p:txBody>
          <a:bodyPr/>
          <a:lstStyle/>
          <a:p>
            <a:fld id="{9D5DE6D7-F04D-7741-82FC-941AB368F7CA}" type="slidenum">
              <a:rPr lang="en-US" smtClean="0"/>
              <a:t>33</a:t>
            </a:fld>
            <a:endParaRPr lang="en-US" dirty="0"/>
          </a:p>
        </p:txBody>
      </p:sp>
      <p:grpSp>
        <p:nvGrpSpPr>
          <p:cNvPr id="12" name="Group 11">
            <a:extLst>
              <a:ext uri="{FF2B5EF4-FFF2-40B4-BE49-F238E27FC236}">
                <a16:creationId xmlns:a16="http://schemas.microsoft.com/office/drawing/2014/main" id="{97893263-A51B-831F-B1C4-8D5F4428FC43}"/>
              </a:ext>
            </a:extLst>
          </p:cNvPr>
          <p:cNvGrpSpPr/>
          <p:nvPr/>
        </p:nvGrpSpPr>
        <p:grpSpPr>
          <a:xfrm>
            <a:off x="304800" y="4148318"/>
            <a:ext cx="8591095" cy="2395157"/>
            <a:chOff x="200025" y="3551793"/>
            <a:chExt cx="8591095" cy="2395157"/>
          </a:xfrm>
        </p:grpSpPr>
        <p:grpSp>
          <p:nvGrpSpPr>
            <p:cNvPr id="13" name="Group 12">
              <a:extLst>
                <a:ext uri="{FF2B5EF4-FFF2-40B4-BE49-F238E27FC236}">
                  <a16:creationId xmlns:a16="http://schemas.microsoft.com/office/drawing/2014/main" id="{50DD364E-F462-261E-99E3-712DDC94D519}"/>
                </a:ext>
              </a:extLst>
            </p:cNvPr>
            <p:cNvGrpSpPr/>
            <p:nvPr/>
          </p:nvGrpSpPr>
          <p:grpSpPr>
            <a:xfrm>
              <a:off x="4378098" y="3551793"/>
              <a:ext cx="4413022" cy="400110"/>
              <a:chOff x="4352924" y="4134696"/>
              <a:chExt cx="4413022" cy="400110"/>
            </a:xfrm>
          </p:grpSpPr>
          <p:sp>
            <p:nvSpPr>
              <p:cNvPr id="41" name="TextBox 40">
                <a:extLst>
                  <a:ext uri="{FF2B5EF4-FFF2-40B4-BE49-F238E27FC236}">
                    <a16:creationId xmlns:a16="http://schemas.microsoft.com/office/drawing/2014/main" id="{E49ED8AB-0EC2-841B-9A15-8EFD5F75D5EA}"/>
                  </a:ext>
                </a:extLst>
              </p:cNvPr>
              <p:cNvSpPr txBox="1"/>
              <p:nvPr/>
            </p:nvSpPr>
            <p:spPr>
              <a:xfrm>
                <a:off x="4723869" y="4134696"/>
                <a:ext cx="1459896" cy="400110"/>
              </a:xfrm>
              <a:prstGeom prst="rect">
                <a:avLst/>
              </a:prstGeom>
              <a:noFill/>
            </p:spPr>
            <p:txBody>
              <a:bodyPr wrap="square" rtlCol="0">
                <a:spAutoFit/>
              </a:bodyPr>
              <a:lstStyle/>
              <a:p>
                <a:r>
                  <a:rPr lang="en-US" sz="2000" dirty="0"/>
                  <a:t>App Cache</a:t>
                </a:r>
              </a:p>
            </p:txBody>
          </p:sp>
          <p:sp>
            <p:nvSpPr>
              <p:cNvPr id="42" name="TextBox 41">
                <a:extLst>
                  <a:ext uri="{FF2B5EF4-FFF2-40B4-BE49-F238E27FC236}">
                    <a16:creationId xmlns:a16="http://schemas.microsoft.com/office/drawing/2014/main" id="{9DD47273-F46F-6565-E1AE-2310EFAF0690}"/>
                  </a:ext>
                </a:extLst>
              </p:cNvPr>
              <p:cNvSpPr txBox="1"/>
              <p:nvPr/>
            </p:nvSpPr>
            <p:spPr>
              <a:xfrm>
                <a:off x="6989781" y="4134696"/>
                <a:ext cx="1776165" cy="400110"/>
              </a:xfrm>
              <a:prstGeom prst="rect">
                <a:avLst/>
              </a:prstGeom>
              <a:noFill/>
            </p:spPr>
            <p:txBody>
              <a:bodyPr wrap="square" rtlCol="0">
                <a:spAutoFit/>
              </a:bodyPr>
              <a:lstStyle/>
              <a:p>
                <a:r>
                  <a:rPr lang="en-US" sz="2000" dirty="0"/>
                  <a:t>Kernel Cache</a:t>
                </a:r>
              </a:p>
            </p:txBody>
          </p:sp>
          <p:sp>
            <p:nvSpPr>
              <p:cNvPr id="43" name="Rectangle 9">
                <a:extLst>
                  <a:ext uri="{FF2B5EF4-FFF2-40B4-BE49-F238E27FC236}">
                    <a16:creationId xmlns:a16="http://schemas.microsoft.com/office/drawing/2014/main" id="{097CA06B-1080-8DEF-E314-3D3F00425C76}"/>
                  </a:ext>
                </a:extLst>
              </p:cNvPr>
              <p:cNvSpPr/>
              <p:nvPr/>
            </p:nvSpPr>
            <p:spPr>
              <a:xfrm>
                <a:off x="4352924" y="4144925"/>
                <a:ext cx="370945" cy="369332"/>
              </a:xfrm>
              <a:prstGeom prst="rect">
                <a:avLst/>
              </a:prstGeom>
              <a:solidFill>
                <a:schemeClr val="tx2">
                  <a:lumMod val="5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4" name="Rectangle 10">
                <a:extLst>
                  <a:ext uri="{FF2B5EF4-FFF2-40B4-BE49-F238E27FC236}">
                    <a16:creationId xmlns:a16="http://schemas.microsoft.com/office/drawing/2014/main" id="{B3A9077A-D4FE-B871-EB33-0576CA72CE72}"/>
                  </a:ext>
                </a:extLst>
              </p:cNvPr>
              <p:cNvSpPr/>
              <p:nvPr/>
            </p:nvSpPr>
            <p:spPr>
              <a:xfrm>
                <a:off x="6618836" y="4143640"/>
                <a:ext cx="370945" cy="369332"/>
              </a:xfrm>
              <a:prstGeom prst="rect">
                <a:avLst/>
              </a:prstGeom>
              <a:pattFill prst="wdUpDiag">
                <a:fgClr>
                  <a:schemeClr val="tx1"/>
                </a:fgClr>
                <a:bgClr>
                  <a:schemeClr val="bg1"/>
                </a:bgClr>
              </a:patt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69B4C47D-53EC-7A78-87D1-0754E4890B4F}"/>
                </a:ext>
              </a:extLst>
            </p:cNvPr>
            <p:cNvSpPr txBox="1"/>
            <p:nvPr/>
          </p:nvSpPr>
          <p:spPr>
            <a:xfrm>
              <a:off x="200027" y="4201853"/>
              <a:ext cx="3197912" cy="400110"/>
            </a:xfrm>
            <a:prstGeom prst="rect">
              <a:avLst/>
            </a:prstGeom>
            <a:noFill/>
          </p:spPr>
          <p:txBody>
            <a:bodyPr wrap="square" rtlCol="0">
              <a:spAutoFit/>
            </a:bodyPr>
            <a:lstStyle/>
            <a:p>
              <a:r>
                <a:rPr lang="en-US" sz="2000" dirty="0"/>
                <a:t>Candidate Configuration </a:t>
              </a:r>
              <a:r>
                <a:rPr lang="en-US" altLang="zh-CN" sz="2000" dirty="0"/>
                <a:t>1</a:t>
              </a:r>
              <a:endParaRPr lang="en-US" sz="2000" dirty="0"/>
            </a:p>
          </p:txBody>
        </p:sp>
        <p:sp>
          <p:nvSpPr>
            <p:cNvPr id="31" name="TextBox 30">
              <a:extLst>
                <a:ext uri="{FF2B5EF4-FFF2-40B4-BE49-F238E27FC236}">
                  <a16:creationId xmlns:a16="http://schemas.microsoft.com/office/drawing/2014/main" id="{7DFDF228-215F-DDE2-A75A-A93324D0AE5B}"/>
                </a:ext>
              </a:extLst>
            </p:cNvPr>
            <p:cNvSpPr txBox="1"/>
            <p:nvPr/>
          </p:nvSpPr>
          <p:spPr>
            <a:xfrm>
              <a:off x="200025" y="4867365"/>
              <a:ext cx="3197912" cy="400110"/>
            </a:xfrm>
            <a:prstGeom prst="rect">
              <a:avLst/>
            </a:prstGeom>
            <a:noFill/>
          </p:spPr>
          <p:txBody>
            <a:bodyPr wrap="square" rtlCol="0">
              <a:spAutoFit/>
            </a:bodyPr>
            <a:lstStyle/>
            <a:p>
              <a:r>
                <a:rPr lang="en-US" sz="2000" dirty="0"/>
                <a:t>Candidate Configuration 2</a:t>
              </a:r>
            </a:p>
          </p:txBody>
        </p:sp>
        <p:sp>
          <p:nvSpPr>
            <p:cNvPr id="32" name="TextBox 31">
              <a:extLst>
                <a:ext uri="{FF2B5EF4-FFF2-40B4-BE49-F238E27FC236}">
                  <a16:creationId xmlns:a16="http://schemas.microsoft.com/office/drawing/2014/main" id="{A91C4088-745B-D44D-EE66-4210F877FBBD}"/>
                </a:ext>
              </a:extLst>
            </p:cNvPr>
            <p:cNvSpPr txBox="1"/>
            <p:nvPr/>
          </p:nvSpPr>
          <p:spPr>
            <a:xfrm>
              <a:off x="200025" y="5546840"/>
              <a:ext cx="3197912" cy="400110"/>
            </a:xfrm>
            <a:prstGeom prst="rect">
              <a:avLst/>
            </a:prstGeom>
            <a:noFill/>
          </p:spPr>
          <p:txBody>
            <a:bodyPr wrap="square" rtlCol="0">
              <a:spAutoFit/>
            </a:bodyPr>
            <a:lstStyle/>
            <a:p>
              <a:r>
                <a:rPr lang="en-US" sz="2000" dirty="0"/>
                <a:t>Candidate Configuration </a:t>
              </a:r>
              <a:r>
                <a:rPr lang="en-US" altLang="zh-CN" sz="2000" dirty="0"/>
                <a:t>3</a:t>
              </a:r>
              <a:endParaRPr lang="en-US" sz="2000" dirty="0"/>
            </a:p>
          </p:txBody>
        </p:sp>
      </p:grpSp>
      <p:cxnSp>
        <p:nvCxnSpPr>
          <p:cNvPr id="45" name="Straight Arrow Connector 44">
            <a:extLst>
              <a:ext uri="{FF2B5EF4-FFF2-40B4-BE49-F238E27FC236}">
                <a16:creationId xmlns:a16="http://schemas.microsoft.com/office/drawing/2014/main" id="{FDA42FC1-B601-8A69-D16E-DF84EF629E21}"/>
              </a:ext>
            </a:extLst>
          </p:cNvPr>
          <p:cNvCxnSpPr>
            <a:cxnSpLocks/>
          </p:cNvCxnSpPr>
          <p:nvPr/>
        </p:nvCxnSpPr>
        <p:spPr>
          <a:xfrm>
            <a:off x="9763125" y="4798378"/>
            <a:ext cx="0" cy="1726247"/>
          </a:xfrm>
          <a:prstGeom prst="straightConnector1">
            <a:avLst/>
          </a:prstGeom>
          <a:ln w="50800">
            <a:solidFill>
              <a:schemeClr val="tx2">
                <a:lumMod val="50000"/>
              </a:schemeClr>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1A8F0E2C-A00B-D327-07F5-9B39152AD5A8}"/>
              </a:ext>
            </a:extLst>
          </p:cNvPr>
          <p:cNvSpPr txBox="1"/>
          <p:nvPr/>
        </p:nvSpPr>
        <p:spPr>
          <a:xfrm>
            <a:off x="9935203" y="5463890"/>
            <a:ext cx="2116445" cy="400110"/>
          </a:xfrm>
          <a:prstGeom prst="rect">
            <a:avLst/>
          </a:prstGeom>
          <a:noFill/>
        </p:spPr>
        <p:txBody>
          <a:bodyPr wrap="square" rtlCol="0">
            <a:spAutoFit/>
          </a:bodyPr>
          <a:lstStyle/>
          <a:p>
            <a:r>
              <a:rPr lang="en-US" sz="2000" dirty="0"/>
              <a:t>Simulation Order</a:t>
            </a:r>
          </a:p>
        </p:txBody>
      </p:sp>
      <p:sp>
        <p:nvSpPr>
          <p:cNvPr id="4" name="Rectangle 6">
            <a:extLst>
              <a:ext uri="{FF2B5EF4-FFF2-40B4-BE49-F238E27FC236}">
                <a16:creationId xmlns:a16="http://schemas.microsoft.com/office/drawing/2014/main" id="{115E0466-4F43-C219-8938-27C7E9F3A75E}"/>
              </a:ext>
            </a:extLst>
          </p:cNvPr>
          <p:cNvSpPr/>
          <p:nvPr/>
        </p:nvSpPr>
        <p:spPr>
          <a:xfrm>
            <a:off x="3524400" y="4649091"/>
            <a:ext cx="1177200" cy="618811"/>
          </a:xfrm>
          <a:prstGeom prst="rect">
            <a:avLst/>
          </a:prstGeom>
          <a:solidFill>
            <a:schemeClr val="tx2">
              <a:lumMod val="5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 name="Rectangle 7">
            <a:extLst>
              <a:ext uri="{FF2B5EF4-FFF2-40B4-BE49-F238E27FC236}">
                <a16:creationId xmlns:a16="http://schemas.microsoft.com/office/drawing/2014/main" id="{D8BAF5E8-D644-3223-EDD8-07259B999CA6}"/>
              </a:ext>
            </a:extLst>
          </p:cNvPr>
          <p:cNvSpPr/>
          <p:nvPr/>
        </p:nvSpPr>
        <p:spPr>
          <a:xfrm>
            <a:off x="4701600" y="4649091"/>
            <a:ext cx="4709100" cy="618811"/>
          </a:xfrm>
          <a:prstGeom prst="rect">
            <a:avLst/>
          </a:prstGeom>
          <a:pattFill prst="wdUpDiag">
            <a:fgClr>
              <a:schemeClr val="tx1"/>
            </a:fgClr>
            <a:bgClr>
              <a:schemeClr val="bg1"/>
            </a:bgClr>
          </a:patt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 name="Rectangle 6">
            <a:extLst>
              <a:ext uri="{FF2B5EF4-FFF2-40B4-BE49-F238E27FC236}">
                <a16:creationId xmlns:a16="http://schemas.microsoft.com/office/drawing/2014/main" id="{ECF00C74-AA5E-E9BB-DBFA-A0E0A384F619}"/>
              </a:ext>
            </a:extLst>
          </p:cNvPr>
          <p:cNvSpPr/>
          <p:nvPr/>
        </p:nvSpPr>
        <p:spPr>
          <a:xfrm>
            <a:off x="3522292" y="5334163"/>
            <a:ext cx="2354400" cy="618811"/>
          </a:xfrm>
          <a:prstGeom prst="rect">
            <a:avLst/>
          </a:prstGeom>
          <a:solidFill>
            <a:schemeClr val="tx2">
              <a:lumMod val="5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 name="Rectangle 7">
            <a:extLst>
              <a:ext uri="{FF2B5EF4-FFF2-40B4-BE49-F238E27FC236}">
                <a16:creationId xmlns:a16="http://schemas.microsoft.com/office/drawing/2014/main" id="{88A67B54-A8FA-2C3D-2B45-1688ACE7BFBA}"/>
              </a:ext>
            </a:extLst>
          </p:cNvPr>
          <p:cNvSpPr/>
          <p:nvPr/>
        </p:nvSpPr>
        <p:spPr>
          <a:xfrm>
            <a:off x="5876653" y="5334163"/>
            <a:ext cx="3531600" cy="618811"/>
          </a:xfrm>
          <a:prstGeom prst="rect">
            <a:avLst/>
          </a:prstGeom>
          <a:pattFill prst="wdUpDiag">
            <a:fgClr>
              <a:schemeClr val="tx1"/>
            </a:fgClr>
            <a:bgClr>
              <a:schemeClr val="bg1"/>
            </a:bgClr>
          </a:patt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8" name="Rectangle 6">
            <a:extLst>
              <a:ext uri="{FF2B5EF4-FFF2-40B4-BE49-F238E27FC236}">
                <a16:creationId xmlns:a16="http://schemas.microsoft.com/office/drawing/2014/main" id="{EB77743C-1BB5-F9F8-48B1-E2178B9ABF7B}"/>
              </a:ext>
            </a:extLst>
          </p:cNvPr>
          <p:cNvSpPr/>
          <p:nvPr/>
        </p:nvSpPr>
        <p:spPr>
          <a:xfrm>
            <a:off x="3522294" y="6018626"/>
            <a:ext cx="3531600" cy="618811"/>
          </a:xfrm>
          <a:prstGeom prst="rect">
            <a:avLst/>
          </a:prstGeom>
          <a:solidFill>
            <a:schemeClr val="tx2">
              <a:lumMod val="5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0" name="Rectangle 7">
            <a:extLst>
              <a:ext uri="{FF2B5EF4-FFF2-40B4-BE49-F238E27FC236}">
                <a16:creationId xmlns:a16="http://schemas.microsoft.com/office/drawing/2014/main" id="{9E8732F3-1F6C-25CC-DF65-56BEAC99213F}"/>
              </a:ext>
            </a:extLst>
          </p:cNvPr>
          <p:cNvSpPr/>
          <p:nvPr/>
        </p:nvSpPr>
        <p:spPr>
          <a:xfrm>
            <a:off x="7053894" y="6018626"/>
            <a:ext cx="2354359" cy="618811"/>
          </a:xfrm>
          <a:prstGeom prst="rect">
            <a:avLst/>
          </a:prstGeom>
          <a:pattFill prst="wdUpDiag">
            <a:fgClr>
              <a:schemeClr val="tx1"/>
            </a:fgClr>
            <a:bgClr>
              <a:schemeClr val="bg1"/>
            </a:bgClr>
          </a:patt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41652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199" y="1224866"/>
            <a:ext cx="11599986" cy="2702961"/>
          </a:xfrm>
        </p:spPr>
        <p:txBody>
          <a:bodyPr>
            <a:normAutofit/>
          </a:bodyPr>
          <a:lstStyle/>
          <a:p>
            <a:pPr marL="0" indent="0">
              <a:buNone/>
            </a:pPr>
            <a:r>
              <a:rPr lang="en-US" dirty="0"/>
              <a:t>Key-space sampling</a:t>
            </a:r>
          </a:p>
          <a:p>
            <a:pPr marL="457200" lvl="1" indent="0">
              <a:buNone/>
            </a:pPr>
            <a:r>
              <a:rPr lang="en-US" sz="2600" dirty="0"/>
              <a:t>Sample targets in key space and all accesses to the targets</a:t>
            </a:r>
          </a:p>
        </p:txBody>
      </p:sp>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Misalignment-aware Sampling</a:t>
            </a:r>
          </a:p>
        </p:txBody>
      </p:sp>
      <p:sp>
        <p:nvSpPr>
          <p:cNvPr id="93" name="Rectangle 5">
            <a:extLst>
              <a:ext uri="{FF2B5EF4-FFF2-40B4-BE49-F238E27FC236}">
                <a16:creationId xmlns:a16="http://schemas.microsoft.com/office/drawing/2014/main" id="{596ADB53-B132-CA64-BE9B-2F4D486A96F3}"/>
              </a:ext>
            </a:extLst>
          </p:cNvPr>
          <p:cNvSpPr/>
          <p:nvPr/>
        </p:nvSpPr>
        <p:spPr>
          <a:xfrm>
            <a:off x="4399176" y="3951875"/>
            <a:ext cx="732912" cy="691370"/>
          </a:xfrm>
          <a:prstGeom prst="rect">
            <a:avLst/>
          </a:prstGeom>
          <a:solidFill>
            <a:schemeClr val="tx2">
              <a:lumMod val="50000"/>
            </a:schemeClr>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5" name="Rectangle 7">
            <a:extLst>
              <a:ext uri="{FF2B5EF4-FFF2-40B4-BE49-F238E27FC236}">
                <a16:creationId xmlns:a16="http://schemas.microsoft.com/office/drawing/2014/main" id="{959E5B67-4840-AC1D-9434-B4302848DCE0}"/>
              </a:ext>
            </a:extLst>
          </p:cNvPr>
          <p:cNvSpPr/>
          <p:nvPr/>
        </p:nvSpPr>
        <p:spPr>
          <a:xfrm>
            <a:off x="5864999" y="3950908"/>
            <a:ext cx="732929" cy="691370"/>
          </a:xfrm>
          <a:prstGeom prst="rect">
            <a:avLst/>
          </a:prstGeom>
          <a:solidFill>
            <a:schemeClr val="bg1"/>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89" name="テキスト ボックス 50">
            <a:extLst>
              <a:ext uri="{FF2B5EF4-FFF2-40B4-BE49-F238E27FC236}">
                <a16:creationId xmlns:a16="http://schemas.microsoft.com/office/drawing/2014/main" id="{574BA53B-7FFD-84E9-F7A5-46E7F1203EB3}"/>
              </a:ext>
            </a:extLst>
          </p:cNvPr>
          <p:cNvSpPr txBox="1"/>
          <p:nvPr/>
        </p:nvSpPr>
        <p:spPr>
          <a:xfrm>
            <a:off x="1386237" y="4592742"/>
            <a:ext cx="2225320" cy="461665"/>
          </a:xfrm>
          <a:prstGeom prst="rect">
            <a:avLst/>
          </a:prstGeom>
          <a:noFill/>
        </p:spPr>
        <p:txBody>
          <a:bodyPr wrap="square" rtlCol="0">
            <a:spAutoFit/>
          </a:bodyPr>
          <a:lstStyle/>
          <a:p>
            <a:pPr algn="l"/>
            <a:r>
              <a:rPr lang="en-US" sz="2400" dirty="0"/>
              <a:t>Key Space</a:t>
            </a:r>
          </a:p>
        </p:txBody>
      </p:sp>
      <p:sp>
        <p:nvSpPr>
          <p:cNvPr id="21" name="Rectangle 5">
            <a:extLst>
              <a:ext uri="{FF2B5EF4-FFF2-40B4-BE49-F238E27FC236}">
                <a16:creationId xmlns:a16="http://schemas.microsoft.com/office/drawing/2014/main" id="{700BFE71-97C3-877F-DAC6-DAB402733EA6}"/>
              </a:ext>
            </a:extLst>
          </p:cNvPr>
          <p:cNvSpPr/>
          <p:nvPr/>
        </p:nvSpPr>
        <p:spPr>
          <a:xfrm>
            <a:off x="7326625" y="3956118"/>
            <a:ext cx="732912" cy="691370"/>
          </a:xfrm>
          <a:prstGeom prst="rect">
            <a:avLst/>
          </a:prstGeom>
          <a:solidFill>
            <a:schemeClr val="tx2">
              <a:lumMod val="50000"/>
            </a:schemeClr>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3" name="Rectangle 7">
            <a:extLst>
              <a:ext uri="{FF2B5EF4-FFF2-40B4-BE49-F238E27FC236}">
                <a16:creationId xmlns:a16="http://schemas.microsoft.com/office/drawing/2014/main" id="{88150DAE-0F3A-93B6-BBE9-DCD0A2E6B736}"/>
              </a:ext>
            </a:extLst>
          </p:cNvPr>
          <p:cNvSpPr/>
          <p:nvPr/>
        </p:nvSpPr>
        <p:spPr>
          <a:xfrm>
            <a:off x="8788233" y="3955150"/>
            <a:ext cx="737145" cy="688095"/>
          </a:xfrm>
          <a:prstGeom prst="rect">
            <a:avLst/>
          </a:prstGeom>
          <a:solidFill>
            <a:schemeClr val="bg1"/>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4" name="Rectangle 18">
            <a:extLst>
              <a:ext uri="{FF2B5EF4-FFF2-40B4-BE49-F238E27FC236}">
                <a16:creationId xmlns:a16="http://schemas.microsoft.com/office/drawing/2014/main" id="{3B265121-287D-101D-0183-CD464D835DE4}"/>
              </a:ext>
            </a:extLst>
          </p:cNvPr>
          <p:cNvSpPr/>
          <p:nvPr/>
        </p:nvSpPr>
        <p:spPr>
          <a:xfrm>
            <a:off x="10312979" y="3955150"/>
            <a:ext cx="752308" cy="687128"/>
          </a:xfrm>
          <a:prstGeom prst="rect">
            <a:avLst/>
          </a:prstGeom>
          <a:solidFill>
            <a:schemeClr val="tx2">
              <a:lumMod val="50000"/>
            </a:schemeClr>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6" name="Straight Arrow Connector 5">
            <a:extLst>
              <a:ext uri="{FF2B5EF4-FFF2-40B4-BE49-F238E27FC236}">
                <a16:creationId xmlns:a16="http://schemas.microsoft.com/office/drawing/2014/main" id="{5BDFA94D-47DB-0901-38B2-E624C9816335}"/>
              </a:ext>
            </a:extLst>
          </p:cNvPr>
          <p:cNvCxnSpPr>
            <a:cxnSpLocks/>
          </p:cNvCxnSpPr>
          <p:nvPr/>
        </p:nvCxnSpPr>
        <p:spPr>
          <a:xfrm>
            <a:off x="4399176" y="3488993"/>
            <a:ext cx="354194" cy="345043"/>
          </a:xfrm>
          <a:prstGeom prst="straightConnector1">
            <a:avLst/>
          </a:prstGeom>
          <a:ln w="38100">
            <a:headEnd type="none" w="lg" len="lg"/>
            <a:tailEnd type="triangle" w="lg" len="lg"/>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7855FEF4-6164-A340-947F-01EA2FB51ACA}"/>
              </a:ext>
            </a:extLst>
          </p:cNvPr>
          <p:cNvCxnSpPr>
            <a:cxnSpLocks/>
          </p:cNvCxnSpPr>
          <p:nvPr/>
        </p:nvCxnSpPr>
        <p:spPr>
          <a:xfrm>
            <a:off x="5876222" y="3488992"/>
            <a:ext cx="354194" cy="345043"/>
          </a:xfrm>
          <a:prstGeom prst="straightConnector1">
            <a:avLst/>
          </a:prstGeom>
          <a:ln w="38100">
            <a:headEnd type="none" w="lg" len="lg"/>
            <a:tailEnd type="triangle" w="lg" len="lg"/>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DD971768-D32C-1FEB-9FBC-E48716BF432D}"/>
              </a:ext>
            </a:extLst>
          </p:cNvPr>
          <p:cNvCxnSpPr>
            <a:cxnSpLocks/>
          </p:cNvCxnSpPr>
          <p:nvPr/>
        </p:nvCxnSpPr>
        <p:spPr>
          <a:xfrm>
            <a:off x="7353268" y="3488991"/>
            <a:ext cx="354194" cy="345043"/>
          </a:xfrm>
          <a:prstGeom prst="straightConnector1">
            <a:avLst/>
          </a:prstGeom>
          <a:ln w="38100">
            <a:headEnd type="none" w="lg" len="lg"/>
            <a:tailEnd type="triangle" w="lg" len="lg"/>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34886B5F-17FB-6C61-2EC1-ADF29A556F29}"/>
              </a:ext>
            </a:extLst>
          </p:cNvPr>
          <p:cNvCxnSpPr>
            <a:cxnSpLocks/>
          </p:cNvCxnSpPr>
          <p:nvPr/>
        </p:nvCxnSpPr>
        <p:spPr>
          <a:xfrm>
            <a:off x="8802611" y="3488991"/>
            <a:ext cx="354194" cy="345043"/>
          </a:xfrm>
          <a:prstGeom prst="straightConnector1">
            <a:avLst/>
          </a:prstGeom>
          <a:ln w="38100">
            <a:headEnd type="none" w="lg" len="lg"/>
            <a:tailEnd type="triangle" w="lg" len="lg"/>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8BB6FCC4-54ED-4125-07D1-A965DF6ACE59}"/>
              </a:ext>
            </a:extLst>
          </p:cNvPr>
          <p:cNvCxnSpPr>
            <a:cxnSpLocks/>
          </p:cNvCxnSpPr>
          <p:nvPr/>
        </p:nvCxnSpPr>
        <p:spPr>
          <a:xfrm>
            <a:off x="10312978" y="3488990"/>
            <a:ext cx="354194" cy="345043"/>
          </a:xfrm>
          <a:prstGeom prst="straightConnector1">
            <a:avLst/>
          </a:prstGeom>
          <a:ln w="38100">
            <a:headEnd type="none" w="lg" len="lg"/>
            <a:tailEnd type="triangle" w="lg" len="lg"/>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D0A46077-8896-6DC5-D322-8B67F8C4C950}"/>
              </a:ext>
            </a:extLst>
          </p:cNvPr>
          <p:cNvSpPr txBox="1"/>
          <p:nvPr/>
        </p:nvSpPr>
        <p:spPr>
          <a:xfrm>
            <a:off x="211829" y="6331869"/>
            <a:ext cx="10960996" cy="369332"/>
          </a:xfrm>
          <a:prstGeom prst="rect">
            <a:avLst/>
          </a:prstGeom>
          <a:noFill/>
        </p:spPr>
        <p:txBody>
          <a:bodyPr wrap="square" rtlCol="0">
            <a:spAutoFit/>
          </a:bodyPr>
          <a:lstStyle/>
          <a:p>
            <a:r>
              <a:rPr lang="en-US" dirty="0"/>
              <a:t>Waldspurger et al. Efficient MRC Construction with SHARDS. 2015 (original key space sampling)</a:t>
            </a:r>
          </a:p>
        </p:txBody>
      </p:sp>
      <p:cxnSp>
        <p:nvCxnSpPr>
          <p:cNvPr id="4" name="Straight Arrow Connector 3">
            <a:extLst>
              <a:ext uri="{FF2B5EF4-FFF2-40B4-BE49-F238E27FC236}">
                <a16:creationId xmlns:a16="http://schemas.microsoft.com/office/drawing/2014/main" id="{C7FF8CD7-9593-5964-11B0-5C4AB48FB37D}"/>
              </a:ext>
            </a:extLst>
          </p:cNvPr>
          <p:cNvCxnSpPr>
            <a:cxnSpLocks/>
          </p:cNvCxnSpPr>
          <p:nvPr/>
        </p:nvCxnSpPr>
        <p:spPr>
          <a:xfrm>
            <a:off x="3494688" y="4823575"/>
            <a:ext cx="8283649" cy="0"/>
          </a:xfrm>
          <a:prstGeom prst="straightConnector1">
            <a:avLst/>
          </a:prstGeom>
          <a:ln w="47625">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5" name="Slide Number Placeholder 4">
            <a:extLst>
              <a:ext uri="{FF2B5EF4-FFF2-40B4-BE49-F238E27FC236}">
                <a16:creationId xmlns:a16="http://schemas.microsoft.com/office/drawing/2014/main" id="{F9CFF9E7-F767-DCF8-F4A3-F860E00A861B}"/>
              </a:ext>
            </a:extLst>
          </p:cNvPr>
          <p:cNvSpPr>
            <a:spLocks noGrp="1"/>
          </p:cNvSpPr>
          <p:nvPr>
            <p:ph type="sldNum" sz="quarter" idx="12"/>
          </p:nvPr>
        </p:nvSpPr>
        <p:spPr/>
        <p:txBody>
          <a:bodyPr/>
          <a:lstStyle/>
          <a:p>
            <a:fld id="{9D5DE6D7-F04D-7741-82FC-941AB368F7CA}" type="slidenum">
              <a:rPr lang="en-US" smtClean="0"/>
              <a:t>34</a:t>
            </a:fld>
            <a:endParaRPr lang="en-US" dirty="0"/>
          </a:p>
        </p:txBody>
      </p:sp>
    </p:spTree>
    <p:extLst>
      <p:ext uri="{BB962C8B-B14F-4D97-AF65-F5344CB8AC3E}">
        <p14:creationId xmlns:p14="http://schemas.microsoft.com/office/powerpoint/2010/main" val="12525642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199" y="1224866"/>
            <a:ext cx="11599986" cy="2702961"/>
          </a:xfrm>
        </p:spPr>
        <p:txBody>
          <a:bodyPr>
            <a:normAutofit/>
          </a:bodyPr>
          <a:lstStyle/>
          <a:p>
            <a:pPr marL="0" indent="0">
              <a:buNone/>
            </a:pPr>
            <a:r>
              <a:rPr lang="en-US" dirty="0"/>
              <a:t>Key-space sampling</a:t>
            </a:r>
          </a:p>
          <a:p>
            <a:pPr marL="457200" lvl="1" indent="0">
              <a:buNone/>
            </a:pPr>
            <a:r>
              <a:rPr lang="en-US" sz="2600" dirty="0"/>
              <a:t>Samples targets in key space and all accesses to the targets</a:t>
            </a:r>
          </a:p>
          <a:p>
            <a:pPr marL="457200" lvl="1" indent="0">
              <a:buNone/>
            </a:pPr>
            <a:r>
              <a:rPr lang="en-US" sz="2600" dirty="0"/>
              <a:t>Works in normal multi-layer caching</a:t>
            </a:r>
          </a:p>
        </p:txBody>
      </p:sp>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Misalignment-aware Sampling</a:t>
            </a:r>
          </a:p>
        </p:txBody>
      </p:sp>
      <p:sp>
        <p:nvSpPr>
          <p:cNvPr id="35" name="TextBox 34">
            <a:extLst>
              <a:ext uri="{FF2B5EF4-FFF2-40B4-BE49-F238E27FC236}">
                <a16:creationId xmlns:a16="http://schemas.microsoft.com/office/drawing/2014/main" id="{D0A46077-8896-6DC5-D322-8B67F8C4C950}"/>
              </a:ext>
            </a:extLst>
          </p:cNvPr>
          <p:cNvSpPr txBox="1"/>
          <p:nvPr/>
        </p:nvSpPr>
        <p:spPr>
          <a:xfrm>
            <a:off x="211829" y="6331869"/>
            <a:ext cx="10960996" cy="369332"/>
          </a:xfrm>
          <a:prstGeom prst="rect">
            <a:avLst/>
          </a:prstGeom>
          <a:noFill/>
        </p:spPr>
        <p:txBody>
          <a:bodyPr wrap="square" rtlCol="0">
            <a:spAutoFit/>
          </a:bodyPr>
          <a:lstStyle/>
          <a:p>
            <a:r>
              <a:rPr lang="en-US" dirty="0"/>
              <a:t>Waldspurger et al. Efficient MRC Construction with SHARDS. 2015 (original key space sampling)</a:t>
            </a:r>
          </a:p>
        </p:txBody>
      </p:sp>
      <p:sp>
        <p:nvSpPr>
          <p:cNvPr id="4" name="Rectangle 5">
            <a:extLst>
              <a:ext uri="{FF2B5EF4-FFF2-40B4-BE49-F238E27FC236}">
                <a16:creationId xmlns:a16="http://schemas.microsoft.com/office/drawing/2014/main" id="{56083D0B-35EE-373C-E4C9-8FC7689F3176}"/>
              </a:ext>
            </a:extLst>
          </p:cNvPr>
          <p:cNvSpPr/>
          <p:nvPr/>
        </p:nvSpPr>
        <p:spPr>
          <a:xfrm>
            <a:off x="4399176" y="3951875"/>
            <a:ext cx="732912" cy="691370"/>
          </a:xfrm>
          <a:prstGeom prst="rect">
            <a:avLst/>
          </a:prstGeom>
          <a:solidFill>
            <a:schemeClr val="tx2">
              <a:lumMod val="50000"/>
            </a:schemeClr>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 name="Rectangle 7">
            <a:extLst>
              <a:ext uri="{FF2B5EF4-FFF2-40B4-BE49-F238E27FC236}">
                <a16:creationId xmlns:a16="http://schemas.microsoft.com/office/drawing/2014/main" id="{2D7BBFEB-4A09-D20D-D7DA-FA008678FD04}"/>
              </a:ext>
            </a:extLst>
          </p:cNvPr>
          <p:cNvSpPr/>
          <p:nvPr/>
        </p:nvSpPr>
        <p:spPr>
          <a:xfrm>
            <a:off x="5864999" y="3950908"/>
            <a:ext cx="732929" cy="691370"/>
          </a:xfrm>
          <a:prstGeom prst="rect">
            <a:avLst/>
          </a:prstGeom>
          <a:solidFill>
            <a:schemeClr val="bg1"/>
          </a:solidFill>
          <a:ln w="25400">
            <a:solidFill>
              <a:schemeClr val="tx2">
                <a:lumMod val="8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 name="テキスト ボックス 50">
            <a:extLst>
              <a:ext uri="{FF2B5EF4-FFF2-40B4-BE49-F238E27FC236}">
                <a16:creationId xmlns:a16="http://schemas.microsoft.com/office/drawing/2014/main" id="{C01CBC96-D7CB-ED1D-2F2F-883424E0AEFA}"/>
              </a:ext>
            </a:extLst>
          </p:cNvPr>
          <p:cNvSpPr txBox="1"/>
          <p:nvPr/>
        </p:nvSpPr>
        <p:spPr>
          <a:xfrm>
            <a:off x="1386237" y="4592742"/>
            <a:ext cx="2225320" cy="461665"/>
          </a:xfrm>
          <a:prstGeom prst="rect">
            <a:avLst/>
          </a:prstGeom>
          <a:noFill/>
        </p:spPr>
        <p:txBody>
          <a:bodyPr wrap="square" rtlCol="0">
            <a:spAutoFit/>
          </a:bodyPr>
          <a:lstStyle/>
          <a:p>
            <a:pPr algn="l"/>
            <a:r>
              <a:rPr lang="en-US" sz="2400" dirty="0"/>
              <a:t>Key Space</a:t>
            </a:r>
          </a:p>
        </p:txBody>
      </p:sp>
      <p:sp>
        <p:nvSpPr>
          <p:cNvPr id="8" name="Rectangle 5">
            <a:extLst>
              <a:ext uri="{FF2B5EF4-FFF2-40B4-BE49-F238E27FC236}">
                <a16:creationId xmlns:a16="http://schemas.microsoft.com/office/drawing/2014/main" id="{5D29370C-F9FD-7047-FC4A-21578A0A19A4}"/>
              </a:ext>
            </a:extLst>
          </p:cNvPr>
          <p:cNvSpPr/>
          <p:nvPr/>
        </p:nvSpPr>
        <p:spPr>
          <a:xfrm>
            <a:off x="7326625" y="3956118"/>
            <a:ext cx="732912" cy="691370"/>
          </a:xfrm>
          <a:prstGeom prst="rect">
            <a:avLst/>
          </a:prstGeom>
          <a:solidFill>
            <a:schemeClr val="tx2">
              <a:lumMod val="50000"/>
            </a:schemeClr>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 name="Rectangle 7">
            <a:extLst>
              <a:ext uri="{FF2B5EF4-FFF2-40B4-BE49-F238E27FC236}">
                <a16:creationId xmlns:a16="http://schemas.microsoft.com/office/drawing/2014/main" id="{7A61D65F-2336-C701-5B18-9E9FB64FE8D4}"/>
              </a:ext>
            </a:extLst>
          </p:cNvPr>
          <p:cNvSpPr/>
          <p:nvPr/>
        </p:nvSpPr>
        <p:spPr>
          <a:xfrm>
            <a:off x="8788233" y="3955150"/>
            <a:ext cx="737145" cy="688095"/>
          </a:xfrm>
          <a:prstGeom prst="rect">
            <a:avLst/>
          </a:prstGeom>
          <a:solidFill>
            <a:schemeClr val="bg1"/>
          </a:solidFill>
          <a:ln w="25400">
            <a:solidFill>
              <a:schemeClr val="tx2">
                <a:lumMod val="8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0" name="Rectangle 18">
            <a:extLst>
              <a:ext uri="{FF2B5EF4-FFF2-40B4-BE49-F238E27FC236}">
                <a16:creationId xmlns:a16="http://schemas.microsoft.com/office/drawing/2014/main" id="{895B1C81-C58F-8CDB-71A6-4599464D33B2}"/>
              </a:ext>
            </a:extLst>
          </p:cNvPr>
          <p:cNvSpPr/>
          <p:nvPr/>
        </p:nvSpPr>
        <p:spPr>
          <a:xfrm>
            <a:off x="10312979" y="3955150"/>
            <a:ext cx="752308" cy="687128"/>
          </a:xfrm>
          <a:prstGeom prst="rect">
            <a:avLst/>
          </a:prstGeom>
          <a:solidFill>
            <a:schemeClr val="tx2">
              <a:lumMod val="50000"/>
            </a:schemeClr>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91DE684F-D099-1425-F0B0-6C480EE62D22}"/>
              </a:ext>
            </a:extLst>
          </p:cNvPr>
          <p:cNvCxnSpPr>
            <a:cxnSpLocks/>
          </p:cNvCxnSpPr>
          <p:nvPr/>
        </p:nvCxnSpPr>
        <p:spPr>
          <a:xfrm>
            <a:off x="4399176" y="3488993"/>
            <a:ext cx="354194" cy="345043"/>
          </a:xfrm>
          <a:prstGeom prst="straightConnector1">
            <a:avLst/>
          </a:prstGeom>
          <a:ln w="38100">
            <a:headEnd type="none" w="lg" len="lg"/>
            <a:tailEnd type="triangle" w="lg" len="lg"/>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3445B3A7-0740-30DB-F3A9-48A67EE12C80}"/>
              </a:ext>
            </a:extLst>
          </p:cNvPr>
          <p:cNvCxnSpPr>
            <a:cxnSpLocks/>
          </p:cNvCxnSpPr>
          <p:nvPr/>
        </p:nvCxnSpPr>
        <p:spPr>
          <a:xfrm>
            <a:off x="5876222" y="3488992"/>
            <a:ext cx="354194" cy="345043"/>
          </a:xfrm>
          <a:prstGeom prst="straightConnector1">
            <a:avLst/>
          </a:prstGeom>
          <a:ln w="38100">
            <a:solidFill>
              <a:schemeClr val="tx2">
                <a:lumMod val="95000"/>
              </a:schemeClr>
            </a:solidFill>
            <a:headEnd type="none" w="lg" len="lg"/>
            <a:tailEnd type="triangle" w="lg" len="lg"/>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3FACBF90-C77D-C86B-E51A-F9D0DCB4F7D5}"/>
              </a:ext>
            </a:extLst>
          </p:cNvPr>
          <p:cNvCxnSpPr>
            <a:cxnSpLocks/>
          </p:cNvCxnSpPr>
          <p:nvPr/>
        </p:nvCxnSpPr>
        <p:spPr>
          <a:xfrm>
            <a:off x="7353268" y="3488991"/>
            <a:ext cx="354194" cy="345043"/>
          </a:xfrm>
          <a:prstGeom prst="straightConnector1">
            <a:avLst/>
          </a:prstGeom>
          <a:ln w="38100">
            <a:headEnd type="none" w="lg" len="lg"/>
            <a:tailEnd type="triangle" w="lg" len="lg"/>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FE329E34-46AB-22E6-CF9D-75DB166D758E}"/>
              </a:ext>
            </a:extLst>
          </p:cNvPr>
          <p:cNvCxnSpPr>
            <a:cxnSpLocks/>
          </p:cNvCxnSpPr>
          <p:nvPr/>
        </p:nvCxnSpPr>
        <p:spPr>
          <a:xfrm>
            <a:off x="8802611" y="3488991"/>
            <a:ext cx="354194" cy="345043"/>
          </a:xfrm>
          <a:prstGeom prst="straightConnector1">
            <a:avLst/>
          </a:prstGeom>
          <a:ln w="38100">
            <a:solidFill>
              <a:schemeClr val="tx2">
                <a:lumMod val="95000"/>
              </a:schemeClr>
            </a:solidFill>
            <a:headEnd type="none" w="lg" len="lg"/>
            <a:tailEnd type="triangle" w="lg" len="lg"/>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DCB0FFF7-49F3-3636-D103-E8BAE8647ADD}"/>
              </a:ext>
            </a:extLst>
          </p:cNvPr>
          <p:cNvCxnSpPr>
            <a:cxnSpLocks/>
          </p:cNvCxnSpPr>
          <p:nvPr/>
        </p:nvCxnSpPr>
        <p:spPr>
          <a:xfrm>
            <a:off x="10312978" y="3488990"/>
            <a:ext cx="354194" cy="345043"/>
          </a:xfrm>
          <a:prstGeom prst="straightConnector1">
            <a:avLst/>
          </a:prstGeom>
          <a:ln w="38100">
            <a:headEnd type="none" w="lg" len="lg"/>
            <a:tailEnd type="triangle" w="lg" len="lg"/>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8833D64A-E6B2-AF10-EF7F-8BCD4217A484}"/>
              </a:ext>
            </a:extLst>
          </p:cNvPr>
          <p:cNvCxnSpPr>
            <a:cxnSpLocks/>
          </p:cNvCxnSpPr>
          <p:nvPr/>
        </p:nvCxnSpPr>
        <p:spPr>
          <a:xfrm>
            <a:off x="3494688" y="4823575"/>
            <a:ext cx="8283649" cy="0"/>
          </a:xfrm>
          <a:prstGeom prst="straightConnector1">
            <a:avLst/>
          </a:prstGeom>
          <a:ln w="47625">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2B8A78B5-88F3-67BD-1F79-586CA84DD1CD}"/>
              </a:ext>
            </a:extLst>
          </p:cNvPr>
          <p:cNvSpPr>
            <a:spLocks noGrp="1"/>
          </p:cNvSpPr>
          <p:nvPr>
            <p:ph type="sldNum" sz="quarter" idx="12"/>
          </p:nvPr>
        </p:nvSpPr>
        <p:spPr/>
        <p:txBody>
          <a:bodyPr/>
          <a:lstStyle/>
          <a:p>
            <a:fld id="{9D5DE6D7-F04D-7741-82FC-941AB368F7CA}" type="slidenum">
              <a:rPr lang="en-US" smtClean="0"/>
              <a:t>35</a:t>
            </a:fld>
            <a:endParaRPr lang="en-US" dirty="0"/>
          </a:p>
        </p:txBody>
      </p:sp>
    </p:spTree>
    <p:extLst>
      <p:ext uri="{BB962C8B-B14F-4D97-AF65-F5344CB8AC3E}">
        <p14:creationId xmlns:p14="http://schemas.microsoft.com/office/powerpoint/2010/main" val="38006517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199" y="1224866"/>
            <a:ext cx="11599986" cy="2702961"/>
          </a:xfrm>
        </p:spPr>
        <p:txBody>
          <a:bodyPr>
            <a:normAutofit/>
          </a:bodyPr>
          <a:lstStyle/>
          <a:p>
            <a:pPr marL="0" indent="0">
              <a:buNone/>
            </a:pPr>
            <a:r>
              <a:rPr lang="en-US" dirty="0"/>
              <a:t>Misalignment - different caching units</a:t>
            </a:r>
          </a:p>
          <a:p>
            <a:pPr marL="457200" lvl="1" indent="0">
              <a:buNone/>
            </a:pPr>
            <a:r>
              <a:rPr lang="en-US" sz="2600" dirty="0"/>
              <a:t>The unit of app cache: app-defined blocks</a:t>
            </a:r>
          </a:p>
          <a:p>
            <a:pPr marL="457200" lvl="1" indent="0">
              <a:buNone/>
            </a:pPr>
            <a:r>
              <a:rPr lang="en-US" sz="2600" dirty="0"/>
              <a:t>The unit of kernel cache: pages</a:t>
            </a:r>
          </a:p>
          <a:p>
            <a:pPr marL="457200" lvl="1" indent="0">
              <a:buNone/>
            </a:pPr>
            <a:r>
              <a:rPr lang="en-US" sz="2600" dirty="0">
                <a:solidFill>
                  <a:srgbClr val="0070C0"/>
                </a:solidFill>
              </a:rPr>
              <a:t>One unit in the 1st layer corresponds to multiple units in the 2nd layer</a:t>
            </a:r>
          </a:p>
        </p:txBody>
      </p:sp>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Misalignment-aware Sampling</a:t>
            </a:r>
          </a:p>
        </p:txBody>
      </p:sp>
      <p:sp>
        <p:nvSpPr>
          <p:cNvPr id="53" name="テキスト ボックス 50">
            <a:extLst>
              <a:ext uri="{FF2B5EF4-FFF2-40B4-BE49-F238E27FC236}">
                <a16:creationId xmlns:a16="http://schemas.microsoft.com/office/drawing/2014/main" id="{468F72EF-DFB4-9C84-ACCD-9BB601B69E61}"/>
              </a:ext>
            </a:extLst>
          </p:cNvPr>
          <p:cNvSpPr txBox="1"/>
          <p:nvPr/>
        </p:nvSpPr>
        <p:spPr>
          <a:xfrm>
            <a:off x="418034" y="4555778"/>
            <a:ext cx="3297650" cy="769441"/>
          </a:xfrm>
          <a:prstGeom prst="rect">
            <a:avLst/>
          </a:prstGeom>
          <a:noFill/>
        </p:spPr>
        <p:txBody>
          <a:bodyPr wrap="square" rtlCol="0">
            <a:spAutoFit/>
          </a:bodyPr>
          <a:lstStyle/>
          <a:p>
            <a:pPr algn="l"/>
            <a:r>
              <a:rPr lang="en-US" sz="2400" dirty="0"/>
              <a:t>App Cache Key Space</a:t>
            </a:r>
          </a:p>
          <a:p>
            <a:pPr algn="ctr"/>
            <a:r>
              <a:rPr lang="en-US" sz="2000" dirty="0"/>
              <a:t>(uncompressed data)</a:t>
            </a:r>
          </a:p>
        </p:txBody>
      </p:sp>
      <p:sp>
        <p:nvSpPr>
          <p:cNvPr id="54" name="Rectangle 5">
            <a:extLst>
              <a:ext uri="{FF2B5EF4-FFF2-40B4-BE49-F238E27FC236}">
                <a16:creationId xmlns:a16="http://schemas.microsoft.com/office/drawing/2014/main" id="{CCA03659-F200-6260-5327-F97CD2ED0484}"/>
              </a:ext>
            </a:extLst>
          </p:cNvPr>
          <p:cNvSpPr/>
          <p:nvPr/>
        </p:nvSpPr>
        <p:spPr>
          <a:xfrm>
            <a:off x="7496493" y="5255820"/>
            <a:ext cx="620128" cy="618811"/>
          </a:xfrm>
          <a:prstGeom prst="rect">
            <a:avLst/>
          </a:prstGeom>
          <a:solidFill>
            <a:schemeClr val="tx2">
              <a:lumMod val="50000"/>
            </a:schemeClr>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5" name="Rectangle 6">
            <a:extLst>
              <a:ext uri="{FF2B5EF4-FFF2-40B4-BE49-F238E27FC236}">
                <a16:creationId xmlns:a16="http://schemas.microsoft.com/office/drawing/2014/main" id="{506FEF0B-BF4A-ECD8-8BBF-AB611ADF43EA}"/>
              </a:ext>
            </a:extLst>
          </p:cNvPr>
          <p:cNvSpPr/>
          <p:nvPr/>
        </p:nvSpPr>
        <p:spPr>
          <a:xfrm>
            <a:off x="8116620" y="5255820"/>
            <a:ext cx="620128" cy="618811"/>
          </a:xfrm>
          <a:prstGeom prst="rect">
            <a:avLst/>
          </a:prstGeom>
          <a:solidFill>
            <a:schemeClr val="tx2">
              <a:lumMod val="50000"/>
            </a:schemeClr>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6" name="テキスト ボックス 50">
            <a:extLst>
              <a:ext uri="{FF2B5EF4-FFF2-40B4-BE49-F238E27FC236}">
                <a16:creationId xmlns:a16="http://schemas.microsoft.com/office/drawing/2014/main" id="{1207EB76-F5ED-BB3E-3422-C91A5A0AF00C}"/>
              </a:ext>
            </a:extLst>
          </p:cNvPr>
          <p:cNvSpPr txBox="1"/>
          <p:nvPr/>
        </p:nvSpPr>
        <p:spPr>
          <a:xfrm>
            <a:off x="227598" y="5768128"/>
            <a:ext cx="3678522" cy="769441"/>
          </a:xfrm>
          <a:prstGeom prst="rect">
            <a:avLst/>
          </a:prstGeom>
          <a:noFill/>
        </p:spPr>
        <p:txBody>
          <a:bodyPr wrap="square" rtlCol="0">
            <a:spAutoFit/>
          </a:bodyPr>
          <a:lstStyle/>
          <a:p>
            <a:pPr algn="l"/>
            <a:r>
              <a:rPr lang="en-US" sz="2400" dirty="0"/>
              <a:t>Kernel Cache Key Space</a:t>
            </a:r>
          </a:p>
          <a:p>
            <a:pPr algn="ctr"/>
            <a:r>
              <a:rPr lang="en-US" sz="2000" dirty="0"/>
              <a:t>(compressed data)</a:t>
            </a:r>
          </a:p>
        </p:txBody>
      </p:sp>
      <p:sp>
        <p:nvSpPr>
          <p:cNvPr id="57" name="Rectangle 5">
            <a:extLst>
              <a:ext uri="{FF2B5EF4-FFF2-40B4-BE49-F238E27FC236}">
                <a16:creationId xmlns:a16="http://schemas.microsoft.com/office/drawing/2014/main" id="{030D84D6-64A1-0490-11A4-C683C6E70041}"/>
              </a:ext>
            </a:extLst>
          </p:cNvPr>
          <p:cNvSpPr/>
          <p:nvPr/>
        </p:nvSpPr>
        <p:spPr>
          <a:xfrm>
            <a:off x="7897815" y="3979825"/>
            <a:ext cx="732912" cy="691370"/>
          </a:xfrm>
          <a:prstGeom prst="rect">
            <a:avLst/>
          </a:prstGeom>
          <a:solidFill>
            <a:schemeClr val="tx2">
              <a:lumMod val="50000"/>
            </a:schemeClr>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59" name="Straight Arrow Connector 58">
            <a:extLst>
              <a:ext uri="{FF2B5EF4-FFF2-40B4-BE49-F238E27FC236}">
                <a16:creationId xmlns:a16="http://schemas.microsoft.com/office/drawing/2014/main" id="{2DA5D32C-8894-DD9E-6A64-0BC1FD4D82D4}"/>
              </a:ext>
            </a:extLst>
          </p:cNvPr>
          <p:cNvCxnSpPr>
            <a:cxnSpLocks/>
          </p:cNvCxnSpPr>
          <p:nvPr/>
        </p:nvCxnSpPr>
        <p:spPr>
          <a:xfrm>
            <a:off x="3903846" y="4803066"/>
            <a:ext cx="7798297" cy="0"/>
          </a:xfrm>
          <a:prstGeom prst="straightConnector1">
            <a:avLst/>
          </a:prstGeom>
          <a:ln w="47625">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E24011A3-8B85-CF50-0318-843470A8A948}"/>
              </a:ext>
            </a:extLst>
          </p:cNvPr>
          <p:cNvCxnSpPr>
            <a:cxnSpLocks/>
          </p:cNvCxnSpPr>
          <p:nvPr/>
        </p:nvCxnSpPr>
        <p:spPr>
          <a:xfrm>
            <a:off x="3908351" y="5998961"/>
            <a:ext cx="7793792" cy="0"/>
          </a:xfrm>
          <a:prstGeom prst="straightConnector1">
            <a:avLst/>
          </a:prstGeom>
          <a:ln w="47625">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62" name="Rectangle 6">
            <a:extLst>
              <a:ext uri="{FF2B5EF4-FFF2-40B4-BE49-F238E27FC236}">
                <a16:creationId xmlns:a16="http://schemas.microsoft.com/office/drawing/2014/main" id="{FD5DE019-50B2-75FB-D4EB-CFB2C3CBC9A6}"/>
              </a:ext>
            </a:extLst>
          </p:cNvPr>
          <p:cNvSpPr/>
          <p:nvPr/>
        </p:nvSpPr>
        <p:spPr>
          <a:xfrm>
            <a:off x="8736748" y="5255820"/>
            <a:ext cx="620128" cy="618811"/>
          </a:xfrm>
          <a:prstGeom prst="rect">
            <a:avLst/>
          </a:prstGeom>
          <a:solidFill>
            <a:schemeClr val="bg1"/>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3" name="Rectangle 6">
            <a:extLst>
              <a:ext uri="{FF2B5EF4-FFF2-40B4-BE49-F238E27FC236}">
                <a16:creationId xmlns:a16="http://schemas.microsoft.com/office/drawing/2014/main" id="{A96E9D4C-575A-6393-B849-F79A28EBF151}"/>
              </a:ext>
            </a:extLst>
          </p:cNvPr>
          <p:cNvSpPr/>
          <p:nvPr/>
        </p:nvSpPr>
        <p:spPr>
          <a:xfrm>
            <a:off x="6876365" y="5255820"/>
            <a:ext cx="620128" cy="618811"/>
          </a:xfrm>
          <a:prstGeom prst="rect">
            <a:avLst/>
          </a:prstGeom>
          <a:solidFill>
            <a:schemeClr val="bg1"/>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4" name="Rectangle 5">
            <a:extLst>
              <a:ext uri="{FF2B5EF4-FFF2-40B4-BE49-F238E27FC236}">
                <a16:creationId xmlns:a16="http://schemas.microsoft.com/office/drawing/2014/main" id="{F9010252-30D6-2EE7-828C-DE03D3D7ED82}"/>
              </a:ext>
            </a:extLst>
          </p:cNvPr>
          <p:cNvSpPr/>
          <p:nvPr/>
        </p:nvSpPr>
        <p:spPr>
          <a:xfrm>
            <a:off x="8630727" y="3979825"/>
            <a:ext cx="732912" cy="691370"/>
          </a:xfrm>
          <a:prstGeom prst="rect">
            <a:avLst/>
          </a:prstGeom>
          <a:solidFill>
            <a:schemeClr val="bg1"/>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5" name="Rectangle 5">
            <a:extLst>
              <a:ext uri="{FF2B5EF4-FFF2-40B4-BE49-F238E27FC236}">
                <a16:creationId xmlns:a16="http://schemas.microsoft.com/office/drawing/2014/main" id="{70A07CDC-636E-1776-A73D-617CD449FF8C}"/>
              </a:ext>
            </a:extLst>
          </p:cNvPr>
          <p:cNvSpPr/>
          <p:nvPr/>
        </p:nvSpPr>
        <p:spPr>
          <a:xfrm>
            <a:off x="7164902" y="3979825"/>
            <a:ext cx="732912" cy="691370"/>
          </a:xfrm>
          <a:prstGeom prst="rect">
            <a:avLst/>
          </a:prstGeom>
          <a:solidFill>
            <a:schemeClr val="bg1"/>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4" name="Straight Arrow Connector 3">
            <a:extLst>
              <a:ext uri="{FF2B5EF4-FFF2-40B4-BE49-F238E27FC236}">
                <a16:creationId xmlns:a16="http://schemas.microsoft.com/office/drawing/2014/main" id="{DC484819-83B6-5258-2662-36DF2D45C242}"/>
              </a:ext>
            </a:extLst>
          </p:cNvPr>
          <p:cNvCxnSpPr>
            <a:cxnSpLocks/>
          </p:cNvCxnSpPr>
          <p:nvPr/>
        </p:nvCxnSpPr>
        <p:spPr>
          <a:xfrm>
            <a:off x="7900193" y="4671195"/>
            <a:ext cx="0" cy="584625"/>
          </a:xfrm>
          <a:prstGeom prst="straightConnector1">
            <a:avLst/>
          </a:prstGeom>
          <a:ln w="50800">
            <a:solidFill>
              <a:schemeClr val="tx1"/>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07413CB-5510-4022-96E2-4E863DA103B5}"/>
              </a:ext>
            </a:extLst>
          </p:cNvPr>
          <p:cNvCxnSpPr>
            <a:cxnSpLocks/>
          </p:cNvCxnSpPr>
          <p:nvPr/>
        </p:nvCxnSpPr>
        <p:spPr>
          <a:xfrm>
            <a:off x="8630727" y="4671195"/>
            <a:ext cx="0" cy="584625"/>
          </a:xfrm>
          <a:prstGeom prst="straightConnector1">
            <a:avLst/>
          </a:prstGeom>
          <a:ln w="50800">
            <a:solidFill>
              <a:schemeClr val="tx1"/>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8D11477-956C-AF1F-11F0-57CA49633DC5}"/>
              </a:ext>
            </a:extLst>
          </p:cNvPr>
          <p:cNvSpPr>
            <a:spLocks noGrp="1"/>
          </p:cNvSpPr>
          <p:nvPr>
            <p:ph type="sldNum" sz="quarter" idx="12"/>
          </p:nvPr>
        </p:nvSpPr>
        <p:spPr/>
        <p:txBody>
          <a:bodyPr/>
          <a:lstStyle/>
          <a:p>
            <a:fld id="{9D5DE6D7-F04D-7741-82FC-941AB368F7CA}" type="slidenum">
              <a:rPr lang="en-US" smtClean="0"/>
              <a:t>36</a:t>
            </a:fld>
            <a:endParaRPr lang="en-US" dirty="0"/>
          </a:p>
        </p:txBody>
      </p:sp>
    </p:spTree>
    <p:extLst>
      <p:ext uri="{BB962C8B-B14F-4D97-AF65-F5344CB8AC3E}">
        <p14:creationId xmlns:p14="http://schemas.microsoft.com/office/powerpoint/2010/main" val="42558529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199" y="1224866"/>
            <a:ext cx="11599986" cy="2702961"/>
          </a:xfrm>
        </p:spPr>
        <p:txBody>
          <a:bodyPr>
            <a:normAutofit/>
          </a:bodyPr>
          <a:lstStyle/>
          <a:p>
            <a:pPr marL="0" indent="0">
              <a:buNone/>
            </a:pPr>
            <a:r>
              <a:rPr lang="en-US" dirty="0"/>
              <a:t>Key-space sampling with misalignment</a:t>
            </a:r>
          </a:p>
        </p:txBody>
      </p:sp>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Misalignment-aware Sampling</a:t>
            </a:r>
          </a:p>
        </p:txBody>
      </p:sp>
      <p:sp>
        <p:nvSpPr>
          <p:cNvPr id="4" name="テキスト ボックス 50">
            <a:extLst>
              <a:ext uri="{FF2B5EF4-FFF2-40B4-BE49-F238E27FC236}">
                <a16:creationId xmlns:a16="http://schemas.microsoft.com/office/drawing/2014/main" id="{00662A23-685E-6C3C-D6AF-6A5B79A00D9F}"/>
              </a:ext>
            </a:extLst>
          </p:cNvPr>
          <p:cNvSpPr txBox="1"/>
          <p:nvPr/>
        </p:nvSpPr>
        <p:spPr>
          <a:xfrm>
            <a:off x="418034" y="4555778"/>
            <a:ext cx="3297650" cy="461665"/>
          </a:xfrm>
          <a:prstGeom prst="rect">
            <a:avLst/>
          </a:prstGeom>
          <a:noFill/>
        </p:spPr>
        <p:txBody>
          <a:bodyPr wrap="square" rtlCol="0">
            <a:spAutoFit/>
          </a:bodyPr>
          <a:lstStyle/>
          <a:p>
            <a:pPr algn="l"/>
            <a:r>
              <a:rPr lang="en-US" sz="2400" dirty="0"/>
              <a:t>App Cache Key Space</a:t>
            </a:r>
          </a:p>
        </p:txBody>
      </p:sp>
      <p:sp>
        <p:nvSpPr>
          <p:cNvPr id="7" name="Rectangle 5">
            <a:extLst>
              <a:ext uri="{FF2B5EF4-FFF2-40B4-BE49-F238E27FC236}">
                <a16:creationId xmlns:a16="http://schemas.microsoft.com/office/drawing/2014/main" id="{22433E34-E078-A353-4DEB-8D74DF147583}"/>
              </a:ext>
            </a:extLst>
          </p:cNvPr>
          <p:cNvSpPr/>
          <p:nvPr/>
        </p:nvSpPr>
        <p:spPr>
          <a:xfrm>
            <a:off x="7496493" y="5255820"/>
            <a:ext cx="620128" cy="618811"/>
          </a:xfrm>
          <a:prstGeom prst="rect">
            <a:avLst/>
          </a:prstGeom>
          <a:solidFill>
            <a:schemeClr val="tx2">
              <a:lumMod val="50000"/>
            </a:schemeClr>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3" name="Rectangle 6">
            <a:extLst>
              <a:ext uri="{FF2B5EF4-FFF2-40B4-BE49-F238E27FC236}">
                <a16:creationId xmlns:a16="http://schemas.microsoft.com/office/drawing/2014/main" id="{B53FA980-B740-E89F-F773-BED339E07154}"/>
              </a:ext>
            </a:extLst>
          </p:cNvPr>
          <p:cNvSpPr/>
          <p:nvPr/>
        </p:nvSpPr>
        <p:spPr>
          <a:xfrm>
            <a:off x="8116620" y="5255820"/>
            <a:ext cx="620128" cy="618811"/>
          </a:xfrm>
          <a:prstGeom prst="rect">
            <a:avLst/>
          </a:prstGeom>
          <a:solidFill>
            <a:schemeClr val="tx2">
              <a:lumMod val="50000"/>
            </a:schemeClr>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4" name="テキスト ボックス 50">
            <a:extLst>
              <a:ext uri="{FF2B5EF4-FFF2-40B4-BE49-F238E27FC236}">
                <a16:creationId xmlns:a16="http://schemas.microsoft.com/office/drawing/2014/main" id="{1B6A6B63-4D75-A541-476C-6E74C5AC5990}"/>
              </a:ext>
            </a:extLst>
          </p:cNvPr>
          <p:cNvSpPr txBox="1"/>
          <p:nvPr/>
        </p:nvSpPr>
        <p:spPr>
          <a:xfrm>
            <a:off x="227598" y="5768128"/>
            <a:ext cx="3678522" cy="461665"/>
          </a:xfrm>
          <a:prstGeom prst="rect">
            <a:avLst/>
          </a:prstGeom>
          <a:noFill/>
        </p:spPr>
        <p:txBody>
          <a:bodyPr wrap="square" rtlCol="0">
            <a:spAutoFit/>
          </a:bodyPr>
          <a:lstStyle/>
          <a:p>
            <a:pPr algn="l"/>
            <a:r>
              <a:rPr lang="en-US" sz="2400" dirty="0"/>
              <a:t>Kernel Cache Key Space</a:t>
            </a:r>
          </a:p>
        </p:txBody>
      </p:sp>
      <p:sp>
        <p:nvSpPr>
          <p:cNvPr id="35" name="Rectangle 5">
            <a:extLst>
              <a:ext uri="{FF2B5EF4-FFF2-40B4-BE49-F238E27FC236}">
                <a16:creationId xmlns:a16="http://schemas.microsoft.com/office/drawing/2014/main" id="{14520B73-54E9-55B2-12EF-AC7B48F3D063}"/>
              </a:ext>
            </a:extLst>
          </p:cNvPr>
          <p:cNvSpPr/>
          <p:nvPr/>
        </p:nvSpPr>
        <p:spPr>
          <a:xfrm>
            <a:off x="7897815" y="3979825"/>
            <a:ext cx="732912" cy="691370"/>
          </a:xfrm>
          <a:prstGeom prst="rect">
            <a:avLst/>
          </a:prstGeom>
          <a:solidFill>
            <a:schemeClr val="tx2">
              <a:lumMod val="50000"/>
            </a:schemeClr>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37" name="Straight Arrow Connector 36">
            <a:extLst>
              <a:ext uri="{FF2B5EF4-FFF2-40B4-BE49-F238E27FC236}">
                <a16:creationId xmlns:a16="http://schemas.microsoft.com/office/drawing/2014/main" id="{9A1DB3F5-7EAA-469C-2DCA-97A2809471DE}"/>
              </a:ext>
            </a:extLst>
          </p:cNvPr>
          <p:cNvCxnSpPr>
            <a:cxnSpLocks/>
          </p:cNvCxnSpPr>
          <p:nvPr/>
        </p:nvCxnSpPr>
        <p:spPr>
          <a:xfrm>
            <a:off x="3903846" y="4803066"/>
            <a:ext cx="7798297" cy="0"/>
          </a:xfrm>
          <a:prstGeom prst="straightConnector1">
            <a:avLst/>
          </a:prstGeom>
          <a:ln w="47625">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2DB3F6C8-E4F7-AF89-5605-6A3A002501E2}"/>
              </a:ext>
            </a:extLst>
          </p:cNvPr>
          <p:cNvCxnSpPr>
            <a:cxnSpLocks/>
          </p:cNvCxnSpPr>
          <p:nvPr/>
        </p:nvCxnSpPr>
        <p:spPr>
          <a:xfrm>
            <a:off x="3908351" y="5998961"/>
            <a:ext cx="7793792" cy="0"/>
          </a:xfrm>
          <a:prstGeom prst="straightConnector1">
            <a:avLst/>
          </a:prstGeom>
          <a:ln w="47625">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40" name="Rectangle 6">
            <a:extLst>
              <a:ext uri="{FF2B5EF4-FFF2-40B4-BE49-F238E27FC236}">
                <a16:creationId xmlns:a16="http://schemas.microsoft.com/office/drawing/2014/main" id="{3161BCB2-28E9-5658-4757-3F3ECE09870C}"/>
              </a:ext>
            </a:extLst>
          </p:cNvPr>
          <p:cNvSpPr/>
          <p:nvPr/>
        </p:nvSpPr>
        <p:spPr>
          <a:xfrm>
            <a:off x="8736748" y="5255820"/>
            <a:ext cx="620128" cy="618811"/>
          </a:xfrm>
          <a:prstGeom prst="rect">
            <a:avLst/>
          </a:prstGeom>
          <a:solidFill>
            <a:schemeClr val="bg1"/>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1" name="Rectangle 6">
            <a:extLst>
              <a:ext uri="{FF2B5EF4-FFF2-40B4-BE49-F238E27FC236}">
                <a16:creationId xmlns:a16="http://schemas.microsoft.com/office/drawing/2014/main" id="{E14A5B9F-0A54-9AEF-1743-323408947113}"/>
              </a:ext>
            </a:extLst>
          </p:cNvPr>
          <p:cNvSpPr/>
          <p:nvPr/>
        </p:nvSpPr>
        <p:spPr>
          <a:xfrm>
            <a:off x="6876365" y="5255820"/>
            <a:ext cx="620128" cy="618811"/>
          </a:xfrm>
          <a:prstGeom prst="rect">
            <a:avLst/>
          </a:prstGeom>
          <a:solidFill>
            <a:schemeClr val="tx2">
              <a:lumMod val="50000"/>
            </a:schemeClr>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2" name="Rectangle 5">
            <a:extLst>
              <a:ext uri="{FF2B5EF4-FFF2-40B4-BE49-F238E27FC236}">
                <a16:creationId xmlns:a16="http://schemas.microsoft.com/office/drawing/2014/main" id="{B0717FC2-AC7E-0203-C7AB-C8AE3EE34228}"/>
              </a:ext>
            </a:extLst>
          </p:cNvPr>
          <p:cNvSpPr/>
          <p:nvPr/>
        </p:nvSpPr>
        <p:spPr>
          <a:xfrm>
            <a:off x="8630727" y="3979825"/>
            <a:ext cx="732912" cy="691370"/>
          </a:xfrm>
          <a:prstGeom prst="rect">
            <a:avLst/>
          </a:prstGeom>
          <a:solidFill>
            <a:schemeClr val="bg1"/>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3" name="Rectangle 5">
            <a:extLst>
              <a:ext uri="{FF2B5EF4-FFF2-40B4-BE49-F238E27FC236}">
                <a16:creationId xmlns:a16="http://schemas.microsoft.com/office/drawing/2014/main" id="{2C7F0D03-8D05-F263-21DC-9BC5B59025F3}"/>
              </a:ext>
            </a:extLst>
          </p:cNvPr>
          <p:cNvSpPr/>
          <p:nvPr/>
        </p:nvSpPr>
        <p:spPr>
          <a:xfrm>
            <a:off x="7164902" y="3979825"/>
            <a:ext cx="732912" cy="691370"/>
          </a:xfrm>
          <a:prstGeom prst="rect">
            <a:avLst/>
          </a:prstGeom>
          <a:solidFill>
            <a:schemeClr val="bg1"/>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4" name="Rectangle 5">
            <a:extLst>
              <a:ext uri="{FF2B5EF4-FFF2-40B4-BE49-F238E27FC236}">
                <a16:creationId xmlns:a16="http://schemas.microsoft.com/office/drawing/2014/main" id="{AF197E5F-F9D0-81BD-6DF7-E35CC9C3B5D7}"/>
              </a:ext>
            </a:extLst>
          </p:cNvPr>
          <p:cNvSpPr/>
          <p:nvPr/>
        </p:nvSpPr>
        <p:spPr>
          <a:xfrm>
            <a:off x="5015982" y="5255820"/>
            <a:ext cx="620128" cy="618811"/>
          </a:xfrm>
          <a:prstGeom prst="rect">
            <a:avLst/>
          </a:prstGeom>
          <a:solidFill>
            <a:schemeClr val="bg1"/>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5" name="Rectangle 6">
            <a:extLst>
              <a:ext uri="{FF2B5EF4-FFF2-40B4-BE49-F238E27FC236}">
                <a16:creationId xmlns:a16="http://schemas.microsoft.com/office/drawing/2014/main" id="{A6417CD7-01AB-F3F4-D125-30A85E871850}"/>
              </a:ext>
            </a:extLst>
          </p:cNvPr>
          <p:cNvSpPr/>
          <p:nvPr/>
        </p:nvSpPr>
        <p:spPr>
          <a:xfrm>
            <a:off x="5636109" y="5255820"/>
            <a:ext cx="620128" cy="618811"/>
          </a:xfrm>
          <a:prstGeom prst="rect">
            <a:avLst/>
          </a:prstGeom>
          <a:solidFill>
            <a:schemeClr val="bg1"/>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6" name="Rectangle 6">
            <a:extLst>
              <a:ext uri="{FF2B5EF4-FFF2-40B4-BE49-F238E27FC236}">
                <a16:creationId xmlns:a16="http://schemas.microsoft.com/office/drawing/2014/main" id="{6E2BE2A5-B292-0D65-8916-9E7A6A6D7A26}"/>
              </a:ext>
            </a:extLst>
          </p:cNvPr>
          <p:cNvSpPr/>
          <p:nvPr/>
        </p:nvSpPr>
        <p:spPr>
          <a:xfrm>
            <a:off x="6256237" y="5255820"/>
            <a:ext cx="620128" cy="618811"/>
          </a:xfrm>
          <a:prstGeom prst="rect">
            <a:avLst/>
          </a:prstGeom>
          <a:solidFill>
            <a:schemeClr val="tx2">
              <a:lumMod val="50000"/>
            </a:schemeClr>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8" name="Rectangle 5">
            <a:extLst>
              <a:ext uri="{FF2B5EF4-FFF2-40B4-BE49-F238E27FC236}">
                <a16:creationId xmlns:a16="http://schemas.microsoft.com/office/drawing/2014/main" id="{4D919C3F-AFCD-A25C-8FDD-35FFC9162BE2}"/>
              </a:ext>
            </a:extLst>
          </p:cNvPr>
          <p:cNvSpPr/>
          <p:nvPr/>
        </p:nvSpPr>
        <p:spPr>
          <a:xfrm>
            <a:off x="5699079" y="3979825"/>
            <a:ext cx="732912" cy="691370"/>
          </a:xfrm>
          <a:prstGeom prst="rect">
            <a:avLst/>
          </a:prstGeom>
          <a:solidFill>
            <a:schemeClr val="bg1"/>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9" name="Rectangle 5">
            <a:extLst>
              <a:ext uri="{FF2B5EF4-FFF2-40B4-BE49-F238E27FC236}">
                <a16:creationId xmlns:a16="http://schemas.microsoft.com/office/drawing/2014/main" id="{75810C6E-E3FE-D79E-D53C-E8BBB320870C}"/>
              </a:ext>
            </a:extLst>
          </p:cNvPr>
          <p:cNvSpPr/>
          <p:nvPr/>
        </p:nvSpPr>
        <p:spPr>
          <a:xfrm>
            <a:off x="6431991" y="3979825"/>
            <a:ext cx="732912" cy="691370"/>
          </a:xfrm>
          <a:prstGeom prst="rect">
            <a:avLst/>
          </a:prstGeom>
          <a:solidFill>
            <a:schemeClr val="tx2">
              <a:lumMod val="50000"/>
            </a:schemeClr>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0" name="Rectangle 5">
            <a:extLst>
              <a:ext uri="{FF2B5EF4-FFF2-40B4-BE49-F238E27FC236}">
                <a16:creationId xmlns:a16="http://schemas.microsoft.com/office/drawing/2014/main" id="{41D34F5D-1BD3-2AAC-5141-DF3D81E33611}"/>
              </a:ext>
            </a:extLst>
          </p:cNvPr>
          <p:cNvSpPr/>
          <p:nvPr/>
        </p:nvSpPr>
        <p:spPr>
          <a:xfrm>
            <a:off x="4966166" y="3979825"/>
            <a:ext cx="732912" cy="691370"/>
          </a:xfrm>
          <a:prstGeom prst="rect">
            <a:avLst/>
          </a:prstGeom>
          <a:solidFill>
            <a:schemeClr val="bg1"/>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3" name="Rectangle 5">
            <a:extLst>
              <a:ext uri="{FF2B5EF4-FFF2-40B4-BE49-F238E27FC236}">
                <a16:creationId xmlns:a16="http://schemas.microsoft.com/office/drawing/2014/main" id="{0C6BD875-24D0-9073-B346-70978CA2B963}"/>
              </a:ext>
            </a:extLst>
          </p:cNvPr>
          <p:cNvSpPr/>
          <p:nvPr/>
        </p:nvSpPr>
        <p:spPr>
          <a:xfrm>
            <a:off x="9363639" y="3979825"/>
            <a:ext cx="732912" cy="691370"/>
          </a:xfrm>
          <a:prstGeom prst="rect">
            <a:avLst/>
          </a:prstGeom>
          <a:solidFill>
            <a:schemeClr val="bg1"/>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4" name="Rectangle 5">
            <a:extLst>
              <a:ext uri="{FF2B5EF4-FFF2-40B4-BE49-F238E27FC236}">
                <a16:creationId xmlns:a16="http://schemas.microsoft.com/office/drawing/2014/main" id="{93E3F24A-16CB-0824-F0F9-88F31CB82133}"/>
              </a:ext>
            </a:extLst>
          </p:cNvPr>
          <p:cNvSpPr/>
          <p:nvPr/>
        </p:nvSpPr>
        <p:spPr>
          <a:xfrm>
            <a:off x="9363639" y="5255820"/>
            <a:ext cx="620128" cy="618811"/>
          </a:xfrm>
          <a:prstGeom prst="rect">
            <a:avLst/>
          </a:prstGeom>
          <a:solidFill>
            <a:schemeClr val="bg1"/>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5" name="Straight Arrow Connector 4">
            <a:extLst>
              <a:ext uri="{FF2B5EF4-FFF2-40B4-BE49-F238E27FC236}">
                <a16:creationId xmlns:a16="http://schemas.microsoft.com/office/drawing/2014/main" id="{DFF434D7-6A8A-4EF5-0FC4-E0ADDCAB1C43}"/>
              </a:ext>
            </a:extLst>
          </p:cNvPr>
          <p:cNvCxnSpPr>
            <a:cxnSpLocks/>
          </p:cNvCxnSpPr>
          <p:nvPr/>
        </p:nvCxnSpPr>
        <p:spPr>
          <a:xfrm>
            <a:off x="7900193" y="4671195"/>
            <a:ext cx="0" cy="584625"/>
          </a:xfrm>
          <a:prstGeom prst="straightConnector1">
            <a:avLst/>
          </a:prstGeom>
          <a:ln w="50800">
            <a:solidFill>
              <a:schemeClr val="tx1"/>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D39C9B1-7587-D7EC-92AB-F8B36148879D}"/>
              </a:ext>
            </a:extLst>
          </p:cNvPr>
          <p:cNvCxnSpPr>
            <a:cxnSpLocks/>
          </p:cNvCxnSpPr>
          <p:nvPr/>
        </p:nvCxnSpPr>
        <p:spPr>
          <a:xfrm>
            <a:off x="8630727" y="4671195"/>
            <a:ext cx="0" cy="584625"/>
          </a:xfrm>
          <a:prstGeom prst="straightConnector1">
            <a:avLst/>
          </a:prstGeom>
          <a:ln w="50800">
            <a:solidFill>
              <a:schemeClr val="tx1"/>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86D5A64-C33B-5A44-476F-458CBE6885ED}"/>
              </a:ext>
            </a:extLst>
          </p:cNvPr>
          <p:cNvCxnSpPr>
            <a:cxnSpLocks/>
          </p:cNvCxnSpPr>
          <p:nvPr/>
        </p:nvCxnSpPr>
        <p:spPr>
          <a:xfrm>
            <a:off x="6434368" y="4671195"/>
            <a:ext cx="0" cy="584625"/>
          </a:xfrm>
          <a:prstGeom prst="straightConnector1">
            <a:avLst/>
          </a:prstGeom>
          <a:ln w="50800">
            <a:solidFill>
              <a:schemeClr val="tx1"/>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7F0525A-4634-6D35-F4F8-D1FF7FB04BEB}"/>
              </a:ext>
            </a:extLst>
          </p:cNvPr>
          <p:cNvCxnSpPr>
            <a:cxnSpLocks/>
          </p:cNvCxnSpPr>
          <p:nvPr/>
        </p:nvCxnSpPr>
        <p:spPr>
          <a:xfrm>
            <a:off x="7164902" y="4671195"/>
            <a:ext cx="0" cy="584625"/>
          </a:xfrm>
          <a:prstGeom prst="straightConnector1">
            <a:avLst/>
          </a:prstGeom>
          <a:ln w="50800">
            <a:solidFill>
              <a:schemeClr val="tx1"/>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10" name="Slide Number Placeholder 9">
            <a:extLst>
              <a:ext uri="{FF2B5EF4-FFF2-40B4-BE49-F238E27FC236}">
                <a16:creationId xmlns:a16="http://schemas.microsoft.com/office/drawing/2014/main" id="{8A29FE5F-2479-0D6A-1035-392A3D670674}"/>
              </a:ext>
            </a:extLst>
          </p:cNvPr>
          <p:cNvSpPr>
            <a:spLocks noGrp="1"/>
          </p:cNvSpPr>
          <p:nvPr>
            <p:ph type="sldNum" sz="quarter" idx="12"/>
          </p:nvPr>
        </p:nvSpPr>
        <p:spPr/>
        <p:txBody>
          <a:bodyPr/>
          <a:lstStyle/>
          <a:p>
            <a:fld id="{9D5DE6D7-F04D-7741-82FC-941AB368F7CA}" type="slidenum">
              <a:rPr lang="en-US" smtClean="0"/>
              <a:t>37</a:t>
            </a:fld>
            <a:endParaRPr lang="en-US" dirty="0"/>
          </a:p>
        </p:txBody>
      </p:sp>
    </p:spTree>
    <p:extLst>
      <p:ext uri="{BB962C8B-B14F-4D97-AF65-F5344CB8AC3E}">
        <p14:creationId xmlns:p14="http://schemas.microsoft.com/office/powerpoint/2010/main" val="18012119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199" y="1224866"/>
            <a:ext cx="11599986" cy="2702961"/>
          </a:xfrm>
        </p:spPr>
        <p:txBody>
          <a:bodyPr>
            <a:normAutofit/>
          </a:bodyPr>
          <a:lstStyle/>
          <a:p>
            <a:pPr marL="0" indent="0">
              <a:buNone/>
            </a:pPr>
            <a:r>
              <a:rPr lang="en-US" dirty="0"/>
              <a:t>Key-space sampling with misalignment</a:t>
            </a:r>
          </a:p>
          <a:p>
            <a:pPr marL="457200" lvl="1" indent="0">
              <a:buNone/>
            </a:pPr>
            <a:r>
              <a:rPr lang="en-US" sz="2600" dirty="0">
                <a:solidFill>
                  <a:srgbClr val="0070C0"/>
                </a:solidFill>
              </a:rPr>
              <a:t>Hits in the 2nd layer due to accessed neighboring blocks in the 1st layer</a:t>
            </a:r>
          </a:p>
        </p:txBody>
      </p:sp>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Misalignment-aware Sampling</a:t>
            </a:r>
          </a:p>
        </p:txBody>
      </p:sp>
      <p:sp>
        <p:nvSpPr>
          <p:cNvPr id="52" name="テキスト ボックス 50">
            <a:extLst>
              <a:ext uri="{FF2B5EF4-FFF2-40B4-BE49-F238E27FC236}">
                <a16:creationId xmlns:a16="http://schemas.microsoft.com/office/drawing/2014/main" id="{6316B8BD-2095-46D7-25A6-8B6FA1EFF2EB}"/>
              </a:ext>
            </a:extLst>
          </p:cNvPr>
          <p:cNvSpPr txBox="1"/>
          <p:nvPr/>
        </p:nvSpPr>
        <p:spPr>
          <a:xfrm>
            <a:off x="418034" y="4555778"/>
            <a:ext cx="3297650" cy="461665"/>
          </a:xfrm>
          <a:prstGeom prst="rect">
            <a:avLst/>
          </a:prstGeom>
          <a:noFill/>
        </p:spPr>
        <p:txBody>
          <a:bodyPr wrap="square" rtlCol="0">
            <a:spAutoFit/>
          </a:bodyPr>
          <a:lstStyle/>
          <a:p>
            <a:pPr algn="l"/>
            <a:r>
              <a:rPr lang="en-US" sz="2400" dirty="0"/>
              <a:t>App Cache Key Space</a:t>
            </a:r>
          </a:p>
        </p:txBody>
      </p:sp>
      <p:sp>
        <p:nvSpPr>
          <p:cNvPr id="53" name="Rectangle 5">
            <a:extLst>
              <a:ext uri="{FF2B5EF4-FFF2-40B4-BE49-F238E27FC236}">
                <a16:creationId xmlns:a16="http://schemas.microsoft.com/office/drawing/2014/main" id="{30C23002-8525-B473-AAE8-D53BB9F748E6}"/>
              </a:ext>
            </a:extLst>
          </p:cNvPr>
          <p:cNvSpPr/>
          <p:nvPr/>
        </p:nvSpPr>
        <p:spPr>
          <a:xfrm>
            <a:off x="7496493" y="5255820"/>
            <a:ext cx="620128" cy="618811"/>
          </a:xfrm>
          <a:prstGeom prst="rect">
            <a:avLst/>
          </a:prstGeom>
          <a:solidFill>
            <a:schemeClr val="tx2">
              <a:lumMod val="50000"/>
            </a:schemeClr>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4" name="Rectangle 6">
            <a:extLst>
              <a:ext uri="{FF2B5EF4-FFF2-40B4-BE49-F238E27FC236}">
                <a16:creationId xmlns:a16="http://schemas.microsoft.com/office/drawing/2014/main" id="{76A291BB-94BC-5763-F0EE-C9C67B6CB92A}"/>
              </a:ext>
            </a:extLst>
          </p:cNvPr>
          <p:cNvSpPr/>
          <p:nvPr/>
        </p:nvSpPr>
        <p:spPr>
          <a:xfrm>
            <a:off x="8116620" y="5255820"/>
            <a:ext cx="620128" cy="618811"/>
          </a:xfrm>
          <a:prstGeom prst="rect">
            <a:avLst/>
          </a:prstGeom>
          <a:solidFill>
            <a:schemeClr val="tx2">
              <a:lumMod val="50000"/>
            </a:schemeClr>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5" name="テキスト ボックス 50">
            <a:extLst>
              <a:ext uri="{FF2B5EF4-FFF2-40B4-BE49-F238E27FC236}">
                <a16:creationId xmlns:a16="http://schemas.microsoft.com/office/drawing/2014/main" id="{E7396573-38F4-E5C9-88B0-41EAB6030852}"/>
              </a:ext>
            </a:extLst>
          </p:cNvPr>
          <p:cNvSpPr txBox="1"/>
          <p:nvPr/>
        </p:nvSpPr>
        <p:spPr>
          <a:xfrm>
            <a:off x="227598" y="5768128"/>
            <a:ext cx="3678522" cy="461665"/>
          </a:xfrm>
          <a:prstGeom prst="rect">
            <a:avLst/>
          </a:prstGeom>
          <a:noFill/>
        </p:spPr>
        <p:txBody>
          <a:bodyPr wrap="square" rtlCol="0">
            <a:spAutoFit/>
          </a:bodyPr>
          <a:lstStyle/>
          <a:p>
            <a:pPr algn="l"/>
            <a:r>
              <a:rPr lang="en-US" sz="2400" dirty="0"/>
              <a:t>Kernel Cache Key Space</a:t>
            </a:r>
          </a:p>
        </p:txBody>
      </p:sp>
      <p:sp>
        <p:nvSpPr>
          <p:cNvPr id="56" name="Rectangle 5">
            <a:extLst>
              <a:ext uri="{FF2B5EF4-FFF2-40B4-BE49-F238E27FC236}">
                <a16:creationId xmlns:a16="http://schemas.microsoft.com/office/drawing/2014/main" id="{16507159-0D8A-A084-F9C8-18AF7FF64C06}"/>
              </a:ext>
            </a:extLst>
          </p:cNvPr>
          <p:cNvSpPr/>
          <p:nvPr/>
        </p:nvSpPr>
        <p:spPr>
          <a:xfrm>
            <a:off x="7897815" y="3979825"/>
            <a:ext cx="732912" cy="691370"/>
          </a:xfrm>
          <a:prstGeom prst="rect">
            <a:avLst/>
          </a:prstGeom>
          <a:solidFill>
            <a:schemeClr val="tx2">
              <a:lumMod val="50000"/>
            </a:schemeClr>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60" name="Straight Arrow Connector 59">
            <a:extLst>
              <a:ext uri="{FF2B5EF4-FFF2-40B4-BE49-F238E27FC236}">
                <a16:creationId xmlns:a16="http://schemas.microsoft.com/office/drawing/2014/main" id="{09FC2700-5E88-609C-4B12-C11FFB780A94}"/>
              </a:ext>
            </a:extLst>
          </p:cNvPr>
          <p:cNvCxnSpPr>
            <a:cxnSpLocks/>
          </p:cNvCxnSpPr>
          <p:nvPr/>
        </p:nvCxnSpPr>
        <p:spPr>
          <a:xfrm>
            <a:off x="3908351" y="5998961"/>
            <a:ext cx="7793792" cy="0"/>
          </a:xfrm>
          <a:prstGeom prst="straightConnector1">
            <a:avLst/>
          </a:prstGeom>
          <a:ln w="47625">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61" name="Rectangle 6">
            <a:extLst>
              <a:ext uri="{FF2B5EF4-FFF2-40B4-BE49-F238E27FC236}">
                <a16:creationId xmlns:a16="http://schemas.microsoft.com/office/drawing/2014/main" id="{7CF2531C-B39B-32B3-9E09-D6F020C39317}"/>
              </a:ext>
            </a:extLst>
          </p:cNvPr>
          <p:cNvSpPr/>
          <p:nvPr/>
        </p:nvSpPr>
        <p:spPr>
          <a:xfrm>
            <a:off x="8736748" y="5255820"/>
            <a:ext cx="620128" cy="618811"/>
          </a:xfrm>
          <a:prstGeom prst="rect">
            <a:avLst/>
          </a:prstGeom>
          <a:solidFill>
            <a:schemeClr val="bg1"/>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2" name="Rectangle 6">
            <a:extLst>
              <a:ext uri="{FF2B5EF4-FFF2-40B4-BE49-F238E27FC236}">
                <a16:creationId xmlns:a16="http://schemas.microsoft.com/office/drawing/2014/main" id="{10BE4C22-4277-8DD0-60AA-CC465B283C68}"/>
              </a:ext>
            </a:extLst>
          </p:cNvPr>
          <p:cNvSpPr/>
          <p:nvPr/>
        </p:nvSpPr>
        <p:spPr>
          <a:xfrm>
            <a:off x="6876365" y="5255820"/>
            <a:ext cx="620128" cy="618811"/>
          </a:xfrm>
          <a:prstGeom prst="rect">
            <a:avLst/>
          </a:prstGeom>
          <a:solidFill>
            <a:schemeClr val="tx2">
              <a:lumMod val="50000"/>
            </a:schemeClr>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3" name="Rectangle 5">
            <a:extLst>
              <a:ext uri="{FF2B5EF4-FFF2-40B4-BE49-F238E27FC236}">
                <a16:creationId xmlns:a16="http://schemas.microsoft.com/office/drawing/2014/main" id="{13A3D56D-99A8-3C86-BFAF-C3D84CACD85F}"/>
              </a:ext>
            </a:extLst>
          </p:cNvPr>
          <p:cNvSpPr/>
          <p:nvPr/>
        </p:nvSpPr>
        <p:spPr>
          <a:xfrm>
            <a:off x="8630727" y="3979825"/>
            <a:ext cx="732912" cy="691370"/>
          </a:xfrm>
          <a:prstGeom prst="rect">
            <a:avLst/>
          </a:prstGeom>
          <a:solidFill>
            <a:schemeClr val="bg1"/>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4" name="Rectangle 5">
            <a:extLst>
              <a:ext uri="{FF2B5EF4-FFF2-40B4-BE49-F238E27FC236}">
                <a16:creationId xmlns:a16="http://schemas.microsoft.com/office/drawing/2014/main" id="{5313C499-883A-B045-C1EE-DB495C76CD1F}"/>
              </a:ext>
            </a:extLst>
          </p:cNvPr>
          <p:cNvSpPr/>
          <p:nvPr/>
        </p:nvSpPr>
        <p:spPr>
          <a:xfrm>
            <a:off x="7164902" y="3979825"/>
            <a:ext cx="732912" cy="691370"/>
          </a:xfrm>
          <a:prstGeom prst="rect">
            <a:avLst/>
          </a:prstGeom>
          <a:solidFill>
            <a:srgbClr val="0070C0"/>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5" name="Rectangle 5">
            <a:extLst>
              <a:ext uri="{FF2B5EF4-FFF2-40B4-BE49-F238E27FC236}">
                <a16:creationId xmlns:a16="http://schemas.microsoft.com/office/drawing/2014/main" id="{CF22052C-4099-D067-E685-825C088BF4FB}"/>
              </a:ext>
            </a:extLst>
          </p:cNvPr>
          <p:cNvSpPr/>
          <p:nvPr/>
        </p:nvSpPr>
        <p:spPr>
          <a:xfrm>
            <a:off x="5015982" y="5255820"/>
            <a:ext cx="620128" cy="618811"/>
          </a:xfrm>
          <a:prstGeom prst="rect">
            <a:avLst/>
          </a:prstGeom>
          <a:solidFill>
            <a:schemeClr val="bg1"/>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6" name="Rectangle 6">
            <a:extLst>
              <a:ext uri="{FF2B5EF4-FFF2-40B4-BE49-F238E27FC236}">
                <a16:creationId xmlns:a16="http://schemas.microsoft.com/office/drawing/2014/main" id="{474A6F64-391F-40F0-5372-65FA72592954}"/>
              </a:ext>
            </a:extLst>
          </p:cNvPr>
          <p:cNvSpPr/>
          <p:nvPr/>
        </p:nvSpPr>
        <p:spPr>
          <a:xfrm>
            <a:off x="5636109" y="5255820"/>
            <a:ext cx="620128" cy="618811"/>
          </a:xfrm>
          <a:prstGeom prst="rect">
            <a:avLst/>
          </a:prstGeom>
          <a:solidFill>
            <a:schemeClr val="bg1"/>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7" name="Rectangle 6">
            <a:extLst>
              <a:ext uri="{FF2B5EF4-FFF2-40B4-BE49-F238E27FC236}">
                <a16:creationId xmlns:a16="http://schemas.microsoft.com/office/drawing/2014/main" id="{E5A2B71C-D2DA-BE78-EC9A-A20B726850AA}"/>
              </a:ext>
            </a:extLst>
          </p:cNvPr>
          <p:cNvSpPr/>
          <p:nvPr/>
        </p:nvSpPr>
        <p:spPr>
          <a:xfrm>
            <a:off x="6256237" y="5255820"/>
            <a:ext cx="620128" cy="618811"/>
          </a:xfrm>
          <a:prstGeom prst="rect">
            <a:avLst/>
          </a:prstGeom>
          <a:solidFill>
            <a:schemeClr val="tx2">
              <a:lumMod val="50000"/>
            </a:schemeClr>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8" name="Rectangle 5">
            <a:extLst>
              <a:ext uri="{FF2B5EF4-FFF2-40B4-BE49-F238E27FC236}">
                <a16:creationId xmlns:a16="http://schemas.microsoft.com/office/drawing/2014/main" id="{B0F2DBD1-6F45-9E58-A1F4-294BC6789DB5}"/>
              </a:ext>
            </a:extLst>
          </p:cNvPr>
          <p:cNvSpPr/>
          <p:nvPr/>
        </p:nvSpPr>
        <p:spPr>
          <a:xfrm>
            <a:off x="5699079" y="3979825"/>
            <a:ext cx="732912" cy="691370"/>
          </a:xfrm>
          <a:prstGeom prst="rect">
            <a:avLst/>
          </a:prstGeom>
          <a:solidFill>
            <a:schemeClr val="bg1"/>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9" name="Rectangle 5">
            <a:extLst>
              <a:ext uri="{FF2B5EF4-FFF2-40B4-BE49-F238E27FC236}">
                <a16:creationId xmlns:a16="http://schemas.microsoft.com/office/drawing/2014/main" id="{0A3B45DC-D50C-6E33-2F30-9D1D0A4C32AC}"/>
              </a:ext>
            </a:extLst>
          </p:cNvPr>
          <p:cNvSpPr/>
          <p:nvPr/>
        </p:nvSpPr>
        <p:spPr>
          <a:xfrm>
            <a:off x="6431991" y="3979825"/>
            <a:ext cx="732912" cy="691370"/>
          </a:xfrm>
          <a:prstGeom prst="rect">
            <a:avLst/>
          </a:prstGeom>
          <a:solidFill>
            <a:schemeClr val="tx2">
              <a:lumMod val="50000"/>
            </a:schemeClr>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0" name="Rectangle 5">
            <a:extLst>
              <a:ext uri="{FF2B5EF4-FFF2-40B4-BE49-F238E27FC236}">
                <a16:creationId xmlns:a16="http://schemas.microsoft.com/office/drawing/2014/main" id="{D17A62B7-3239-F622-7BD3-FE46522F0A95}"/>
              </a:ext>
            </a:extLst>
          </p:cNvPr>
          <p:cNvSpPr/>
          <p:nvPr/>
        </p:nvSpPr>
        <p:spPr>
          <a:xfrm>
            <a:off x="4966166" y="3979825"/>
            <a:ext cx="732912" cy="691370"/>
          </a:xfrm>
          <a:prstGeom prst="rect">
            <a:avLst/>
          </a:prstGeom>
          <a:solidFill>
            <a:schemeClr val="bg1"/>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1" name="Rectangle 5">
            <a:extLst>
              <a:ext uri="{FF2B5EF4-FFF2-40B4-BE49-F238E27FC236}">
                <a16:creationId xmlns:a16="http://schemas.microsoft.com/office/drawing/2014/main" id="{7BD0A466-B2BB-E397-8C63-1FA1E76D8328}"/>
              </a:ext>
            </a:extLst>
          </p:cNvPr>
          <p:cNvSpPr/>
          <p:nvPr/>
        </p:nvSpPr>
        <p:spPr>
          <a:xfrm>
            <a:off x="9363639" y="3979825"/>
            <a:ext cx="732912" cy="691370"/>
          </a:xfrm>
          <a:prstGeom prst="rect">
            <a:avLst/>
          </a:prstGeom>
          <a:solidFill>
            <a:schemeClr val="bg1"/>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2" name="Rectangle 5">
            <a:extLst>
              <a:ext uri="{FF2B5EF4-FFF2-40B4-BE49-F238E27FC236}">
                <a16:creationId xmlns:a16="http://schemas.microsoft.com/office/drawing/2014/main" id="{96A35142-C57B-2440-218B-B34B330F0715}"/>
              </a:ext>
            </a:extLst>
          </p:cNvPr>
          <p:cNvSpPr/>
          <p:nvPr/>
        </p:nvSpPr>
        <p:spPr>
          <a:xfrm>
            <a:off x="9363639" y="5255820"/>
            <a:ext cx="620128" cy="618811"/>
          </a:xfrm>
          <a:prstGeom prst="rect">
            <a:avLst/>
          </a:prstGeom>
          <a:solidFill>
            <a:schemeClr val="bg1"/>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4" name="Straight Arrow Connector 3">
            <a:extLst>
              <a:ext uri="{FF2B5EF4-FFF2-40B4-BE49-F238E27FC236}">
                <a16:creationId xmlns:a16="http://schemas.microsoft.com/office/drawing/2014/main" id="{FFAF60CB-10F6-9F28-6393-4F42860F74D0}"/>
              </a:ext>
            </a:extLst>
          </p:cNvPr>
          <p:cNvCxnSpPr>
            <a:cxnSpLocks/>
          </p:cNvCxnSpPr>
          <p:nvPr/>
        </p:nvCxnSpPr>
        <p:spPr>
          <a:xfrm>
            <a:off x="7900193" y="4671195"/>
            <a:ext cx="0" cy="584625"/>
          </a:xfrm>
          <a:prstGeom prst="straightConnector1">
            <a:avLst/>
          </a:prstGeom>
          <a:ln w="50800">
            <a:solidFill>
              <a:schemeClr val="tx1"/>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7F88CB74-C635-E2FF-C2ED-9DDB13C87B7E}"/>
              </a:ext>
            </a:extLst>
          </p:cNvPr>
          <p:cNvCxnSpPr>
            <a:cxnSpLocks/>
          </p:cNvCxnSpPr>
          <p:nvPr/>
        </p:nvCxnSpPr>
        <p:spPr>
          <a:xfrm>
            <a:off x="8630727" y="4671195"/>
            <a:ext cx="0" cy="584625"/>
          </a:xfrm>
          <a:prstGeom prst="straightConnector1">
            <a:avLst/>
          </a:prstGeom>
          <a:ln w="50800">
            <a:solidFill>
              <a:schemeClr val="tx1"/>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8CD0A15-9EE1-A289-8E11-22925548026F}"/>
              </a:ext>
            </a:extLst>
          </p:cNvPr>
          <p:cNvCxnSpPr>
            <a:cxnSpLocks/>
          </p:cNvCxnSpPr>
          <p:nvPr/>
        </p:nvCxnSpPr>
        <p:spPr>
          <a:xfrm>
            <a:off x="6434368" y="4671195"/>
            <a:ext cx="0" cy="584625"/>
          </a:xfrm>
          <a:prstGeom prst="straightConnector1">
            <a:avLst/>
          </a:prstGeom>
          <a:ln w="50800">
            <a:solidFill>
              <a:schemeClr val="tx1"/>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813FA2D-0395-D4CE-E4B4-830FAD987A76}"/>
              </a:ext>
            </a:extLst>
          </p:cNvPr>
          <p:cNvCxnSpPr>
            <a:cxnSpLocks/>
          </p:cNvCxnSpPr>
          <p:nvPr/>
        </p:nvCxnSpPr>
        <p:spPr>
          <a:xfrm>
            <a:off x="7164902" y="4671195"/>
            <a:ext cx="0" cy="584625"/>
          </a:xfrm>
          <a:prstGeom prst="straightConnector1">
            <a:avLst/>
          </a:prstGeom>
          <a:ln w="50800">
            <a:solidFill>
              <a:schemeClr val="tx1"/>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9F9E316-3506-21F0-47A3-0051CE9F9520}"/>
              </a:ext>
            </a:extLst>
          </p:cNvPr>
          <p:cNvCxnSpPr>
            <a:cxnSpLocks/>
          </p:cNvCxnSpPr>
          <p:nvPr/>
        </p:nvCxnSpPr>
        <p:spPr>
          <a:xfrm>
            <a:off x="3903846" y="4803066"/>
            <a:ext cx="7798297" cy="0"/>
          </a:xfrm>
          <a:prstGeom prst="straightConnector1">
            <a:avLst/>
          </a:prstGeom>
          <a:ln w="47625">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9" name="Slide Number Placeholder 8">
            <a:extLst>
              <a:ext uri="{FF2B5EF4-FFF2-40B4-BE49-F238E27FC236}">
                <a16:creationId xmlns:a16="http://schemas.microsoft.com/office/drawing/2014/main" id="{B4A07BA0-4B3E-E050-F21D-E359BB3D7058}"/>
              </a:ext>
            </a:extLst>
          </p:cNvPr>
          <p:cNvSpPr>
            <a:spLocks noGrp="1"/>
          </p:cNvSpPr>
          <p:nvPr>
            <p:ph type="sldNum" sz="quarter" idx="12"/>
          </p:nvPr>
        </p:nvSpPr>
        <p:spPr/>
        <p:txBody>
          <a:bodyPr/>
          <a:lstStyle/>
          <a:p>
            <a:fld id="{9D5DE6D7-F04D-7741-82FC-941AB368F7CA}" type="slidenum">
              <a:rPr lang="en-US" smtClean="0"/>
              <a:t>38</a:t>
            </a:fld>
            <a:endParaRPr lang="en-US" dirty="0"/>
          </a:p>
        </p:txBody>
      </p:sp>
      <p:cxnSp>
        <p:nvCxnSpPr>
          <p:cNvPr id="75" name="Straight Arrow Connector 74">
            <a:extLst>
              <a:ext uri="{FF2B5EF4-FFF2-40B4-BE49-F238E27FC236}">
                <a16:creationId xmlns:a16="http://schemas.microsoft.com/office/drawing/2014/main" id="{04011E0B-CF48-C6F0-A79E-A629165946C8}"/>
              </a:ext>
            </a:extLst>
          </p:cNvPr>
          <p:cNvCxnSpPr>
            <a:cxnSpLocks/>
          </p:cNvCxnSpPr>
          <p:nvPr/>
        </p:nvCxnSpPr>
        <p:spPr>
          <a:xfrm>
            <a:off x="7550612" y="4786611"/>
            <a:ext cx="288000" cy="360000"/>
          </a:xfrm>
          <a:prstGeom prst="straightConnector1">
            <a:avLst/>
          </a:prstGeom>
          <a:ln w="38100">
            <a:solidFill>
              <a:srgbClr val="0070C0"/>
            </a:solidFill>
            <a:headEnd type="none" w="lg" len="lg"/>
            <a:tailEnd type="triangle" w="lg" len="lg"/>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A4BCAF32-2966-444B-7D17-D99B959EE122}"/>
              </a:ext>
            </a:extLst>
          </p:cNvPr>
          <p:cNvCxnSpPr>
            <a:cxnSpLocks/>
          </p:cNvCxnSpPr>
          <p:nvPr/>
        </p:nvCxnSpPr>
        <p:spPr>
          <a:xfrm flipH="1">
            <a:off x="7243214" y="4786611"/>
            <a:ext cx="288000" cy="360000"/>
          </a:xfrm>
          <a:prstGeom prst="straightConnector1">
            <a:avLst/>
          </a:prstGeom>
          <a:ln w="38100">
            <a:solidFill>
              <a:srgbClr val="0070C0"/>
            </a:solidFill>
            <a:headEnd type="none" w="lg" len="lg"/>
            <a:tailEnd type="triangle"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377482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199" y="1224866"/>
            <a:ext cx="11599986" cy="2702961"/>
          </a:xfrm>
        </p:spPr>
        <p:txBody>
          <a:bodyPr>
            <a:normAutofit/>
          </a:bodyPr>
          <a:lstStyle/>
          <a:p>
            <a:pPr marL="0" indent="0">
              <a:buNone/>
            </a:pPr>
            <a:r>
              <a:rPr lang="en-US" dirty="0"/>
              <a:t>Key-space sampling with misalignment</a:t>
            </a:r>
          </a:p>
          <a:p>
            <a:pPr marL="457200" lvl="1" indent="0">
              <a:buNone/>
            </a:pPr>
            <a:r>
              <a:rPr lang="en-US" sz="2600" dirty="0"/>
              <a:t>Hits in the 2nd layer due to accessed neighboring blocks in the 1st layer</a:t>
            </a:r>
          </a:p>
          <a:p>
            <a:pPr marL="457200" lvl="1" indent="0">
              <a:buNone/>
            </a:pPr>
            <a:r>
              <a:rPr lang="en-US" sz="2600" dirty="0">
                <a:solidFill>
                  <a:srgbClr val="FF0000"/>
                </a:solidFill>
              </a:rPr>
              <a:t>Contiguous targets not all sampled so hits are not counted</a:t>
            </a:r>
          </a:p>
          <a:p>
            <a:pPr marL="457200" lvl="1" indent="0">
              <a:buNone/>
            </a:pPr>
            <a:r>
              <a:rPr lang="en-US" sz="2600" dirty="0">
                <a:solidFill>
                  <a:srgbClr val="FF0000"/>
                </a:solidFill>
              </a:rPr>
              <a:t>Loses the effects of accessing contiguous pages</a:t>
            </a:r>
          </a:p>
        </p:txBody>
      </p:sp>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Misalignment-aware Sampling</a:t>
            </a:r>
          </a:p>
        </p:txBody>
      </p:sp>
      <p:sp>
        <p:nvSpPr>
          <p:cNvPr id="31" name="テキスト ボックス 50">
            <a:extLst>
              <a:ext uri="{FF2B5EF4-FFF2-40B4-BE49-F238E27FC236}">
                <a16:creationId xmlns:a16="http://schemas.microsoft.com/office/drawing/2014/main" id="{41099F64-4601-69C5-A33E-2BE1F9B800E4}"/>
              </a:ext>
            </a:extLst>
          </p:cNvPr>
          <p:cNvSpPr txBox="1"/>
          <p:nvPr/>
        </p:nvSpPr>
        <p:spPr>
          <a:xfrm>
            <a:off x="418034" y="4555778"/>
            <a:ext cx="3297650" cy="461665"/>
          </a:xfrm>
          <a:prstGeom prst="rect">
            <a:avLst/>
          </a:prstGeom>
          <a:noFill/>
        </p:spPr>
        <p:txBody>
          <a:bodyPr wrap="square" rtlCol="0">
            <a:spAutoFit/>
          </a:bodyPr>
          <a:lstStyle/>
          <a:p>
            <a:pPr algn="l"/>
            <a:r>
              <a:rPr lang="en-US" sz="2400" dirty="0"/>
              <a:t>App Cache Key Space</a:t>
            </a:r>
          </a:p>
        </p:txBody>
      </p:sp>
      <p:sp>
        <p:nvSpPr>
          <p:cNvPr id="32" name="Rectangle 5">
            <a:extLst>
              <a:ext uri="{FF2B5EF4-FFF2-40B4-BE49-F238E27FC236}">
                <a16:creationId xmlns:a16="http://schemas.microsoft.com/office/drawing/2014/main" id="{746BB8FB-EB83-33D1-2124-3794BF20D5C3}"/>
              </a:ext>
            </a:extLst>
          </p:cNvPr>
          <p:cNvSpPr/>
          <p:nvPr/>
        </p:nvSpPr>
        <p:spPr>
          <a:xfrm>
            <a:off x="7496493" y="5255820"/>
            <a:ext cx="620128" cy="618811"/>
          </a:xfrm>
          <a:prstGeom prst="rect">
            <a:avLst/>
          </a:prstGeom>
          <a:solidFill>
            <a:schemeClr val="tx2">
              <a:lumMod val="50000"/>
            </a:schemeClr>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3" name="Rectangle 6">
            <a:extLst>
              <a:ext uri="{FF2B5EF4-FFF2-40B4-BE49-F238E27FC236}">
                <a16:creationId xmlns:a16="http://schemas.microsoft.com/office/drawing/2014/main" id="{5B9C0AE9-4FEB-D62B-E372-5BEAB257C98A}"/>
              </a:ext>
            </a:extLst>
          </p:cNvPr>
          <p:cNvSpPr/>
          <p:nvPr/>
        </p:nvSpPr>
        <p:spPr>
          <a:xfrm>
            <a:off x="8116620" y="5255820"/>
            <a:ext cx="620128" cy="618811"/>
          </a:xfrm>
          <a:prstGeom prst="rect">
            <a:avLst/>
          </a:prstGeom>
          <a:solidFill>
            <a:schemeClr val="tx2">
              <a:lumMod val="50000"/>
            </a:schemeClr>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4" name="テキスト ボックス 50">
            <a:extLst>
              <a:ext uri="{FF2B5EF4-FFF2-40B4-BE49-F238E27FC236}">
                <a16:creationId xmlns:a16="http://schemas.microsoft.com/office/drawing/2014/main" id="{6442E1ED-5F2A-1940-DC6F-4FB3EAFD5945}"/>
              </a:ext>
            </a:extLst>
          </p:cNvPr>
          <p:cNvSpPr txBox="1"/>
          <p:nvPr/>
        </p:nvSpPr>
        <p:spPr>
          <a:xfrm>
            <a:off x="227598" y="5768128"/>
            <a:ext cx="3678522" cy="461665"/>
          </a:xfrm>
          <a:prstGeom prst="rect">
            <a:avLst/>
          </a:prstGeom>
          <a:noFill/>
        </p:spPr>
        <p:txBody>
          <a:bodyPr wrap="square" rtlCol="0">
            <a:spAutoFit/>
          </a:bodyPr>
          <a:lstStyle/>
          <a:p>
            <a:pPr algn="l"/>
            <a:r>
              <a:rPr lang="en-US" sz="2400" dirty="0"/>
              <a:t>Kernel Cache Key Space</a:t>
            </a:r>
          </a:p>
        </p:txBody>
      </p:sp>
      <p:sp>
        <p:nvSpPr>
          <p:cNvPr id="35" name="Rectangle 5">
            <a:extLst>
              <a:ext uri="{FF2B5EF4-FFF2-40B4-BE49-F238E27FC236}">
                <a16:creationId xmlns:a16="http://schemas.microsoft.com/office/drawing/2014/main" id="{C47C6BD1-F05B-BE83-9AF2-8A3C46EC7740}"/>
              </a:ext>
            </a:extLst>
          </p:cNvPr>
          <p:cNvSpPr/>
          <p:nvPr/>
        </p:nvSpPr>
        <p:spPr>
          <a:xfrm>
            <a:off x="7897815" y="3979825"/>
            <a:ext cx="732912" cy="691370"/>
          </a:xfrm>
          <a:prstGeom prst="rect">
            <a:avLst/>
          </a:prstGeom>
          <a:solidFill>
            <a:schemeClr val="tx2">
              <a:lumMod val="50000"/>
            </a:schemeClr>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37" name="Straight Arrow Connector 36">
            <a:extLst>
              <a:ext uri="{FF2B5EF4-FFF2-40B4-BE49-F238E27FC236}">
                <a16:creationId xmlns:a16="http://schemas.microsoft.com/office/drawing/2014/main" id="{F9CD6969-8781-847C-8ED7-C82CE06FF75A}"/>
              </a:ext>
            </a:extLst>
          </p:cNvPr>
          <p:cNvCxnSpPr>
            <a:cxnSpLocks/>
          </p:cNvCxnSpPr>
          <p:nvPr/>
        </p:nvCxnSpPr>
        <p:spPr>
          <a:xfrm>
            <a:off x="3903846" y="4803066"/>
            <a:ext cx="7798297" cy="0"/>
          </a:xfrm>
          <a:prstGeom prst="straightConnector1">
            <a:avLst/>
          </a:prstGeom>
          <a:ln w="47625">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5FF3EF61-19D5-1501-18D6-6D7CF52399B2}"/>
              </a:ext>
            </a:extLst>
          </p:cNvPr>
          <p:cNvCxnSpPr>
            <a:cxnSpLocks/>
          </p:cNvCxnSpPr>
          <p:nvPr/>
        </p:nvCxnSpPr>
        <p:spPr>
          <a:xfrm>
            <a:off x="3908351" y="5998961"/>
            <a:ext cx="7793792" cy="0"/>
          </a:xfrm>
          <a:prstGeom prst="straightConnector1">
            <a:avLst/>
          </a:prstGeom>
          <a:ln w="47625">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40" name="Rectangle 6">
            <a:extLst>
              <a:ext uri="{FF2B5EF4-FFF2-40B4-BE49-F238E27FC236}">
                <a16:creationId xmlns:a16="http://schemas.microsoft.com/office/drawing/2014/main" id="{E067E189-F2E8-F45E-7FA0-B4D5683443C0}"/>
              </a:ext>
            </a:extLst>
          </p:cNvPr>
          <p:cNvSpPr/>
          <p:nvPr/>
        </p:nvSpPr>
        <p:spPr>
          <a:xfrm>
            <a:off x="8736748" y="5255820"/>
            <a:ext cx="620128" cy="618811"/>
          </a:xfrm>
          <a:prstGeom prst="rect">
            <a:avLst/>
          </a:prstGeom>
          <a:solidFill>
            <a:schemeClr val="bg1"/>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1" name="Rectangle 6">
            <a:extLst>
              <a:ext uri="{FF2B5EF4-FFF2-40B4-BE49-F238E27FC236}">
                <a16:creationId xmlns:a16="http://schemas.microsoft.com/office/drawing/2014/main" id="{EEFCC58E-4453-07A6-2A5F-1EDD3AED0D66}"/>
              </a:ext>
            </a:extLst>
          </p:cNvPr>
          <p:cNvSpPr/>
          <p:nvPr/>
        </p:nvSpPr>
        <p:spPr>
          <a:xfrm>
            <a:off x="6876365" y="5255820"/>
            <a:ext cx="620128" cy="618811"/>
          </a:xfrm>
          <a:prstGeom prst="rect">
            <a:avLst/>
          </a:prstGeom>
          <a:solidFill>
            <a:schemeClr val="tx2">
              <a:lumMod val="50000"/>
            </a:schemeClr>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2" name="Rectangle 5">
            <a:extLst>
              <a:ext uri="{FF2B5EF4-FFF2-40B4-BE49-F238E27FC236}">
                <a16:creationId xmlns:a16="http://schemas.microsoft.com/office/drawing/2014/main" id="{35E769BA-DBFF-5114-B457-889367DD6F8E}"/>
              </a:ext>
            </a:extLst>
          </p:cNvPr>
          <p:cNvSpPr/>
          <p:nvPr/>
        </p:nvSpPr>
        <p:spPr>
          <a:xfrm>
            <a:off x="8630727" y="3979825"/>
            <a:ext cx="732912" cy="691370"/>
          </a:xfrm>
          <a:prstGeom prst="rect">
            <a:avLst/>
          </a:prstGeom>
          <a:solidFill>
            <a:schemeClr val="bg1"/>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3" name="Rectangle 5">
            <a:extLst>
              <a:ext uri="{FF2B5EF4-FFF2-40B4-BE49-F238E27FC236}">
                <a16:creationId xmlns:a16="http://schemas.microsoft.com/office/drawing/2014/main" id="{ECE2AF6D-539C-6A4B-EA0D-56DBB769A14B}"/>
              </a:ext>
            </a:extLst>
          </p:cNvPr>
          <p:cNvSpPr/>
          <p:nvPr/>
        </p:nvSpPr>
        <p:spPr>
          <a:xfrm>
            <a:off x="7164902" y="3979825"/>
            <a:ext cx="732912" cy="691370"/>
          </a:xfrm>
          <a:prstGeom prst="rect">
            <a:avLst/>
          </a:prstGeom>
          <a:solidFill>
            <a:srgbClr val="0070C0"/>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4" name="Rectangle 5">
            <a:extLst>
              <a:ext uri="{FF2B5EF4-FFF2-40B4-BE49-F238E27FC236}">
                <a16:creationId xmlns:a16="http://schemas.microsoft.com/office/drawing/2014/main" id="{292A3B49-4A94-D002-A974-95D3712E8511}"/>
              </a:ext>
            </a:extLst>
          </p:cNvPr>
          <p:cNvSpPr/>
          <p:nvPr/>
        </p:nvSpPr>
        <p:spPr>
          <a:xfrm>
            <a:off x="5015982" y="5255820"/>
            <a:ext cx="620128" cy="618811"/>
          </a:xfrm>
          <a:prstGeom prst="rect">
            <a:avLst/>
          </a:prstGeom>
          <a:solidFill>
            <a:schemeClr val="bg1"/>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5" name="Rectangle 6">
            <a:extLst>
              <a:ext uri="{FF2B5EF4-FFF2-40B4-BE49-F238E27FC236}">
                <a16:creationId xmlns:a16="http://schemas.microsoft.com/office/drawing/2014/main" id="{6BE7CC8D-51C5-5A96-C193-792FDA7784C7}"/>
              </a:ext>
            </a:extLst>
          </p:cNvPr>
          <p:cNvSpPr/>
          <p:nvPr/>
        </p:nvSpPr>
        <p:spPr>
          <a:xfrm>
            <a:off x="5636109" y="5255820"/>
            <a:ext cx="620128" cy="618811"/>
          </a:xfrm>
          <a:prstGeom prst="rect">
            <a:avLst/>
          </a:prstGeom>
          <a:solidFill>
            <a:schemeClr val="bg1"/>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6" name="Rectangle 6">
            <a:extLst>
              <a:ext uri="{FF2B5EF4-FFF2-40B4-BE49-F238E27FC236}">
                <a16:creationId xmlns:a16="http://schemas.microsoft.com/office/drawing/2014/main" id="{DACE089A-8F98-53A6-2BA2-5218039AD778}"/>
              </a:ext>
            </a:extLst>
          </p:cNvPr>
          <p:cNvSpPr/>
          <p:nvPr/>
        </p:nvSpPr>
        <p:spPr>
          <a:xfrm>
            <a:off x="6256237" y="5255820"/>
            <a:ext cx="620128" cy="618811"/>
          </a:xfrm>
          <a:prstGeom prst="rect">
            <a:avLst/>
          </a:prstGeom>
          <a:solidFill>
            <a:schemeClr val="tx2">
              <a:lumMod val="50000"/>
            </a:schemeClr>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7" name="Rectangle 5">
            <a:extLst>
              <a:ext uri="{FF2B5EF4-FFF2-40B4-BE49-F238E27FC236}">
                <a16:creationId xmlns:a16="http://schemas.microsoft.com/office/drawing/2014/main" id="{E3BE869A-EE46-4325-5532-644D5CAECE92}"/>
              </a:ext>
            </a:extLst>
          </p:cNvPr>
          <p:cNvSpPr/>
          <p:nvPr/>
        </p:nvSpPr>
        <p:spPr>
          <a:xfrm>
            <a:off x="5699079" y="3979825"/>
            <a:ext cx="732912" cy="691370"/>
          </a:xfrm>
          <a:prstGeom prst="rect">
            <a:avLst/>
          </a:prstGeom>
          <a:solidFill>
            <a:schemeClr val="bg1"/>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8" name="Rectangle 5">
            <a:extLst>
              <a:ext uri="{FF2B5EF4-FFF2-40B4-BE49-F238E27FC236}">
                <a16:creationId xmlns:a16="http://schemas.microsoft.com/office/drawing/2014/main" id="{F4CBFA0E-3BD8-63F4-1F83-70B181653CD6}"/>
              </a:ext>
            </a:extLst>
          </p:cNvPr>
          <p:cNvSpPr/>
          <p:nvPr/>
        </p:nvSpPr>
        <p:spPr>
          <a:xfrm>
            <a:off x="6431991" y="3979825"/>
            <a:ext cx="732912" cy="691370"/>
          </a:xfrm>
          <a:prstGeom prst="rect">
            <a:avLst/>
          </a:prstGeom>
          <a:solidFill>
            <a:schemeClr val="tx2">
              <a:lumMod val="50000"/>
            </a:schemeClr>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9" name="Rectangle 5">
            <a:extLst>
              <a:ext uri="{FF2B5EF4-FFF2-40B4-BE49-F238E27FC236}">
                <a16:creationId xmlns:a16="http://schemas.microsoft.com/office/drawing/2014/main" id="{EAB910FD-B8E0-E591-B108-C4847035628C}"/>
              </a:ext>
            </a:extLst>
          </p:cNvPr>
          <p:cNvSpPr/>
          <p:nvPr/>
        </p:nvSpPr>
        <p:spPr>
          <a:xfrm>
            <a:off x="4966166" y="3979825"/>
            <a:ext cx="732912" cy="691370"/>
          </a:xfrm>
          <a:prstGeom prst="rect">
            <a:avLst/>
          </a:prstGeom>
          <a:solidFill>
            <a:schemeClr val="bg1"/>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0" name="Rectangle 5">
            <a:extLst>
              <a:ext uri="{FF2B5EF4-FFF2-40B4-BE49-F238E27FC236}">
                <a16:creationId xmlns:a16="http://schemas.microsoft.com/office/drawing/2014/main" id="{96927F41-B212-66D8-F138-C3CC3EC657C0}"/>
              </a:ext>
            </a:extLst>
          </p:cNvPr>
          <p:cNvSpPr/>
          <p:nvPr/>
        </p:nvSpPr>
        <p:spPr>
          <a:xfrm>
            <a:off x="9363639" y="3979825"/>
            <a:ext cx="732912" cy="691370"/>
          </a:xfrm>
          <a:prstGeom prst="rect">
            <a:avLst/>
          </a:prstGeom>
          <a:solidFill>
            <a:schemeClr val="bg1"/>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1" name="Rectangle 5">
            <a:extLst>
              <a:ext uri="{FF2B5EF4-FFF2-40B4-BE49-F238E27FC236}">
                <a16:creationId xmlns:a16="http://schemas.microsoft.com/office/drawing/2014/main" id="{E20430A1-807D-3438-CA58-5018A14512E2}"/>
              </a:ext>
            </a:extLst>
          </p:cNvPr>
          <p:cNvSpPr/>
          <p:nvPr/>
        </p:nvSpPr>
        <p:spPr>
          <a:xfrm>
            <a:off x="9363639" y="5255820"/>
            <a:ext cx="620128" cy="618811"/>
          </a:xfrm>
          <a:prstGeom prst="rect">
            <a:avLst/>
          </a:prstGeom>
          <a:solidFill>
            <a:schemeClr val="bg1"/>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54" name="Straight Arrow Connector 53">
            <a:extLst>
              <a:ext uri="{FF2B5EF4-FFF2-40B4-BE49-F238E27FC236}">
                <a16:creationId xmlns:a16="http://schemas.microsoft.com/office/drawing/2014/main" id="{A955DE50-4362-504F-0C0E-ACDD0A8CD4CE}"/>
              </a:ext>
            </a:extLst>
          </p:cNvPr>
          <p:cNvCxnSpPr>
            <a:cxnSpLocks/>
          </p:cNvCxnSpPr>
          <p:nvPr/>
        </p:nvCxnSpPr>
        <p:spPr>
          <a:xfrm>
            <a:off x="7550612" y="4786611"/>
            <a:ext cx="288000" cy="360000"/>
          </a:xfrm>
          <a:prstGeom prst="straightConnector1">
            <a:avLst/>
          </a:prstGeom>
          <a:ln w="38100">
            <a:solidFill>
              <a:srgbClr val="0070C0"/>
            </a:solidFill>
            <a:headEnd type="none" w="lg" len="lg"/>
            <a:tailEnd type="triangle" w="lg" len="lg"/>
          </a:ln>
        </p:spPr>
        <p:style>
          <a:lnRef idx="1">
            <a:schemeClr val="dk1"/>
          </a:lnRef>
          <a:fillRef idx="0">
            <a:schemeClr val="dk1"/>
          </a:fillRef>
          <a:effectRef idx="0">
            <a:schemeClr val="dk1"/>
          </a:effectRef>
          <a:fontRef idx="minor">
            <a:schemeClr val="tx1"/>
          </a:fontRef>
        </p:style>
      </p:cxnSp>
      <p:cxnSp>
        <p:nvCxnSpPr>
          <p:cNvPr id="55" name="Straight Arrow Connector 54">
            <a:extLst>
              <a:ext uri="{FF2B5EF4-FFF2-40B4-BE49-F238E27FC236}">
                <a16:creationId xmlns:a16="http://schemas.microsoft.com/office/drawing/2014/main" id="{4B65ED65-C376-041C-73D9-4E8A6A3BD45C}"/>
              </a:ext>
            </a:extLst>
          </p:cNvPr>
          <p:cNvCxnSpPr>
            <a:cxnSpLocks/>
          </p:cNvCxnSpPr>
          <p:nvPr/>
        </p:nvCxnSpPr>
        <p:spPr>
          <a:xfrm flipH="1">
            <a:off x="7243214" y="4786611"/>
            <a:ext cx="288000" cy="360000"/>
          </a:xfrm>
          <a:prstGeom prst="straightConnector1">
            <a:avLst/>
          </a:prstGeom>
          <a:ln w="38100">
            <a:solidFill>
              <a:srgbClr val="0070C0"/>
            </a:solidFill>
            <a:headEnd type="none" w="lg" len="lg"/>
            <a:tailEnd type="triangle" w="lg" len="lg"/>
          </a:ln>
        </p:spPr>
        <p:style>
          <a:lnRef idx="1">
            <a:schemeClr val="dk1"/>
          </a:lnRef>
          <a:fillRef idx="0">
            <a:schemeClr val="dk1"/>
          </a:fillRef>
          <a:effectRef idx="0">
            <a:schemeClr val="dk1"/>
          </a:effectRef>
          <a:fontRef idx="minor">
            <a:schemeClr val="tx1"/>
          </a:fontRef>
        </p:style>
      </p:cxnSp>
      <p:cxnSp>
        <p:nvCxnSpPr>
          <p:cNvPr id="4" name="Straight Arrow Connector 3">
            <a:extLst>
              <a:ext uri="{FF2B5EF4-FFF2-40B4-BE49-F238E27FC236}">
                <a16:creationId xmlns:a16="http://schemas.microsoft.com/office/drawing/2014/main" id="{96CC8AD6-1D80-8E41-8C26-E51DB844E1D2}"/>
              </a:ext>
            </a:extLst>
          </p:cNvPr>
          <p:cNvCxnSpPr>
            <a:cxnSpLocks/>
          </p:cNvCxnSpPr>
          <p:nvPr/>
        </p:nvCxnSpPr>
        <p:spPr>
          <a:xfrm>
            <a:off x="7900193" y="4671195"/>
            <a:ext cx="0" cy="584625"/>
          </a:xfrm>
          <a:prstGeom prst="straightConnector1">
            <a:avLst/>
          </a:prstGeom>
          <a:ln w="50800">
            <a:solidFill>
              <a:schemeClr val="tx1"/>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8A83C150-0DA3-9640-C7E1-BA628E7ED76A}"/>
              </a:ext>
            </a:extLst>
          </p:cNvPr>
          <p:cNvCxnSpPr>
            <a:cxnSpLocks/>
          </p:cNvCxnSpPr>
          <p:nvPr/>
        </p:nvCxnSpPr>
        <p:spPr>
          <a:xfrm>
            <a:off x="8630727" y="4671195"/>
            <a:ext cx="0" cy="584625"/>
          </a:xfrm>
          <a:prstGeom prst="straightConnector1">
            <a:avLst/>
          </a:prstGeom>
          <a:ln w="50800">
            <a:solidFill>
              <a:schemeClr val="tx1"/>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F799DB86-B8A5-1FFB-4B69-444D2FB4F3AE}"/>
              </a:ext>
            </a:extLst>
          </p:cNvPr>
          <p:cNvCxnSpPr>
            <a:cxnSpLocks/>
          </p:cNvCxnSpPr>
          <p:nvPr/>
        </p:nvCxnSpPr>
        <p:spPr>
          <a:xfrm>
            <a:off x="6434368" y="4671195"/>
            <a:ext cx="0" cy="584625"/>
          </a:xfrm>
          <a:prstGeom prst="straightConnector1">
            <a:avLst/>
          </a:prstGeom>
          <a:ln w="50800">
            <a:solidFill>
              <a:schemeClr val="tx1"/>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2A8F04C-CCCB-A9E5-164D-E9CEB7709A70}"/>
              </a:ext>
            </a:extLst>
          </p:cNvPr>
          <p:cNvCxnSpPr>
            <a:cxnSpLocks/>
          </p:cNvCxnSpPr>
          <p:nvPr/>
        </p:nvCxnSpPr>
        <p:spPr>
          <a:xfrm>
            <a:off x="7164902" y="4671195"/>
            <a:ext cx="0" cy="584625"/>
          </a:xfrm>
          <a:prstGeom prst="straightConnector1">
            <a:avLst/>
          </a:prstGeom>
          <a:ln w="50800">
            <a:solidFill>
              <a:schemeClr val="tx1"/>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6BBEF848-F2A8-5912-735B-90DA59A88AAF}"/>
              </a:ext>
            </a:extLst>
          </p:cNvPr>
          <p:cNvSpPr>
            <a:spLocks noGrp="1"/>
          </p:cNvSpPr>
          <p:nvPr>
            <p:ph type="sldNum" sz="quarter" idx="12"/>
          </p:nvPr>
        </p:nvSpPr>
        <p:spPr/>
        <p:txBody>
          <a:bodyPr/>
          <a:lstStyle/>
          <a:p>
            <a:fld id="{9D5DE6D7-F04D-7741-82FC-941AB368F7CA}" type="slidenum">
              <a:rPr lang="en-US" smtClean="0"/>
              <a:t>39</a:t>
            </a:fld>
            <a:endParaRPr lang="en-US" dirty="0"/>
          </a:p>
        </p:txBody>
      </p:sp>
    </p:spTree>
    <p:extLst>
      <p:ext uri="{BB962C8B-B14F-4D97-AF65-F5344CB8AC3E}">
        <p14:creationId xmlns:p14="http://schemas.microsoft.com/office/powerpoint/2010/main" val="1106849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Caching in Storage Engine</a:t>
            </a:r>
          </a:p>
        </p:txBody>
      </p:sp>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p:txBody>
          <a:bodyPr/>
          <a:lstStyle/>
          <a:p>
            <a:pPr marL="0" indent="0">
              <a:buNone/>
            </a:pPr>
            <a:r>
              <a:rPr lang="en-US" dirty="0"/>
              <a:t>Cache within the application</a:t>
            </a:r>
          </a:p>
          <a:p>
            <a:pPr marL="0" indent="0">
              <a:buNone/>
            </a:pPr>
            <a:r>
              <a:rPr lang="en-US" dirty="0">
                <a:solidFill>
                  <a:srgbClr val="0070C0"/>
                </a:solidFill>
              </a:rPr>
              <a:t>An implicit layer of kernel caching</a:t>
            </a:r>
          </a:p>
          <a:p>
            <a:endParaRPr lang="en-US" dirty="0"/>
          </a:p>
        </p:txBody>
      </p:sp>
      <p:grpSp>
        <p:nvGrpSpPr>
          <p:cNvPr id="10" name="Group 9">
            <a:extLst>
              <a:ext uri="{FF2B5EF4-FFF2-40B4-BE49-F238E27FC236}">
                <a16:creationId xmlns:a16="http://schemas.microsoft.com/office/drawing/2014/main" id="{027DC0E9-5C70-5849-28AB-ACA576B83F11}"/>
              </a:ext>
            </a:extLst>
          </p:cNvPr>
          <p:cNvGrpSpPr/>
          <p:nvPr/>
        </p:nvGrpSpPr>
        <p:grpSpPr>
          <a:xfrm>
            <a:off x="609598" y="4028435"/>
            <a:ext cx="11179630" cy="2152837"/>
            <a:chOff x="609598" y="4028435"/>
            <a:chExt cx="11179630" cy="2152837"/>
          </a:xfrm>
        </p:grpSpPr>
        <p:sp>
          <p:nvSpPr>
            <p:cNvPr id="11" name="Rectangle: Rounded Corners 10">
              <a:extLst>
                <a:ext uri="{FF2B5EF4-FFF2-40B4-BE49-F238E27FC236}">
                  <a16:creationId xmlns:a16="http://schemas.microsoft.com/office/drawing/2014/main" id="{A98F6902-1877-058C-3AF2-7A9629565496}"/>
                </a:ext>
              </a:extLst>
            </p:cNvPr>
            <p:cNvSpPr/>
            <p:nvPr/>
          </p:nvSpPr>
          <p:spPr>
            <a:xfrm>
              <a:off x="5059142" y="4028435"/>
              <a:ext cx="3518800" cy="213570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a:solidFill>
                    <a:schemeClr val="tx1"/>
                  </a:solidFill>
                </a:rPr>
                <a:t>Kernel</a:t>
              </a:r>
              <a:endParaRPr lang="en-US" sz="2800" dirty="0">
                <a:solidFill>
                  <a:schemeClr val="tx1"/>
                </a:solidFill>
              </a:endParaRPr>
            </a:p>
          </p:txBody>
        </p:sp>
        <p:sp>
          <p:nvSpPr>
            <p:cNvPr id="12" name="Rectangle 11">
              <a:extLst>
                <a:ext uri="{FF2B5EF4-FFF2-40B4-BE49-F238E27FC236}">
                  <a16:creationId xmlns:a16="http://schemas.microsoft.com/office/drawing/2014/main" id="{DC9CC5D1-4F9A-3F01-8D94-E38DBC56E210}"/>
                </a:ext>
              </a:extLst>
            </p:cNvPr>
            <p:cNvSpPr/>
            <p:nvPr/>
          </p:nvSpPr>
          <p:spPr>
            <a:xfrm>
              <a:off x="6434483" y="4693868"/>
              <a:ext cx="1893089" cy="839114"/>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Page Cache</a:t>
              </a:r>
              <a:endParaRPr lang="en-US" sz="2000" dirty="0">
                <a:solidFill>
                  <a:srgbClr val="0070C0"/>
                </a:solidFill>
              </a:endParaRPr>
            </a:p>
          </p:txBody>
        </p:sp>
        <p:sp>
          <p:nvSpPr>
            <p:cNvPr id="13" name="Rectangle: Rounded Corners 12">
              <a:extLst>
                <a:ext uri="{FF2B5EF4-FFF2-40B4-BE49-F238E27FC236}">
                  <a16:creationId xmlns:a16="http://schemas.microsoft.com/office/drawing/2014/main" id="{22120D34-AFA3-6707-C916-8C470D25470B}"/>
                </a:ext>
              </a:extLst>
            </p:cNvPr>
            <p:cNvSpPr/>
            <p:nvPr/>
          </p:nvSpPr>
          <p:spPr>
            <a:xfrm>
              <a:off x="609598" y="4045572"/>
              <a:ext cx="3348555" cy="213570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a:solidFill>
                    <a:schemeClr val="tx1"/>
                  </a:solidFill>
                </a:rPr>
                <a:t>App</a:t>
              </a:r>
              <a:endParaRPr lang="en-US" sz="2800" dirty="0">
                <a:solidFill>
                  <a:schemeClr val="tx1"/>
                </a:solidFill>
              </a:endParaRPr>
            </a:p>
          </p:txBody>
        </p:sp>
        <p:sp>
          <p:nvSpPr>
            <p:cNvPr id="14" name="Rectangle 13">
              <a:extLst>
                <a:ext uri="{FF2B5EF4-FFF2-40B4-BE49-F238E27FC236}">
                  <a16:creationId xmlns:a16="http://schemas.microsoft.com/office/drawing/2014/main" id="{CCC179CB-45F7-25D2-7C50-4DFA259CD935}"/>
                </a:ext>
              </a:extLst>
            </p:cNvPr>
            <p:cNvSpPr/>
            <p:nvPr/>
          </p:nvSpPr>
          <p:spPr>
            <a:xfrm>
              <a:off x="1684572" y="4693868"/>
              <a:ext cx="1973028" cy="839108"/>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Cache</a:t>
              </a:r>
            </a:p>
          </p:txBody>
        </p:sp>
        <p:sp>
          <p:nvSpPr>
            <p:cNvPr id="15" name="Rectangle: Rounded Corners 14">
              <a:extLst>
                <a:ext uri="{FF2B5EF4-FFF2-40B4-BE49-F238E27FC236}">
                  <a16:creationId xmlns:a16="http://schemas.microsoft.com/office/drawing/2014/main" id="{C651E823-677B-38EF-1635-5EDDD96AC476}"/>
                </a:ext>
              </a:extLst>
            </p:cNvPr>
            <p:cNvSpPr/>
            <p:nvPr/>
          </p:nvSpPr>
          <p:spPr>
            <a:xfrm>
              <a:off x="9612084" y="4310553"/>
              <a:ext cx="2177144" cy="1763675"/>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rPr>
                <a:t>Device</a:t>
              </a:r>
            </a:p>
            <a:p>
              <a:pPr algn="ctr"/>
              <a:endParaRPr lang="en-US" altLang="zh-CN" sz="2800" dirty="0">
                <a:solidFill>
                  <a:schemeClr val="tx1"/>
                </a:solidFill>
              </a:endParaRPr>
            </a:p>
            <a:p>
              <a:pPr algn="ctr"/>
              <a:endParaRPr lang="en-US" altLang="zh-CN" sz="2800" dirty="0">
                <a:solidFill>
                  <a:schemeClr val="tx1"/>
                </a:solidFill>
              </a:endParaRPr>
            </a:p>
          </p:txBody>
        </p:sp>
        <p:sp>
          <p:nvSpPr>
            <p:cNvPr id="17" name="Rectangle 16">
              <a:extLst>
                <a:ext uri="{FF2B5EF4-FFF2-40B4-BE49-F238E27FC236}">
                  <a16:creationId xmlns:a16="http://schemas.microsoft.com/office/drawing/2014/main" id="{EC3B6D69-A090-0E47-452D-7A7C75DB86CF}"/>
                </a:ext>
              </a:extLst>
            </p:cNvPr>
            <p:cNvSpPr/>
            <p:nvPr/>
          </p:nvSpPr>
          <p:spPr>
            <a:xfrm>
              <a:off x="10101942" y="5096285"/>
              <a:ext cx="1197428" cy="839114"/>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Data</a:t>
              </a:r>
            </a:p>
          </p:txBody>
        </p:sp>
        <p:cxnSp>
          <p:nvCxnSpPr>
            <p:cNvPr id="18" name="Straight Arrow Connector 17">
              <a:extLst>
                <a:ext uri="{FF2B5EF4-FFF2-40B4-BE49-F238E27FC236}">
                  <a16:creationId xmlns:a16="http://schemas.microsoft.com/office/drawing/2014/main" id="{9D7901BB-3DED-EFA4-977D-30BF5B4343BE}"/>
                </a:ext>
              </a:extLst>
            </p:cNvPr>
            <p:cNvCxnSpPr>
              <a:cxnSpLocks/>
            </p:cNvCxnSpPr>
            <p:nvPr/>
          </p:nvCxnSpPr>
          <p:spPr>
            <a:xfrm>
              <a:off x="4093028" y="5176001"/>
              <a:ext cx="751114" cy="0"/>
            </a:xfrm>
            <a:prstGeom prst="straightConnector1">
              <a:avLst/>
            </a:prstGeom>
            <a:ln w="47625">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0688FBB2-6F57-E929-D458-715E006385DF}"/>
                </a:ext>
              </a:extLst>
            </p:cNvPr>
            <p:cNvCxnSpPr>
              <a:cxnSpLocks/>
            </p:cNvCxnSpPr>
            <p:nvPr/>
          </p:nvCxnSpPr>
          <p:spPr>
            <a:xfrm>
              <a:off x="8719456" y="5176001"/>
              <a:ext cx="751114" cy="0"/>
            </a:xfrm>
            <a:prstGeom prst="straightConnector1">
              <a:avLst/>
            </a:prstGeom>
            <a:ln w="47625">
              <a:headEnd type="triangle" w="lg" len="lg"/>
              <a:tailEnd type="triangle" w="lg" len="lg"/>
            </a:ln>
          </p:spPr>
          <p:style>
            <a:lnRef idx="1">
              <a:schemeClr val="dk1"/>
            </a:lnRef>
            <a:fillRef idx="0">
              <a:schemeClr val="dk1"/>
            </a:fillRef>
            <a:effectRef idx="0">
              <a:schemeClr val="dk1"/>
            </a:effectRef>
            <a:fontRef idx="minor">
              <a:schemeClr val="tx1"/>
            </a:fontRef>
          </p:style>
        </p:cxnSp>
      </p:grpSp>
      <p:sp>
        <p:nvSpPr>
          <p:cNvPr id="20" name="Slide Number Placeholder 19">
            <a:extLst>
              <a:ext uri="{FF2B5EF4-FFF2-40B4-BE49-F238E27FC236}">
                <a16:creationId xmlns:a16="http://schemas.microsoft.com/office/drawing/2014/main" id="{E1461774-70F8-A565-6B3A-BBC89DDB79B3}"/>
              </a:ext>
            </a:extLst>
          </p:cNvPr>
          <p:cNvSpPr>
            <a:spLocks noGrp="1"/>
          </p:cNvSpPr>
          <p:nvPr>
            <p:ph type="sldNum" sz="quarter" idx="12"/>
          </p:nvPr>
        </p:nvSpPr>
        <p:spPr/>
        <p:txBody>
          <a:bodyPr/>
          <a:lstStyle/>
          <a:p>
            <a:fld id="{9D5DE6D7-F04D-7741-82FC-941AB368F7CA}" type="slidenum">
              <a:rPr lang="en-US" smtClean="0"/>
              <a:t>4</a:t>
            </a:fld>
            <a:endParaRPr lang="en-US" dirty="0"/>
          </a:p>
        </p:txBody>
      </p:sp>
    </p:spTree>
    <p:extLst>
      <p:ext uri="{BB962C8B-B14F-4D97-AF65-F5344CB8AC3E}">
        <p14:creationId xmlns:p14="http://schemas.microsoft.com/office/powerpoint/2010/main" val="32371037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199" y="1224866"/>
            <a:ext cx="11599986" cy="2702961"/>
          </a:xfrm>
        </p:spPr>
        <p:txBody>
          <a:bodyPr>
            <a:normAutofit/>
          </a:bodyPr>
          <a:lstStyle/>
          <a:p>
            <a:pPr marL="0" indent="0">
              <a:buNone/>
            </a:pPr>
            <a:r>
              <a:rPr lang="en-US" dirty="0"/>
              <a:t>Key-space sampling with misalignment</a:t>
            </a:r>
          </a:p>
          <a:p>
            <a:pPr marL="457200" lvl="1" indent="0">
              <a:buNone/>
            </a:pPr>
            <a:r>
              <a:rPr lang="en-US" sz="2600" dirty="0">
                <a:solidFill>
                  <a:srgbClr val="FF0000"/>
                </a:solidFill>
              </a:rPr>
              <a:t>Much lower kernel cache hit rate</a:t>
            </a:r>
          </a:p>
        </p:txBody>
      </p:sp>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Misalignment-aware Sampling</a:t>
            </a:r>
          </a:p>
        </p:txBody>
      </p:sp>
      <p:sp>
        <p:nvSpPr>
          <p:cNvPr id="6" name="TextBox 5">
            <a:extLst>
              <a:ext uri="{FF2B5EF4-FFF2-40B4-BE49-F238E27FC236}">
                <a16:creationId xmlns:a16="http://schemas.microsoft.com/office/drawing/2014/main" id="{BB41CDE7-4B03-004C-FB7D-367AC9CB4F45}"/>
              </a:ext>
            </a:extLst>
          </p:cNvPr>
          <p:cNvSpPr txBox="1"/>
          <p:nvPr/>
        </p:nvSpPr>
        <p:spPr>
          <a:xfrm>
            <a:off x="211829" y="6331869"/>
            <a:ext cx="10960996" cy="369332"/>
          </a:xfrm>
          <a:prstGeom prst="rect">
            <a:avLst/>
          </a:prstGeom>
          <a:noFill/>
        </p:spPr>
        <p:txBody>
          <a:bodyPr wrap="square" rtlCol="0">
            <a:spAutoFit/>
          </a:bodyPr>
          <a:lstStyle/>
          <a:p>
            <a:r>
              <a:rPr lang="en-US" dirty="0"/>
              <a:t>Waldspurger et al. Efficient MRC Construction with SHARDS. 2015 (original key-space sampling)</a:t>
            </a:r>
          </a:p>
        </p:txBody>
      </p:sp>
      <p:sp>
        <p:nvSpPr>
          <p:cNvPr id="9" name="Slide Number Placeholder 8">
            <a:extLst>
              <a:ext uri="{FF2B5EF4-FFF2-40B4-BE49-F238E27FC236}">
                <a16:creationId xmlns:a16="http://schemas.microsoft.com/office/drawing/2014/main" id="{84993A00-80AF-0C5B-FAA7-1B24A290316D}"/>
              </a:ext>
            </a:extLst>
          </p:cNvPr>
          <p:cNvSpPr>
            <a:spLocks noGrp="1"/>
          </p:cNvSpPr>
          <p:nvPr>
            <p:ph type="sldNum" sz="quarter" idx="12"/>
          </p:nvPr>
        </p:nvSpPr>
        <p:spPr/>
        <p:txBody>
          <a:bodyPr/>
          <a:lstStyle/>
          <a:p>
            <a:fld id="{9D5DE6D7-F04D-7741-82FC-941AB368F7CA}" type="slidenum">
              <a:rPr lang="en-US" smtClean="0"/>
              <a:t>40</a:t>
            </a:fld>
            <a:endParaRPr lang="en-US" dirty="0"/>
          </a:p>
        </p:txBody>
      </p:sp>
      <p:pic>
        <p:nvPicPr>
          <p:cNvPr id="5" name="Picture 4">
            <a:extLst>
              <a:ext uri="{FF2B5EF4-FFF2-40B4-BE49-F238E27FC236}">
                <a16:creationId xmlns:a16="http://schemas.microsoft.com/office/drawing/2014/main" id="{203C614E-73C9-49A9-8645-C6BF65A3E639}"/>
              </a:ext>
            </a:extLst>
          </p:cNvPr>
          <p:cNvPicPr>
            <a:picLocks noChangeAspect="1"/>
          </p:cNvPicPr>
          <p:nvPr/>
        </p:nvPicPr>
        <p:blipFill>
          <a:blip r:embed="rId3"/>
          <a:stretch>
            <a:fillRect/>
          </a:stretch>
        </p:blipFill>
        <p:spPr>
          <a:xfrm>
            <a:off x="3838219" y="2197702"/>
            <a:ext cx="4515561" cy="4092121"/>
          </a:xfrm>
          <a:prstGeom prst="rect">
            <a:avLst/>
          </a:prstGeom>
        </p:spPr>
      </p:pic>
    </p:spTree>
    <p:extLst>
      <p:ext uri="{BB962C8B-B14F-4D97-AF65-F5344CB8AC3E}">
        <p14:creationId xmlns:p14="http://schemas.microsoft.com/office/powerpoint/2010/main" val="42772712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199" y="1224866"/>
            <a:ext cx="11599986" cy="2702961"/>
          </a:xfrm>
        </p:spPr>
        <p:txBody>
          <a:bodyPr>
            <a:normAutofit/>
          </a:bodyPr>
          <a:lstStyle/>
          <a:p>
            <a:pPr marL="0" indent="0">
              <a:buNone/>
            </a:pPr>
            <a:r>
              <a:rPr lang="en-US" dirty="0"/>
              <a:t>Misalignment-aware Sampling</a:t>
            </a:r>
          </a:p>
          <a:p>
            <a:pPr marL="457200" lvl="1" indent="0">
              <a:buNone/>
            </a:pPr>
            <a:r>
              <a:rPr lang="en-US" sz="2600" dirty="0"/>
              <a:t>Sample contiguous targets together to keep the effect of misalignment</a:t>
            </a:r>
          </a:p>
        </p:txBody>
      </p:sp>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Misalignment-aware Sampling</a:t>
            </a:r>
          </a:p>
        </p:txBody>
      </p:sp>
      <p:sp>
        <p:nvSpPr>
          <p:cNvPr id="4" name="テキスト ボックス 50">
            <a:extLst>
              <a:ext uri="{FF2B5EF4-FFF2-40B4-BE49-F238E27FC236}">
                <a16:creationId xmlns:a16="http://schemas.microsoft.com/office/drawing/2014/main" id="{B4AC0680-928B-B070-8CBB-DC404E963EF7}"/>
              </a:ext>
            </a:extLst>
          </p:cNvPr>
          <p:cNvSpPr txBox="1"/>
          <p:nvPr/>
        </p:nvSpPr>
        <p:spPr>
          <a:xfrm>
            <a:off x="418034" y="4555778"/>
            <a:ext cx="3297650" cy="461665"/>
          </a:xfrm>
          <a:prstGeom prst="rect">
            <a:avLst/>
          </a:prstGeom>
          <a:noFill/>
        </p:spPr>
        <p:txBody>
          <a:bodyPr wrap="square" rtlCol="0">
            <a:spAutoFit/>
          </a:bodyPr>
          <a:lstStyle/>
          <a:p>
            <a:pPr algn="l"/>
            <a:r>
              <a:rPr lang="en-US" sz="2400" dirty="0"/>
              <a:t>App Cache Key Space</a:t>
            </a:r>
          </a:p>
        </p:txBody>
      </p:sp>
      <p:sp>
        <p:nvSpPr>
          <p:cNvPr id="7" name="Rectangle 5">
            <a:extLst>
              <a:ext uri="{FF2B5EF4-FFF2-40B4-BE49-F238E27FC236}">
                <a16:creationId xmlns:a16="http://schemas.microsoft.com/office/drawing/2014/main" id="{5414E17F-3C23-38DF-B821-8D5F35326EA3}"/>
              </a:ext>
            </a:extLst>
          </p:cNvPr>
          <p:cNvSpPr/>
          <p:nvPr/>
        </p:nvSpPr>
        <p:spPr>
          <a:xfrm>
            <a:off x="7496493" y="5255820"/>
            <a:ext cx="620128" cy="618811"/>
          </a:xfrm>
          <a:prstGeom prst="rect">
            <a:avLst/>
          </a:prstGeom>
          <a:solidFill>
            <a:schemeClr val="bg1"/>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2" name="Rectangle 6">
            <a:extLst>
              <a:ext uri="{FF2B5EF4-FFF2-40B4-BE49-F238E27FC236}">
                <a16:creationId xmlns:a16="http://schemas.microsoft.com/office/drawing/2014/main" id="{63433849-7335-A85A-7E91-93B7DF4284F6}"/>
              </a:ext>
            </a:extLst>
          </p:cNvPr>
          <p:cNvSpPr/>
          <p:nvPr/>
        </p:nvSpPr>
        <p:spPr>
          <a:xfrm>
            <a:off x="8116620" y="5255820"/>
            <a:ext cx="620128" cy="618811"/>
          </a:xfrm>
          <a:prstGeom prst="rect">
            <a:avLst/>
          </a:prstGeom>
          <a:solidFill>
            <a:schemeClr val="tx2">
              <a:lumMod val="50000"/>
            </a:schemeClr>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3" name="テキスト ボックス 50">
            <a:extLst>
              <a:ext uri="{FF2B5EF4-FFF2-40B4-BE49-F238E27FC236}">
                <a16:creationId xmlns:a16="http://schemas.microsoft.com/office/drawing/2014/main" id="{C8989998-5480-460B-F7BE-B47136D82F1B}"/>
              </a:ext>
            </a:extLst>
          </p:cNvPr>
          <p:cNvSpPr txBox="1"/>
          <p:nvPr/>
        </p:nvSpPr>
        <p:spPr>
          <a:xfrm>
            <a:off x="227598" y="5768128"/>
            <a:ext cx="3678522" cy="461665"/>
          </a:xfrm>
          <a:prstGeom prst="rect">
            <a:avLst/>
          </a:prstGeom>
          <a:noFill/>
        </p:spPr>
        <p:txBody>
          <a:bodyPr wrap="square" rtlCol="0">
            <a:spAutoFit/>
          </a:bodyPr>
          <a:lstStyle/>
          <a:p>
            <a:pPr algn="l"/>
            <a:r>
              <a:rPr lang="en-US" sz="2400" dirty="0"/>
              <a:t>Kernel Cache Key Space</a:t>
            </a:r>
          </a:p>
        </p:txBody>
      </p:sp>
      <p:sp>
        <p:nvSpPr>
          <p:cNvPr id="34" name="Rectangle 5">
            <a:extLst>
              <a:ext uri="{FF2B5EF4-FFF2-40B4-BE49-F238E27FC236}">
                <a16:creationId xmlns:a16="http://schemas.microsoft.com/office/drawing/2014/main" id="{DAC6FACD-B0DA-86AA-FA2C-364441B1276A}"/>
              </a:ext>
            </a:extLst>
          </p:cNvPr>
          <p:cNvSpPr/>
          <p:nvPr/>
        </p:nvSpPr>
        <p:spPr>
          <a:xfrm>
            <a:off x="7897815" y="3979825"/>
            <a:ext cx="732912" cy="691370"/>
          </a:xfrm>
          <a:prstGeom prst="rect">
            <a:avLst/>
          </a:prstGeom>
          <a:solidFill>
            <a:schemeClr val="bg1"/>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36" name="Straight Arrow Connector 35">
            <a:extLst>
              <a:ext uri="{FF2B5EF4-FFF2-40B4-BE49-F238E27FC236}">
                <a16:creationId xmlns:a16="http://schemas.microsoft.com/office/drawing/2014/main" id="{B12CF163-3937-11D1-587A-FF24014F83B8}"/>
              </a:ext>
            </a:extLst>
          </p:cNvPr>
          <p:cNvCxnSpPr>
            <a:cxnSpLocks/>
          </p:cNvCxnSpPr>
          <p:nvPr/>
        </p:nvCxnSpPr>
        <p:spPr>
          <a:xfrm>
            <a:off x="3903846" y="4803066"/>
            <a:ext cx="7798297" cy="0"/>
          </a:xfrm>
          <a:prstGeom prst="straightConnector1">
            <a:avLst/>
          </a:prstGeom>
          <a:ln w="47625">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039124B8-B16A-6C64-AE5C-6F629B6A067E}"/>
              </a:ext>
            </a:extLst>
          </p:cNvPr>
          <p:cNvCxnSpPr>
            <a:cxnSpLocks/>
          </p:cNvCxnSpPr>
          <p:nvPr/>
        </p:nvCxnSpPr>
        <p:spPr>
          <a:xfrm>
            <a:off x="3908351" y="5998961"/>
            <a:ext cx="7793792" cy="0"/>
          </a:xfrm>
          <a:prstGeom prst="straightConnector1">
            <a:avLst/>
          </a:prstGeom>
          <a:ln w="47625">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39" name="Rectangle 6">
            <a:extLst>
              <a:ext uri="{FF2B5EF4-FFF2-40B4-BE49-F238E27FC236}">
                <a16:creationId xmlns:a16="http://schemas.microsoft.com/office/drawing/2014/main" id="{457D59D1-88C5-081F-A0CA-97BCF2D4CBCD}"/>
              </a:ext>
            </a:extLst>
          </p:cNvPr>
          <p:cNvSpPr/>
          <p:nvPr/>
        </p:nvSpPr>
        <p:spPr>
          <a:xfrm>
            <a:off x="8736748" y="5255820"/>
            <a:ext cx="620128" cy="618811"/>
          </a:xfrm>
          <a:prstGeom prst="rect">
            <a:avLst/>
          </a:prstGeom>
          <a:solidFill>
            <a:schemeClr val="tx2">
              <a:lumMod val="50000"/>
            </a:schemeClr>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0" name="Rectangle 6">
            <a:extLst>
              <a:ext uri="{FF2B5EF4-FFF2-40B4-BE49-F238E27FC236}">
                <a16:creationId xmlns:a16="http://schemas.microsoft.com/office/drawing/2014/main" id="{9BD5C1D6-F73D-07B0-3EC1-97E69A070F71}"/>
              </a:ext>
            </a:extLst>
          </p:cNvPr>
          <p:cNvSpPr/>
          <p:nvPr/>
        </p:nvSpPr>
        <p:spPr>
          <a:xfrm>
            <a:off x="6876365" y="5255820"/>
            <a:ext cx="620128" cy="618811"/>
          </a:xfrm>
          <a:prstGeom prst="rect">
            <a:avLst/>
          </a:prstGeom>
          <a:solidFill>
            <a:schemeClr val="tx2">
              <a:lumMod val="50000"/>
            </a:schemeClr>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1" name="Rectangle 5">
            <a:extLst>
              <a:ext uri="{FF2B5EF4-FFF2-40B4-BE49-F238E27FC236}">
                <a16:creationId xmlns:a16="http://schemas.microsoft.com/office/drawing/2014/main" id="{6E4DD76B-6578-58CA-1318-7D81067EBA57}"/>
              </a:ext>
            </a:extLst>
          </p:cNvPr>
          <p:cNvSpPr/>
          <p:nvPr/>
        </p:nvSpPr>
        <p:spPr>
          <a:xfrm>
            <a:off x="8630727" y="3979825"/>
            <a:ext cx="732912" cy="691370"/>
          </a:xfrm>
          <a:prstGeom prst="rect">
            <a:avLst/>
          </a:prstGeom>
          <a:solidFill>
            <a:schemeClr val="tx2">
              <a:lumMod val="50000"/>
            </a:schemeClr>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2" name="Rectangle 5">
            <a:extLst>
              <a:ext uri="{FF2B5EF4-FFF2-40B4-BE49-F238E27FC236}">
                <a16:creationId xmlns:a16="http://schemas.microsoft.com/office/drawing/2014/main" id="{D257394A-6ABA-C951-EF30-7F1C7F78EAA2}"/>
              </a:ext>
            </a:extLst>
          </p:cNvPr>
          <p:cNvSpPr/>
          <p:nvPr/>
        </p:nvSpPr>
        <p:spPr>
          <a:xfrm>
            <a:off x="7164902" y="3979825"/>
            <a:ext cx="732912" cy="691370"/>
          </a:xfrm>
          <a:prstGeom prst="rect">
            <a:avLst/>
          </a:prstGeom>
          <a:solidFill>
            <a:schemeClr val="bg1"/>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3" name="Rectangle 5">
            <a:extLst>
              <a:ext uri="{FF2B5EF4-FFF2-40B4-BE49-F238E27FC236}">
                <a16:creationId xmlns:a16="http://schemas.microsoft.com/office/drawing/2014/main" id="{A0BF5D60-FA78-D6B9-9BED-A029764FB15A}"/>
              </a:ext>
            </a:extLst>
          </p:cNvPr>
          <p:cNvSpPr/>
          <p:nvPr/>
        </p:nvSpPr>
        <p:spPr>
          <a:xfrm>
            <a:off x="5015982" y="5255820"/>
            <a:ext cx="620128" cy="618811"/>
          </a:xfrm>
          <a:prstGeom prst="rect">
            <a:avLst/>
          </a:prstGeom>
          <a:solidFill>
            <a:schemeClr val="tx2">
              <a:lumMod val="50000"/>
            </a:schemeClr>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4" name="Rectangle 6">
            <a:extLst>
              <a:ext uri="{FF2B5EF4-FFF2-40B4-BE49-F238E27FC236}">
                <a16:creationId xmlns:a16="http://schemas.microsoft.com/office/drawing/2014/main" id="{0483FB75-C746-BC36-2BD0-E8B3C1D6318C}"/>
              </a:ext>
            </a:extLst>
          </p:cNvPr>
          <p:cNvSpPr/>
          <p:nvPr/>
        </p:nvSpPr>
        <p:spPr>
          <a:xfrm>
            <a:off x="5636109" y="5255820"/>
            <a:ext cx="620128" cy="618811"/>
          </a:xfrm>
          <a:prstGeom prst="rect">
            <a:avLst/>
          </a:prstGeom>
          <a:solidFill>
            <a:schemeClr val="tx2">
              <a:lumMod val="50000"/>
            </a:schemeClr>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5" name="Rectangle 6">
            <a:extLst>
              <a:ext uri="{FF2B5EF4-FFF2-40B4-BE49-F238E27FC236}">
                <a16:creationId xmlns:a16="http://schemas.microsoft.com/office/drawing/2014/main" id="{AD614D74-03AE-8419-1937-3B33DA18D8A9}"/>
              </a:ext>
            </a:extLst>
          </p:cNvPr>
          <p:cNvSpPr/>
          <p:nvPr/>
        </p:nvSpPr>
        <p:spPr>
          <a:xfrm>
            <a:off x="6256237" y="5255820"/>
            <a:ext cx="620128" cy="618811"/>
          </a:xfrm>
          <a:prstGeom prst="rect">
            <a:avLst/>
          </a:prstGeom>
          <a:solidFill>
            <a:schemeClr val="tx2">
              <a:lumMod val="50000"/>
            </a:schemeClr>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6" name="Rectangle 5">
            <a:extLst>
              <a:ext uri="{FF2B5EF4-FFF2-40B4-BE49-F238E27FC236}">
                <a16:creationId xmlns:a16="http://schemas.microsoft.com/office/drawing/2014/main" id="{3606FD4F-04EE-47D0-0680-9670626486ED}"/>
              </a:ext>
            </a:extLst>
          </p:cNvPr>
          <p:cNvSpPr/>
          <p:nvPr/>
        </p:nvSpPr>
        <p:spPr>
          <a:xfrm>
            <a:off x="5699079" y="3979825"/>
            <a:ext cx="732912" cy="691370"/>
          </a:xfrm>
          <a:prstGeom prst="rect">
            <a:avLst/>
          </a:prstGeom>
          <a:solidFill>
            <a:schemeClr val="tx2">
              <a:lumMod val="50000"/>
            </a:schemeClr>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7" name="Rectangle 5">
            <a:extLst>
              <a:ext uri="{FF2B5EF4-FFF2-40B4-BE49-F238E27FC236}">
                <a16:creationId xmlns:a16="http://schemas.microsoft.com/office/drawing/2014/main" id="{5521DCA2-8F0E-EA08-B4A1-77014634050A}"/>
              </a:ext>
            </a:extLst>
          </p:cNvPr>
          <p:cNvSpPr/>
          <p:nvPr/>
        </p:nvSpPr>
        <p:spPr>
          <a:xfrm>
            <a:off x="6431991" y="3979825"/>
            <a:ext cx="732912" cy="691370"/>
          </a:xfrm>
          <a:prstGeom prst="rect">
            <a:avLst/>
          </a:prstGeom>
          <a:solidFill>
            <a:schemeClr val="tx2">
              <a:lumMod val="50000"/>
            </a:schemeClr>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8" name="Rectangle 5">
            <a:extLst>
              <a:ext uri="{FF2B5EF4-FFF2-40B4-BE49-F238E27FC236}">
                <a16:creationId xmlns:a16="http://schemas.microsoft.com/office/drawing/2014/main" id="{F12F3E2D-1D10-0268-5A54-5B5F6891BF1E}"/>
              </a:ext>
            </a:extLst>
          </p:cNvPr>
          <p:cNvSpPr/>
          <p:nvPr/>
        </p:nvSpPr>
        <p:spPr>
          <a:xfrm>
            <a:off x="4966166" y="3979825"/>
            <a:ext cx="732912" cy="691370"/>
          </a:xfrm>
          <a:prstGeom prst="rect">
            <a:avLst/>
          </a:prstGeom>
          <a:solidFill>
            <a:schemeClr val="tx2">
              <a:lumMod val="50000"/>
            </a:schemeClr>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9" name="Rectangle 5">
            <a:extLst>
              <a:ext uri="{FF2B5EF4-FFF2-40B4-BE49-F238E27FC236}">
                <a16:creationId xmlns:a16="http://schemas.microsoft.com/office/drawing/2014/main" id="{E07DD502-A880-A513-511B-EEFE604C1A63}"/>
              </a:ext>
            </a:extLst>
          </p:cNvPr>
          <p:cNvSpPr/>
          <p:nvPr/>
        </p:nvSpPr>
        <p:spPr>
          <a:xfrm>
            <a:off x="9363639" y="3979825"/>
            <a:ext cx="732912" cy="691370"/>
          </a:xfrm>
          <a:prstGeom prst="rect">
            <a:avLst/>
          </a:prstGeom>
          <a:solidFill>
            <a:schemeClr val="tx2">
              <a:lumMod val="50000"/>
            </a:schemeClr>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0" name="Rectangle 5">
            <a:extLst>
              <a:ext uri="{FF2B5EF4-FFF2-40B4-BE49-F238E27FC236}">
                <a16:creationId xmlns:a16="http://schemas.microsoft.com/office/drawing/2014/main" id="{7443A691-7D3C-8F7F-C725-E3AF1AC6EC72}"/>
              </a:ext>
            </a:extLst>
          </p:cNvPr>
          <p:cNvSpPr/>
          <p:nvPr/>
        </p:nvSpPr>
        <p:spPr>
          <a:xfrm>
            <a:off x="9363639" y="5255820"/>
            <a:ext cx="620128" cy="618811"/>
          </a:xfrm>
          <a:prstGeom prst="rect">
            <a:avLst/>
          </a:prstGeom>
          <a:solidFill>
            <a:schemeClr val="tx2">
              <a:lumMod val="50000"/>
            </a:schemeClr>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5" name="Rectangle 5">
            <a:extLst>
              <a:ext uri="{FF2B5EF4-FFF2-40B4-BE49-F238E27FC236}">
                <a16:creationId xmlns:a16="http://schemas.microsoft.com/office/drawing/2014/main" id="{0CA4CCE1-ACA0-F542-6AA5-944514021D80}"/>
              </a:ext>
            </a:extLst>
          </p:cNvPr>
          <p:cNvSpPr/>
          <p:nvPr/>
        </p:nvSpPr>
        <p:spPr>
          <a:xfrm>
            <a:off x="4233254" y="3979825"/>
            <a:ext cx="732912" cy="691370"/>
          </a:xfrm>
          <a:prstGeom prst="rect">
            <a:avLst/>
          </a:prstGeom>
          <a:solidFill>
            <a:schemeClr val="bg1"/>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8" name="Rectangle 5">
            <a:extLst>
              <a:ext uri="{FF2B5EF4-FFF2-40B4-BE49-F238E27FC236}">
                <a16:creationId xmlns:a16="http://schemas.microsoft.com/office/drawing/2014/main" id="{FFB63ED3-45E9-90CE-E4AD-2809071E6A72}"/>
              </a:ext>
            </a:extLst>
          </p:cNvPr>
          <p:cNvSpPr/>
          <p:nvPr/>
        </p:nvSpPr>
        <p:spPr>
          <a:xfrm>
            <a:off x="10096551" y="3979825"/>
            <a:ext cx="732912" cy="691370"/>
          </a:xfrm>
          <a:prstGeom prst="rect">
            <a:avLst/>
          </a:prstGeom>
          <a:solidFill>
            <a:schemeClr val="tx2">
              <a:lumMod val="50000"/>
            </a:schemeClr>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3" name="Rectangle 5">
            <a:extLst>
              <a:ext uri="{FF2B5EF4-FFF2-40B4-BE49-F238E27FC236}">
                <a16:creationId xmlns:a16="http://schemas.microsoft.com/office/drawing/2014/main" id="{3BBF311E-F259-EEB5-6E0D-00DCCB451160}"/>
              </a:ext>
            </a:extLst>
          </p:cNvPr>
          <p:cNvSpPr/>
          <p:nvPr/>
        </p:nvSpPr>
        <p:spPr>
          <a:xfrm>
            <a:off x="4399236" y="5255820"/>
            <a:ext cx="620128" cy="618811"/>
          </a:xfrm>
          <a:prstGeom prst="rect">
            <a:avLst/>
          </a:prstGeom>
          <a:solidFill>
            <a:schemeClr val="tx2">
              <a:lumMod val="50000"/>
            </a:schemeClr>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4" name="Rectangle 5">
            <a:extLst>
              <a:ext uri="{FF2B5EF4-FFF2-40B4-BE49-F238E27FC236}">
                <a16:creationId xmlns:a16="http://schemas.microsoft.com/office/drawing/2014/main" id="{9B3C406F-492B-13CA-CA59-9E005FDA4027}"/>
              </a:ext>
            </a:extLst>
          </p:cNvPr>
          <p:cNvSpPr/>
          <p:nvPr/>
        </p:nvSpPr>
        <p:spPr>
          <a:xfrm>
            <a:off x="9983767" y="5255820"/>
            <a:ext cx="620128" cy="618811"/>
          </a:xfrm>
          <a:prstGeom prst="rect">
            <a:avLst/>
          </a:prstGeom>
          <a:solidFill>
            <a:schemeClr val="tx2">
              <a:lumMod val="50000"/>
            </a:schemeClr>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5" name="Rectangle 5">
            <a:extLst>
              <a:ext uri="{FF2B5EF4-FFF2-40B4-BE49-F238E27FC236}">
                <a16:creationId xmlns:a16="http://schemas.microsoft.com/office/drawing/2014/main" id="{01A6D529-189A-4F15-C3F7-6EE87BE00376}"/>
              </a:ext>
            </a:extLst>
          </p:cNvPr>
          <p:cNvSpPr/>
          <p:nvPr/>
        </p:nvSpPr>
        <p:spPr>
          <a:xfrm>
            <a:off x="10603895" y="5255820"/>
            <a:ext cx="620128" cy="618811"/>
          </a:xfrm>
          <a:prstGeom prst="rect">
            <a:avLst/>
          </a:prstGeom>
          <a:solidFill>
            <a:schemeClr val="tx2">
              <a:lumMod val="50000"/>
            </a:schemeClr>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6" name="Rectangle 5">
            <a:extLst>
              <a:ext uri="{FF2B5EF4-FFF2-40B4-BE49-F238E27FC236}">
                <a16:creationId xmlns:a16="http://schemas.microsoft.com/office/drawing/2014/main" id="{DABD274C-FE54-2CA5-3D80-9E1406179F57}"/>
              </a:ext>
            </a:extLst>
          </p:cNvPr>
          <p:cNvSpPr/>
          <p:nvPr/>
        </p:nvSpPr>
        <p:spPr>
          <a:xfrm>
            <a:off x="10829463" y="3979825"/>
            <a:ext cx="732912" cy="691370"/>
          </a:xfrm>
          <a:prstGeom prst="rect">
            <a:avLst/>
          </a:prstGeom>
          <a:solidFill>
            <a:schemeClr val="bg1"/>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7" name="Rectangle 5">
            <a:extLst>
              <a:ext uri="{FF2B5EF4-FFF2-40B4-BE49-F238E27FC236}">
                <a16:creationId xmlns:a16="http://schemas.microsoft.com/office/drawing/2014/main" id="{9CC7D200-CC8C-61A4-8ACA-E7DA8EDFE959}"/>
              </a:ext>
            </a:extLst>
          </p:cNvPr>
          <p:cNvSpPr/>
          <p:nvPr/>
        </p:nvSpPr>
        <p:spPr>
          <a:xfrm>
            <a:off x="11224023" y="5255820"/>
            <a:ext cx="620128" cy="618811"/>
          </a:xfrm>
          <a:prstGeom prst="rect">
            <a:avLst/>
          </a:prstGeom>
          <a:solidFill>
            <a:schemeClr val="bg1"/>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 name="Rectangle 5">
            <a:extLst>
              <a:ext uri="{FF2B5EF4-FFF2-40B4-BE49-F238E27FC236}">
                <a16:creationId xmlns:a16="http://schemas.microsoft.com/office/drawing/2014/main" id="{77D9AA6A-F1E9-388F-EF2D-452643245595}"/>
              </a:ext>
            </a:extLst>
          </p:cNvPr>
          <p:cNvSpPr/>
          <p:nvPr/>
        </p:nvSpPr>
        <p:spPr>
          <a:xfrm>
            <a:off x="3772345" y="5255820"/>
            <a:ext cx="620128" cy="618811"/>
          </a:xfrm>
          <a:prstGeom prst="rect">
            <a:avLst/>
          </a:prstGeom>
          <a:solidFill>
            <a:schemeClr val="bg1"/>
          </a:solidFill>
          <a:ln w="254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6" name="Straight Arrow Connector 5">
            <a:extLst>
              <a:ext uri="{FF2B5EF4-FFF2-40B4-BE49-F238E27FC236}">
                <a16:creationId xmlns:a16="http://schemas.microsoft.com/office/drawing/2014/main" id="{FAF1F7EB-C716-00BA-3EFC-57941DFB4242}"/>
              </a:ext>
            </a:extLst>
          </p:cNvPr>
          <p:cNvCxnSpPr>
            <a:cxnSpLocks/>
          </p:cNvCxnSpPr>
          <p:nvPr/>
        </p:nvCxnSpPr>
        <p:spPr>
          <a:xfrm>
            <a:off x="6434369" y="4671195"/>
            <a:ext cx="0" cy="584625"/>
          </a:xfrm>
          <a:prstGeom prst="straightConnector1">
            <a:avLst/>
          </a:prstGeom>
          <a:ln w="50800">
            <a:solidFill>
              <a:schemeClr val="tx1"/>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EB5594C-CE34-2475-F52F-B5C0DE3F4D44}"/>
              </a:ext>
            </a:extLst>
          </p:cNvPr>
          <p:cNvCxnSpPr>
            <a:cxnSpLocks/>
          </p:cNvCxnSpPr>
          <p:nvPr/>
        </p:nvCxnSpPr>
        <p:spPr>
          <a:xfrm>
            <a:off x="7164903" y="4671195"/>
            <a:ext cx="0" cy="584625"/>
          </a:xfrm>
          <a:prstGeom prst="straightConnector1">
            <a:avLst/>
          </a:prstGeom>
          <a:ln w="50800">
            <a:solidFill>
              <a:schemeClr val="tx1"/>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7B4AD11-506D-0E46-A302-2C6BC41C159F}"/>
              </a:ext>
            </a:extLst>
          </p:cNvPr>
          <p:cNvCxnSpPr>
            <a:cxnSpLocks/>
          </p:cNvCxnSpPr>
          <p:nvPr/>
        </p:nvCxnSpPr>
        <p:spPr>
          <a:xfrm>
            <a:off x="4968544" y="4671195"/>
            <a:ext cx="0" cy="584625"/>
          </a:xfrm>
          <a:prstGeom prst="straightConnector1">
            <a:avLst/>
          </a:prstGeom>
          <a:ln w="50800">
            <a:solidFill>
              <a:schemeClr val="tx1"/>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EA1933A-F686-4763-4BF3-76D9ED27838A}"/>
              </a:ext>
            </a:extLst>
          </p:cNvPr>
          <p:cNvCxnSpPr>
            <a:cxnSpLocks/>
          </p:cNvCxnSpPr>
          <p:nvPr/>
        </p:nvCxnSpPr>
        <p:spPr>
          <a:xfrm>
            <a:off x="5699078" y="4671195"/>
            <a:ext cx="0" cy="584625"/>
          </a:xfrm>
          <a:prstGeom prst="straightConnector1">
            <a:avLst/>
          </a:prstGeom>
          <a:ln w="50800">
            <a:solidFill>
              <a:schemeClr val="tx1"/>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4AACE64-199B-4CFF-C682-4D044DF0AF2B}"/>
              </a:ext>
            </a:extLst>
          </p:cNvPr>
          <p:cNvCxnSpPr>
            <a:cxnSpLocks/>
          </p:cNvCxnSpPr>
          <p:nvPr/>
        </p:nvCxnSpPr>
        <p:spPr>
          <a:xfrm>
            <a:off x="10098929" y="4671195"/>
            <a:ext cx="0" cy="584625"/>
          </a:xfrm>
          <a:prstGeom prst="straightConnector1">
            <a:avLst/>
          </a:prstGeom>
          <a:ln w="50800">
            <a:solidFill>
              <a:schemeClr val="tx1"/>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C54EBA0-2A0B-32B4-919F-55592A4D4A2A}"/>
              </a:ext>
            </a:extLst>
          </p:cNvPr>
          <p:cNvCxnSpPr>
            <a:cxnSpLocks/>
          </p:cNvCxnSpPr>
          <p:nvPr/>
        </p:nvCxnSpPr>
        <p:spPr>
          <a:xfrm>
            <a:off x="10829463" y="4671195"/>
            <a:ext cx="0" cy="584625"/>
          </a:xfrm>
          <a:prstGeom prst="straightConnector1">
            <a:avLst/>
          </a:prstGeom>
          <a:ln w="50800">
            <a:solidFill>
              <a:schemeClr val="tx1"/>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EC00263-1F16-DE6E-E203-BB7D83751B22}"/>
              </a:ext>
            </a:extLst>
          </p:cNvPr>
          <p:cNvCxnSpPr>
            <a:cxnSpLocks/>
          </p:cNvCxnSpPr>
          <p:nvPr/>
        </p:nvCxnSpPr>
        <p:spPr>
          <a:xfrm>
            <a:off x="8633104" y="4671195"/>
            <a:ext cx="0" cy="584625"/>
          </a:xfrm>
          <a:prstGeom prst="straightConnector1">
            <a:avLst/>
          </a:prstGeom>
          <a:ln w="50800">
            <a:solidFill>
              <a:schemeClr val="tx1"/>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A7F1819-95B7-77B6-1637-4AA298143854}"/>
              </a:ext>
            </a:extLst>
          </p:cNvPr>
          <p:cNvCxnSpPr>
            <a:cxnSpLocks/>
          </p:cNvCxnSpPr>
          <p:nvPr/>
        </p:nvCxnSpPr>
        <p:spPr>
          <a:xfrm>
            <a:off x="9363638" y="4671195"/>
            <a:ext cx="0" cy="584625"/>
          </a:xfrm>
          <a:prstGeom prst="straightConnector1">
            <a:avLst/>
          </a:prstGeom>
          <a:ln w="50800">
            <a:solidFill>
              <a:schemeClr val="tx1"/>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15" name="Slide Number Placeholder 14">
            <a:extLst>
              <a:ext uri="{FF2B5EF4-FFF2-40B4-BE49-F238E27FC236}">
                <a16:creationId xmlns:a16="http://schemas.microsoft.com/office/drawing/2014/main" id="{66E8904A-66CE-3C70-39CA-EF6BD8C015FF}"/>
              </a:ext>
            </a:extLst>
          </p:cNvPr>
          <p:cNvSpPr>
            <a:spLocks noGrp="1"/>
          </p:cNvSpPr>
          <p:nvPr>
            <p:ph type="sldNum" sz="quarter" idx="12"/>
          </p:nvPr>
        </p:nvSpPr>
        <p:spPr/>
        <p:txBody>
          <a:bodyPr/>
          <a:lstStyle/>
          <a:p>
            <a:fld id="{9D5DE6D7-F04D-7741-82FC-941AB368F7CA}" type="slidenum">
              <a:rPr lang="en-US" smtClean="0"/>
              <a:t>41</a:t>
            </a:fld>
            <a:endParaRPr lang="en-US" dirty="0"/>
          </a:p>
        </p:txBody>
      </p:sp>
    </p:spTree>
    <p:extLst>
      <p:ext uri="{BB962C8B-B14F-4D97-AF65-F5344CB8AC3E}">
        <p14:creationId xmlns:p14="http://schemas.microsoft.com/office/powerpoint/2010/main" val="1112620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3FCB3D-ACB1-3D2F-6A83-B222195D20E5}"/>
              </a:ext>
            </a:extLst>
          </p:cNvPr>
          <p:cNvPicPr>
            <a:picLocks noChangeAspect="1"/>
          </p:cNvPicPr>
          <p:nvPr/>
        </p:nvPicPr>
        <p:blipFill>
          <a:blip r:embed="rId3"/>
          <a:stretch>
            <a:fillRect/>
          </a:stretch>
        </p:blipFill>
        <p:spPr>
          <a:xfrm>
            <a:off x="3975489" y="3003787"/>
            <a:ext cx="4241022" cy="3843327"/>
          </a:xfrm>
          <a:prstGeom prst="rect">
            <a:avLst/>
          </a:prstGeom>
        </p:spPr>
      </p:pic>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199" y="1224866"/>
            <a:ext cx="11599986" cy="2702961"/>
          </a:xfrm>
        </p:spPr>
        <p:txBody>
          <a:bodyPr>
            <a:normAutofit/>
          </a:bodyPr>
          <a:lstStyle/>
          <a:p>
            <a:pPr marL="0" indent="0">
              <a:buNone/>
            </a:pPr>
            <a:r>
              <a:rPr lang="en-US" dirty="0"/>
              <a:t>Misalignment-aware Sampling</a:t>
            </a:r>
          </a:p>
          <a:p>
            <a:pPr marL="457200" lvl="1" indent="0">
              <a:buNone/>
            </a:pPr>
            <a:r>
              <a:rPr lang="en-US" sz="2600" dirty="0"/>
              <a:t>Sample contiguous targets together to keep the effect of misalignment</a:t>
            </a:r>
          </a:p>
          <a:p>
            <a:pPr marL="457200" lvl="1" indent="0">
              <a:buNone/>
            </a:pPr>
            <a:r>
              <a:rPr lang="en-US" sz="2600" dirty="0"/>
              <a:t>In Symbiosis, we samples in groups of 32 and the sampling rate is 1/64</a:t>
            </a:r>
          </a:p>
          <a:p>
            <a:pPr marL="457200" lvl="1" indent="0">
              <a:buNone/>
            </a:pPr>
            <a:r>
              <a:rPr lang="en-US" sz="2600" dirty="0">
                <a:solidFill>
                  <a:srgbClr val="0070C0"/>
                </a:solidFill>
              </a:rPr>
              <a:t>Misalignment-aware sampling is much more accurate</a:t>
            </a:r>
          </a:p>
        </p:txBody>
      </p:sp>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Misalignment-aware Sampling</a:t>
            </a:r>
          </a:p>
        </p:txBody>
      </p:sp>
      <p:cxnSp>
        <p:nvCxnSpPr>
          <p:cNvPr id="4" name="Straight Arrow Connector 3">
            <a:extLst>
              <a:ext uri="{FF2B5EF4-FFF2-40B4-BE49-F238E27FC236}">
                <a16:creationId xmlns:a16="http://schemas.microsoft.com/office/drawing/2014/main" id="{4A8A5281-8BF8-B5ED-25DE-C750668B4E12}"/>
              </a:ext>
            </a:extLst>
          </p:cNvPr>
          <p:cNvCxnSpPr>
            <a:cxnSpLocks/>
          </p:cNvCxnSpPr>
          <p:nvPr/>
        </p:nvCxnSpPr>
        <p:spPr>
          <a:xfrm>
            <a:off x="6662057" y="5127171"/>
            <a:ext cx="384822" cy="578601"/>
          </a:xfrm>
          <a:prstGeom prst="straightConnector1">
            <a:avLst/>
          </a:prstGeom>
          <a:ln w="63500">
            <a:solidFill>
              <a:srgbClr val="0070C0"/>
            </a:solidFill>
            <a:headEnd type="triangle" w="med" len="med"/>
            <a:tailEnd type="none" w="lg" len="lg"/>
          </a:ln>
        </p:spPr>
        <p:style>
          <a:lnRef idx="1">
            <a:schemeClr val="dk1"/>
          </a:lnRef>
          <a:fillRef idx="0">
            <a:schemeClr val="dk1"/>
          </a:fillRef>
          <a:effectRef idx="0">
            <a:schemeClr val="dk1"/>
          </a:effectRef>
          <a:fontRef idx="minor">
            <a:schemeClr val="tx1"/>
          </a:fontRef>
        </p:style>
      </p:cxnSp>
      <p:sp>
        <p:nvSpPr>
          <p:cNvPr id="7" name="Slide Number Placeholder 6">
            <a:extLst>
              <a:ext uri="{FF2B5EF4-FFF2-40B4-BE49-F238E27FC236}">
                <a16:creationId xmlns:a16="http://schemas.microsoft.com/office/drawing/2014/main" id="{B8BEF1E6-E8EB-7F1D-2456-E0CB0578D32C}"/>
              </a:ext>
            </a:extLst>
          </p:cNvPr>
          <p:cNvSpPr>
            <a:spLocks noGrp="1"/>
          </p:cNvSpPr>
          <p:nvPr>
            <p:ph type="sldNum" sz="quarter" idx="12"/>
          </p:nvPr>
        </p:nvSpPr>
        <p:spPr/>
        <p:txBody>
          <a:bodyPr/>
          <a:lstStyle/>
          <a:p>
            <a:fld id="{9D5DE6D7-F04D-7741-82FC-941AB368F7CA}" type="slidenum">
              <a:rPr lang="en-US" smtClean="0"/>
              <a:t>42</a:t>
            </a:fld>
            <a:endParaRPr lang="en-US" dirty="0"/>
          </a:p>
        </p:txBody>
      </p:sp>
      <p:sp>
        <p:nvSpPr>
          <p:cNvPr id="5" name="TextBox 4">
            <a:extLst>
              <a:ext uri="{FF2B5EF4-FFF2-40B4-BE49-F238E27FC236}">
                <a16:creationId xmlns:a16="http://schemas.microsoft.com/office/drawing/2014/main" id="{707AB9C0-9044-1774-FD2F-2676AF9E2003}"/>
              </a:ext>
            </a:extLst>
          </p:cNvPr>
          <p:cNvSpPr txBox="1"/>
          <p:nvPr/>
        </p:nvSpPr>
        <p:spPr>
          <a:xfrm>
            <a:off x="6931144" y="5039412"/>
            <a:ext cx="4630941" cy="430887"/>
          </a:xfrm>
          <a:prstGeom prst="rect">
            <a:avLst/>
          </a:prstGeom>
          <a:noFill/>
        </p:spPr>
        <p:txBody>
          <a:bodyPr wrap="square" rtlCol="0">
            <a:spAutoFit/>
          </a:bodyPr>
          <a:lstStyle/>
          <a:p>
            <a:r>
              <a:rPr lang="en-US" altLang="zh-CN" sz="2200" dirty="0">
                <a:solidFill>
                  <a:srgbClr val="0070C0"/>
                </a:solidFill>
              </a:rPr>
              <a:t>approximate no sampling better</a:t>
            </a:r>
            <a:endParaRPr lang="en-US" sz="2200" dirty="0">
              <a:solidFill>
                <a:srgbClr val="0070C0"/>
              </a:solidFill>
            </a:endParaRPr>
          </a:p>
        </p:txBody>
      </p:sp>
    </p:spTree>
    <p:extLst>
      <p:ext uri="{BB962C8B-B14F-4D97-AF65-F5344CB8AC3E}">
        <p14:creationId xmlns:p14="http://schemas.microsoft.com/office/powerpoint/2010/main" val="31207274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Guard Against Unmodeled Cases </a:t>
            </a:r>
          </a:p>
        </p:txBody>
      </p:sp>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199" y="1224867"/>
            <a:ext cx="11688098" cy="1921226"/>
          </a:xfrm>
        </p:spPr>
        <p:txBody>
          <a:bodyPr>
            <a:normAutofit/>
          </a:bodyPr>
          <a:lstStyle/>
          <a:p>
            <a:pPr marL="0" indent="0">
              <a:buNone/>
            </a:pPr>
            <a:r>
              <a:rPr lang="en-US" dirty="0"/>
              <a:t>Some kernel features not modeled (e.g., read-ahead)</a:t>
            </a:r>
          </a:p>
        </p:txBody>
      </p:sp>
      <p:sp>
        <p:nvSpPr>
          <p:cNvPr id="4" name="Slide Number Placeholder 3">
            <a:extLst>
              <a:ext uri="{FF2B5EF4-FFF2-40B4-BE49-F238E27FC236}">
                <a16:creationId xmlns:a16="http://schemas.microsoft.com/office/drawing/2014/main" id="{EC4E495D-8EA2-7984-2C4F-4A8E4D786DD5}"/>
              </a:ext>
            </a:extLst>
          </p:cNvPr>
          <p:cNvSpPr>
            <a:spLocks noGrp="1"/>
          </p:cNvSpPr>
          <p:nvPr>
            <p:ph type="sldNum" sz="quarter" idx="12"/>
          </p:nvPr>
        </p:nvSpPr>
        <p:spPr/>
        <p:txBody>
          <a:bodyPr/>
          <a:lstStyle/>
          <a:p>
            <a:fld id="{9D5DE6D7-F04D-7741-82FC-941AB368F7CA}" type="slidenum">
              <a:rPr lang="en-US" smtClean="0"/>
              <a:t>43</a:t>
            </a:fld>
            <a:endParaRPr lang="en-US" dirty="0"/>
          </a:p>
        </p:txBody>
      </p:sp>
    </p:spTree>
    <p:extLst>
      <p:ext uri="{BB962C8B-B14F-4D97-AF65-F5344CB8AC3E}">
        <p14:creationId xmlns:p14="http://schemas.microsoft.com/office/powerpoint/2010/main" val="19488194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Guard Against Unmodeled Cases </a:t>
            </a:r>
          </a:p>
        </p:txBody>
      </p:sp>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199" y="1224867"/>
            <a:ext cx="11688098" cy="1921226"/>
          </a:xfrm>
        </p:spPr>
        <p:txBody>
          <a:bodyPr>
            <a:normAutofit/>
          </a:bodyPr>
          <a:lstStyle/>
          <a:p>
            <a:pPr marL="0" indent="0">
              <a:buNone/>
            </a:pPr>
            <a:r>
              <a:rPr lang="en-US" dirty="0"/>
              <a:t>Some kernel features not modeled (e.g., read-ahead)</a:t>
            </a:r>
          </a:p>
          <a:p>
            <a:pPr marL="0" indent="0">
              <a:buNone/>
            </a:pPr>
            <a:r>
              <a:rPr lang="en-US" dirty="0">
                <a:solidFill>
                  <a:srgbClr val="0070C0"/>
                </a:solidFill>
              </a:rPr>
              <a:t>When simulation is accurate</a:t>
            </a:r>
          </a:p>
        </p:txBody>
      </p:sp>
      <p:sp>
        <p:nvSpPr>
          <p:cNvPr id="25" name="Slide Number Placeholder 24">
            <a:extLst>
              <a:ext uri="{FF2B5EF4-FFF2-40B4-BE49-F238E27FC236}">
                <a16:creationId xmlns:a16="http://schemas.microsoft.com/office/drawing/2014/main" id="{2194B14D-46C2-A4F9-DB12-E6B0F9479C09}"/>
              </a:ext>
            </a:extLst>
          </p:cNvPr>
          <p:cNvSpPr>
            <a:spLocks noGrp="1"/>
          </p:cNvSpPr>
          <p:nvPr>
            <p:ph type="sldNum" sz="quarter" idx="12"/>
          </p:nvPr>
        </p:nvSpPr>
        <p:spPr/>
        <p:txBody>
          <a:bodyPr/>
          <a:lstStyle/>
          <a:p>
            <a:fld id="{9D5DE6D7-F04D-7741-82FC-941AB368F7CA}" type="slidenum">
              <a:rPr lang="en-US" smtClean="0"/>
              <a:t>44</a:t>
            </a:fld>
            <a:endParaRPr lang="en-US" dirty="0"/>
          </a:p>
        </p:txBody>
      </p:sp>
      <p:sp>
        <p:nvSpPr>
          <p:cNvPr id="45" name="Arrow: Right 44">
            <a:extLst>
              <a:ext uri="{FF2B5EF4-FFF2-40B4-BE49-F238E27FC236}">
                <a16:creationId xmlns:a16="http://schemas.microsoft.com/office/drawing/2014/main" id="{E750A89F-EDF4-93C6-E081-30FF3606E69B}"/>
              </a:ext>
            </a:extLst>
          </p:cNvPr>
          <p:cNvSpPr/>
          <p:nvPr/>
        </p:nvSpPr>
        <p:spPr>
          <a:xfrm rot="16200000">
            <a:off x="1184017" y="4330958"/>
            <a:ext cx="3052072" cy="829056"/>
          </a:xfrm>
          <a:prstGeom prst="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Performance</a:t>
            </a:r>
            <a:endParaRPr lang="en-US" dirty="0"/>
          </a:p>
        </p:txBody>
      </p:sp>
      <p:sp>
        <p:nvSpPr>
          <p:cNvPr id="46" name="Arrow: Right 45">
            <a:extLst>
              <a:ext uri="{FF2B5EF4-FFF2-40B4-BE49-F238E27FC236}">
                <a16:creationId xmlns:a16="http://schemas.microsoft.com/office/drawing/2014/main" id="{80E678BB-E216-52D8-7D6F-96E511ECF1DE}"/>
              </a:ext>
            </a:extLst>
          </p:cNvPr>
          <p:cNvSpPr/>
          <p:nvPr/>
        </p:nvSpPr>
        <p:spPr>
          <a:xfrm>
            <a:off x="2923412" y="6092813"/>
            <a:ext cx="6010657" cy="765187"/>
          </a:xfrm>
          <a:prstGeom prst="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Application Cache Size</a:t>
            </a:r>
          </a:p>
        </p:txBody>
      </p:sp>
      <p:grpSp>
        <p:nvGrpSpPr>
          <p:cNvPr id="47" name="Group 46">
            <a:extLst>
              <a:ext uri="{FF2B5EF4-FFF2-40B4-BE49-F238E27FC236}">
                <a16:creationId xmlns:a16="http://schemas.microsoft.com/office/drawing/2014/main" id="{6337768B-007E-40A5-1A67-7E1730E6A094}"/>
              </a:ext>
            </a:extLst>
          </p:cNvPr>
          <p:cNvGrpSpPr/>
          <p:nvPr/>
        </p:nvGrpSpPr>
        <p:grpSpPr>
          <a:xfrm>
            <a:off x="3123437" y="3949278"/>
            <a:ext cx="8741192" cy="461665"/>
            <a:chOff x="2994753" y="4203823"/>
            <a:chExt cx="8741192" cy="461665"/>
          </a:xfrm>
        </p:grpSpPr>
        <p:cxnSp>
          <p:nvCxnSpPr>
            <p:cNvPr id="48" name="Straight Connector 47">
              <a:extLst>
                <a:ext uri="{FF2B5EF4-FFF2-40B4-BE49-F238E27FC236}">
                  <a16:creationId xmlns:a16="http://schemas.microsoft.com/office/drawing/2014/main" id="{7AC04860-5DB2-2B56-CE1E-338B51320B64}"/>
                </a:ext>
              </a:extLst>
            </p:cNvPr>
            <p:cNvCxnSpPr>
              <a:cxnSpLocks/>
            </p:cNvCxnSpPr>
            <p:nvPr/>
          </p:nvCxnSpPr>
          <p:spPr>
            <a:xfrm flipV="1">
              <a:off x="2994753" y="4425056"/>
              <a:ext cx="5135791" cy="25383"/>
            </a:xfrm>
            <a:prstGeom prst="line">
              <a:avLst/>
            </a:prstGeom>
            <a:ln w="50800">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12631979-9E87-F087-38C3-9B5B8A613B95}"/>
                </a:ext>
              </a:extLst>
            </p:cNvPr>
            <p:cNvSpPr txBox="1"/>
            <p:nvPr/>
          </p:nvSpPr>
          <p:spPr>
            <a:xfrm>
              <a:off x="8234173" y="4203823"/>
              <a:ext cx="3501772" cy="461665"/>
            </a:xfrm>
            <a:prstGeom prst="rect">
              <a:avLst/>
            </a:prstGeom>
            <a:noFill/>
          </p:spPr>
          <p:txBody>
            <a:bodyPr wrap="square" rtlCol="0">
              <a:spAutoFit/>
            </a:bodyPr>
            <a:lstStyle/>
            <a:p>
              <a:r>
                <a:rPr lang="en-US" altLang="zh-CN" sz="2400" dirty="0"/>
                <a:t>Current Performance</a:t>
              </a:r>
              <a:endParaRPr lang="en-US" sz="2400" dirty="0"/>
            </a:p>
          </p:txBody>
        </p:sp>
      </p:grpSp>
      <p:grpSp>
        <p:nvGrpSpPr>
          <p:cNvPr id="50" name="Group 49">
            <a:extLst>
              <a:ext uri="{FF2B5EF4-FFF2-40B4-BE49-F238E27FC236}">
                <a16:creationId xmlns:a16="http://schemas.microsoft.com/office/drawing/2014/main" id="{B1697902-0491-A3BB-0FE5-11362B42D887}"/>
              </a:ext>
            </a:extLst>
          </p:cNvPr>
          <p:cNvGrpSpPr/>
          <p:nvPr/>
        </p:nvGrpSpPr>
        <p:grpSpPr>
          <a:xfrm flipV="1">
            <a:off x="2923412" y="3608296"/>
            <a:ext cx="5414391" cy="1497831"/>
            <a:chOff x="2861307" y="3543243"/>
            <a:chExt cx="5414391" cy="1497831"/>
          </a:xfrm>
        </p:grpSpPr>
        <p:sp>
          <p:nvSpPr>
            <p:cNvPr id="51" name="Freeform: Shape 50">
              <a:extLst>
                <a:ext uri="{FF2B5EF4-FFF2-40B4-BE49-F238E27FC236}">
                  <a16:creationId xmlns:a16="http://schemas.microsoft.com/office/drawing/2014/main" id="{45F14FD8-4AF2-ABE4-C842-E90FDA366C2A}"/>
                </a:ext>
              </a:extLst>
            </p:cNvPr>
            <p:cNvSpPr/>
            <p:nvPr/>
          </p:nvSpPr>
          <p:spPr>
            <a:xfrm>
              <a:off x="2923411" y="3639497"/>
              <a:ext cx="5248658" cy="1296928"/>
            </a:xfrm>
            <a:custGeom>
              <a:avLst/>
              <a:gdLst>
                <a:gd name="connsiteX0" fmla="*/ 0 w 4983480"/>
                <a:gd name="connsiteY0" fmla="*/ 396981 h 607293"/>
                <a:gd name="connsiteX1" fmla="*/ 1417320 w 4983480"/>
                <a:gd name="connsiteY1" fmla="*/ 3789 h 607293"/>
                <a:gd name="connsiteX2" fmla="*/ 4983480 w 4983480"/>
                <a:gd name="connsiteY2" fmla="*/ 607293 h 607293"/>
              </a:gdLst>
              <a:ahLst/>
              <a:cxnLst>
                <a:cxn ang="0">
                  <a:pos x="connsiteX0" y="connsiteY0"/>
                </a:cxn>
                <a:cxn ang="0">
                  <a:pos x="connsiteX1" y="connsiteY1"/>
                </a:cxn>
                <a:cxn ang="0">
                  <a:pos x="connsiteX2" y="connsiteY2"/>
                </a:cxn>
              </a:cxnLst>
              <a:rect l="l" t="t" r="r" b="b"/>
              <a:pathLst>
                <a:path w="4983480" h="607293">
                  <a:moveTo>
                    <a:pt x="0" y="396981"/>
                  </a:moveTo>
                  <a:cubicBezTo>
                    <a:pt x="293370" y="182859"/>
                    <a:pt x="586740" y="-31263"/>
                    <a:pt x="1417320" y="3789"/>
                  </a:cubicBezTo>
                  <a:cubicBezTo>
                    <a:pt x="2247900" y="38841"/>
                    <a:pt x="4373880" y="503661"/>
                    <a:pt x="4983480" y="607293"/>
                  </a:cubicBez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9DBA1F8E-68B3-68F8-80D7-7F4071105E6B}"/>
                </a:ext>
              </a:extLst>
            </p:cNvPr>
            <p:cNvSpPr/>
            <p:nvPr/>
          </p:nvSpPr>
          <p:spPr>
            <a:xfrm>
              <a:off x="2861307" y="4374324"/>
              <a:ext cx="200025" cy="180975"/>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1DA4F0F0-1E65-B3E0-AF1B-FF40B6F89465}"/>
                </a:ext>
              </a:extLst>
            </p:cNvPr>
            <p:cNvSpPr/>
            <p:nvPr/>
          </p:nvSpPr>
          <p:spPr>
            <a:xfrm>
              <a:off x="8075673" y="4860099"/>
              <a:ext cx="200025" cy="18097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78BDB793-80E1-50DC-6EDD-491ECB207681}"/>
                </a:ext>
              </a:extLst>
            </p:cNvPr>
            <p:cNvSpPr/>
            <p:nvPr/>
          </p:nvSpPr>
          <p:spPr>
            <a:xfrm>
              <a:off x="3395659" y="3760272"/>
              <a:ext cx="200025" cy="180975"/>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BDFBAD5-5863-46B9-8B60-742345A96049}"/>
                </a:ext>
              </a:extLst>
            </p:cNvPr>
            <p:cNvSpPr/>
            <p:nvPr/>
          </p:nvSpPr>
          <p:spPr>
            <a:xfrm>
              <a:off x="4842511" y="3667103"/>
              <a:ext cx="200025" cy="180975"/>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A9F4BC45-291C-1B86-C51E-BE7EC05A5EB9}"/>
                </a:ext>
              </a:extLst>
            </p:cNvPr>
            <p:cNvSpPr/>
            <p:nvPr/>
          </p:nvSpPr>
          <p:spPr>
            <a:xfrm>
              <a:off x="4086033" y="3543243"/>
              <a:ext cx="200025" cy="180975"/>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AC1D7B9-C4F4-4715-DF8A-4D34A9C3D316}"/>
                </a:ext>
              </a:extLst>
            </p:cNvPr>
            <p:cNvSpPr/>
            <p:nvPr/>
          </p:nvSpPr>
          <p:spPr>
            <a:xfrm>
              <a:off x="6209536" y="4119233"/>
              <a:ext cx="200025" cy="180975"/>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90D0FC1A-1960-C760-EBEB-0BEA81942DCC}"/>
                </a:ext>
              </a:extLst>
            </p:cNvPr>
            <p:cNvSpPr/>
            <p:nvPr/>
          </p:nvSpPr>
          <p:spPr>
            <a:xfrm>
              <a:off x="7514461" y="4640887"/>
              <a:ext cx="200025" cy="180975"/>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7C2C1F1D-1714-9740-1B75-F1C7B0237FDA}"/>
                </a:ext>
              </a:extLst>
            </p:cNvPr>
            <p:cNvSpPr/>
            <p:nvPr/>
          </p:nvSpPr>
          <p:spPr>
            <a:xfrm>
              <a:off x="6867910" y="4372889"/>
              <a:ext cx="200025" cy="180975"/>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A5DB31A2-EDF6-812A-E177-F39E46965D55}"/>
                </a:ext>
              </a:extLst>
            </p:cNvPr>
            <p:cNvSpPr/>
            <p:nvPr/>
          </p:nvSpPr>
          <p:spPr>
            <a:xfrm>
              <a:off x="5547740" y="3880014"/>
              <a:ext cx="200025" cy="180975"/>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a:extLst>
              <a:ext uri="{FF2B5EF4-FFF2-40B4-BE49-F238E27FC236}">
                <a16:creationId xmlns:a16="http://schemas.microsoft.com/office/drawing/2014/main" id="{15EEBE1E-C698-24C3-AC85-201B5F084AFE}"/>
              </a:ext>
            </a:extLst>
          </p:cNvPr>
          <p:cNvSpPr txBox="1"/>
          <p:nvPr/>
        </p:nvSpPr>
        <p:spPr>
          <a:xfrm>
            <a:off x="8377690" y="3497589"/>
            <a:ext cx="3987548" cy="461665"/>
          </a:xfrm>
          <a:prstGeom prst="rect">
            <a:avLst/>
          </a:prstGeom>
          <a:noFill/>
        </p:spPr>
        <p:txBody>
          <a:bodyPr wrap="square" rtlCol="0">
            <a:spAutoFit/>
          </a:bodyPr>
          <a:lstStyle/>
          <a:p>
            <a:r>
              <a:rPr lang="en-US" altLang="zh-CN" sz="2400" dirty="0"/>
              <a:t>Simulated Performance</a:t>
            </a:r>
            <a:endParaRPr lang="en-US" sz="2400" dirty="0"/>
          </a:p>
        </p:txBody>
      </p:sp>
      <p:sp>
        <p:nvSpPr>
          <p:cNvPr id="62" name="TextBox 61">
            <a:extLst>
              <a:ext uri="{FF2B5EF4-FFF2-40B4-BE49-F238E27FC236}">
                <a16:creationId xmlns:a16="http://schemas.microsoft.com/office/drawing/2014/main" id="{3BFE7C93-CE64-BA38-910C-8D5C4A1EF2A5}"/>
              </a:ext>
            </a:extLst>
          </p:cNvPr>
          <p:cNvSpPr txBox="1"/>
          <p:nvPr/>
        </p:nvSpPr>
        <p:spPr>
          <a:xfrm>
            <a:off x="7172709" y="3195083"/>
            <a:ext cx="1207763" cy="461665"/>
          </a:xfrm>
          <a:prstGeom prst="rect">
            <a:avLst/>
          </a:prstGeom>
          <a:noFill/>
        </p:spPr>
        <p:txBody>
          <a:bodyPr wrap="square" rtlCol="0">
            <a:spAutoFit/>
          </a:bodyPr>
          <a:lstStyle/>
          <a:p>
            <a:r>
              <a:rPr lang="en-US" altLang="zh-CN" sz="2400" dirty="0">
                <a:solidFill>
                  <a:srgbClr val="0070C0"/>
                </a:solidFill>
              </a:rPr>
              <a:t>Adapt!</a:t>
            </a:r>
            <a:endParaRPr lang="en-US" sz="2400" dirty="0">
              <a:solidFill>
                <a:srgbClr val="0070C0"/>
              </a:solidFill>
            </a:endParaRPr>
          </a:p>
        </p:txBody>
      </p:sp>
    </p:spTree>
    <p:extLst>
      <p:ext uri="{BB962C8B-B14F-4D97-AF65-F5344CB8AC3E}">
        <p14:creationId xmlns:p14="http://schemas.microsoft.com/office/powerpoint/2010/main" val="30456231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Guard Against Unmodeled Cases </a:t>
            </a:r>
          </a:p>
        </p:txBody>
      </p:sp>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199" y="1224867"/>
            <a:ext cx="11688098" cy="1921226"/>
          </a:xfrm>
        </p:spPr>
        <p:txBody>
          <a:bodyPr>
            <a:normAutofit/>
          </a:bodyPr>
          <a:lstStyle/>
          <a:p>
            <a:pPr marL="0" indent="0">
              <a:buNone/>
            </a:pPr>
            <a:r>
              <a:rPr lang="en-US" dirty="0"/>
              <a:t>Some kernel features not modeled (e.g., read-ahead)</a:t>
            </a:r>
          </a:p>
          <a:p>
            <a:pPr marL="0" indent="0">
              <a:buNone/>
            </a:pPr>
            <a:r>
              <a:rPr lang="en-US" dirty="0">
                <a:solidFill>
                  <a:srgbClr val="0070C0"/>
                </a:solidFill>
              </a:rPr>
              <a:t>When simulation is not accurate</a:t>
            </a:r>
            <a:endParaRPr lang="en-US" dirty="0"/>
          </a:p>
          <a:p>
            <a:pPr marL="0" indent="0">
              <a:buNone/>
            </a:pPr>
            <a:r>
              <a:rPr lang="en-US" dirty="0">
                <a:solidFill>
                  <a:srgbClr val="0070C0"/>
                </a:solidFill>
              </a:rPr>
              <a:t>Observation: omitting such features usually results in a worse perf.</a:t>
            </a:r>
          </a:p>
        </p:txBody>
      </p:sp>
      <p:sp>
        <p:nvSpPr>
          <p:cNvPr id="25" name="Arrow: Right 24">
            <a:extLst>
              <a:ext uri="{FF2B5EF4-FFF2-40B4-BE49-F238E27FC236}">
                <a16:creationId xmlns:a16="http://schemas.microsoft.com/office/drawing/2014/main" id="{8100B23C-366D-745C-6148-08041A7868E2}"/>
              </a:ext>
            </a:extLst>
          </p:cNvPr>
          <p:cNvSpPr/>
          <p:nvPr/>
        </p:nvSpPr>
        <p:spPr>
          <a:xfrm rot="16200000">
            <a:off x="1184017" y="4330958"/>
            <a:ext cx="3052072" cy="829056"/>
          </a:xfrm>
          <a:prstGeom prst="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Performance</a:t>
            </a:r>
            <a:endParaRPr lang="en-US" dirty="0"/>
          </a:p>
        </p:txBody>
      </p:sp>
      <p:sp>
        <p:nvSpPr>
          <p:cNvPr id="26" name="Arrow: Right 25">
            <a:extLst>
              <a:ext uri="{FF2B5EF4-FFF2-40B4-BE49-F238E27FC236}">
                <a16:creationId xmlns:a16="http://schemas.microsoft.com/office/drawing/2014/main" id="{C0ECDCFA-36BB-C73A-7E42-8B4DD58BCEFF}"/>
              </a:ext>
            </a:extLst>
          </p:cNvPr>
          <p:cNvSpPr/>
          <p:nvPr/>
        </p:nvSpPr>
        <p:spPr>
          <a:xfrm>
            <a:off x="2923412" y="6092813"/>
            <a:ext cx="6010657" cy="765187"/>
          </a:xfrm>
          <a:prstGeom prst="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Application Cache Size</a:t>
            </a:r>
          </a:p>
        </p:txBody>
      </p:sp>
      <p:grpSp>
        <p:nvGrpSpPr>
          <p:cNvPr id="27" name="Group 26">
            <a:extLst>
              <a:ext uri="{FF2B5EF4-FFF2-40B4-BE49-F238E27FC236}">
                <a16:creationId xmlns:a16="http://schemas.microsoft.com/office/drawing/2014/main" id="{1B574BB5-9551-8548-4D31-470A46E10734}"/>
              </a:ext>
            </a:extLst>
          </p:cNvPr>
          <p:cNvGrpSpPr/>
          <p:nvPr/>
        </p:nvGrpSpPr>
        <p:grpSpPr>
          <a:xfrm>
            <a:off x="3123437" y="3949278"/>
            <a:ext cx="8741192" cy="461665"/>
            <a:chOff x="2994753" y="4203823"/>
            <a:chExt cx="8741192" cy="461665"/>
          </a:xfrm>
        </p:grpSpPr>
        <p:cxnSp>
          <p:nvCxnSpPr>
            <p:cNvPr id="42" name="Straight Connector 41">
              <a:extLst>
                <a:ext uri="{FF2B5EF4-FFF2-40B4-BE49-F238E27FC236}">
                  <a16:creationId xmlns:a16="http://schemas.microsoft.com/office/drawing/2014/main" id="{791F0D60-7B60-1700-F057-6AC7901A3B4A}"/>
                </a:ext>
              </a:extLst>
            </p:cNvPr>
            <p:cNvCxnSpPr>
              <a:cxnSpLocks/>
            </p:cNvCxnSpPr>
            <p:nvPr/>
          </p:nvCxnSpPr>
          <p:spPr>
            <a:xfrm flipV="1">
              <a:off x="2994753" y="4425056"/>
              <a:ext cx="5135791" cy="25383"/>
            </a:xfrm>
            <a:prstGeom prst="line">
              <a:avLst/>
            </a:prstGeom>
            <a:ln w="50800">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9D0ACDAB-4E18-A39A-B6E3-EC02DC46751A}"/>
                </a:ext>
              </a:extLst>
            </p:cNvPr>
            <p:cNvSpPr txBox="1"/>
            <p:nvPr/>
          </p:nvSpPr>
          <p:spPr>
            <a:xfrm>
              <a:off x="8234173" y="4203823"/>
              <a:ext cx="3501772" cy="461665"/>
            </a:xfrm>
            <a:prstGeom prst="rect">
              <a:avLst/>
            </a:prstGeom>
            <a:noFill/>
          </p:spPr>
          <p:txBody>
            <a:bodyPr wrap="square" rtlCol="0">
              <a:spAutoFit/>
            </a:bodyPr>
            <a:lstStyle/>
            <a:p>
              <a:r>
                <a:rPr lang="en-US" altLang="zh-CN" sz="2400" dirty="0"/>
                <a:t>Current Performance</a:t>
              </a:r>
              <a:endParaRPr lang="en-US" sz="2400" dirty="0"/>
            </a:p>
          </p:txBody>
        </p:sp>
      </p:grpSp>
      <p:grpSp>
        <p:nvGrpSpPr>
          <p:cNvPr id="30" name="Group 29">
            <a:extLst>
              <a:ext uri="{FF2B5EF4-FFF2-40B4-BE49-F238E27FC236}">
                <a16:creationId xmlns:a16="http://schemas.microsoft.com/office/drawing/2014/main" id="{7BA0B2C5-641C-215F-8EE8-BAC8E6EE6F3E}"/>
              </a:ext>
            </a:extLst>
          </p:cNvPr>
          <p:cNvGrpSpPr/>
          <p:nvPr/>
        </p:nvGrpSpPr>
        <p:grpSpPr>
          <a:xfrm flipV="1">
            <a:off x="2923412" y="4707761"/>
            <a:ext cx="5414391" cy="1497831"/>
            <a:chOff x="2861307" y="3543243"/>
            <a:chExt cx="5414391" cy="1497831"/>
          </a:xfrm>
        </p:grpSpPr>
        <p:sp>
          <p:nvSpPr>
            <p:cNvPr id="32" name="Freeform: Shape 31">
              <a:extLst>
                <a:ext uri="{FF2B5EF4-FFF2-40B4-BE49-F238E27FC236}">
                  <a16:creationId xmlns:a16="http://schemas.microsoft.com/office/drawing/2014/main" id="{1EC6A290-09C0-7F66-D2D1-9DA7224C8FBE}"/>
                </a:ext>
              </a:extLst>
            </p:cNvPr>
            <p:cNvSpPr/>
            <p:nvPr/>
          </p:nvSpPr>
          <p:spPr>
            <a:xfrm>
              <a:off x="2923411" y="3639497"/>
              <a:ext cx="5248658" cy="1296928"/>
            </a:xfrm>
            <a:custGeom>
              <a:avLst/>
              <a:gdLst>
                <a:gd name="connsiteX0" fmla="*/ 0 w 4983480"/>
                <a:gd name="connsiteY0" fmla="*/ 396981 h 607293"/>
                <a:gd name="connsiteX1" fmla="*/ 1417320 w 4983480"/>
                <a:gd name="connsiteY1" fmla="*/ 3789 h 607293"/>
                <a:gd name="connsiteX2" fmla="*/ 4983480 w 4983480"/>
                <a:gd name="connsiteY2" fmla="*/ 607293 h 607293"/>
              </a:gdLst>
              <a:ahLst/>
              <a:cxnLst>
                <a:cxn ang="0">
                  <a:pos x="connsiteX0" y="connsiteY0"/>
                </a:cxn>
                <a:cxn ang="0">
                  <a:pos x="connsiteX1" y="connsiteY1"/>
                </a:cxn>
                <a:cxn ang="0">
                  <a:pos x="connsiteX2" y="connsiteY2"/>
                </a:cxn>
              </a:cxnLst>
              <a:rect l="l" t="t" r="r" b="b"/>
              <a:pathLst>
                <a:path w="4983480" h="607293">
                  <a:moveTo>
                    <a:pt x="0" y="396981"/>
                  </a:moveTo>
                  <a:cubicBezTo>
                    <a:pt x="293370" y="182859"/>
                    <a:pt x="586740" y="-31263"/>
                    <a:pt x="1417320" y="3789"/>
                  </a:cubicBezTo>
                  <a:cubicBezTo>
                    <a:pt x="2247900" y="38841"/>
                    <a:pt x="4373880" y="503661"/>
                    <a:pt x="4983480" y="607293"/>
                  </a:cubicBez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CBCC4E-95E4-AEE4-66BA-095C986302C5}"/>
                </a:ext>
              </a:extLst>
            </p:cNvPr>
            <p:cNvSpPr/>
            <p:nvPr/>
          </p:nvSpPr>
          <p:spPr>
            <a:xfrm>
              <a:off x="2861307" y="4374324"/>
              <a:ext cx="200025" cy="180975"/>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2221DC8C-9EB1-E618-CDD1-664155BBE906}"/>
                </a:ext>
              </a:extLst>
            </p:cNvPr>
            <p:cNvSpPr/>
            <p:nvPr/>
          </p:nvSpPr>
          <p:spPr>
            <a:xfrm>
              <a:off x="8075673" y="4860099"/>
              <a:ext cx="200025" cy="180975"/>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DF54CE9E-A5CD-B4DB-D470-DC44AA861927}"/>
                </a:ext>
              </a:extLst>
            </p:cNvPr>
            <p:cNvSpPr/>
            <p:nvPr/>
          </p:nvSpPr>
          <p:spPr>
            <a:xfrm>
              <a:off x="3395659" y="3760272"/>
              <a:ext cx="200025" cy="180975"/>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B9CF71D-CA43-5E97-B4F0-053DC25E44DE}"/>
                </a:ext>
              </a:extLst>
            </p:cNvPr>
            <p:cNvSpPr/>
            <p:nvPr/>
          </p:nvSpPr>
          <p:spPr>
            <a:xfrm>
              <a:off x="4842511" y="3667103"/>
              <a:ext cx="200025" cy="180975"/>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594348B-2B02-F5DA-6C4E-2A3CD69BC846}"/>
                </a:ext>
              </a:extLst>
            </p:cNvPr>
            <p:cNvSpPr/>
            <p:nvPr/>
          </p:nvSpPr>
          <p:spPr>
            <a:xfrm>
              <a:off x="4086033" y="3543243"/>
              <a:ext cx="200025" cy="180975"/>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0B76E33-A88A-91FB-A889-D4ABB2043A9E}"/>
                </a:ext>
              </a:extLst>
            </p:cNvPr>
            <p:cNvSpPr/>
            <p:nvPr/>
          </p:nvSpPr>
          <p:spPr>
            <a:xfrm>
              <a:off x="6209536" y="4119233"/>
              <a:ext cx="200025" cy="180975"/>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1DE593FA-4CC9-3450-EB93-345A96D26C49}"/>
                </a:ext>
              </a:extLst>
            </p:cNvPr>
            <p:cNvSpPr/>
            <p:nvPr/>
          </p:nvSpPr>
          <p:spPr>
            <a:xfrm>
              <a:off x="7514461" y="4640887"/>
              <a:ext cx="200025" cy="180975"/>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E7BB936C-F1B4-BA4A-EE1B-A04B222F169C}"/>
                </a:ext>
              </a:extLst>
            </p:cNvPr>
            <p:cNvSpPr/>
            <p:nvPr/>
          </p:nvSpPr>
          <p:spPr>
            <a:xfrm>
              <a:off x="6867910" y="4372889"/>
              <a:ext cx="200025" cy="180975"/>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1626E1B-C7E7-84D4-E807-DE54A335D3CD}"/>
                </a:ext>
              </a:extLst>
            </p:cNvPr>
            <p:cNvSpPr/>
            <p:nvPr/>
          </p:nvSpPr>
          <p:spPr>
            <a:xfrm>
              <a:off x="5547740" y="3880014"/>
              <a:ext cx="200025" cy="180975"/>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D969A85-1BFA-B842-C17A-942578FE38DE}"/>
              </a:ext>
            </a:extLst>
          </p:cNvPr>
          <p:cNvSpPr txBox="1"/>
          <p:nvPr/>
        </p:nvSpPr>
        <p:spPr>
          <a:xfrm>
            <a:off x="8377690" y="4597054"/>
            <a:ext cx="3987548" cy="461665"/>
          </a:xfrm>
          <a:prstGeom prst="rect">
            <a:avLst/>
          </a:prstGeom>
          <a:noFill/>
        </p:spPr>
        <p:txBody>
          <a:bodyPr wrap="square" rtlCol="0">
            <a:spAutoFit/>
          </a:bodyPr>
          <a:lstStyle/>
          <a:p>
            <a:r>
              <a:rPr lang="en-US" altLang="zh-CN" sz="2400" dirty="0"/>
              <a:t>Simulated Performance</a:t>
            </a:r>
            <a:endParaRPr lang="en-US" sz="2400" dirty="0"/>
          </a:p>
        </p:txBody>
      </p:sp>
      <p:sp>
        <p:nvSpPr>
          <p:cNvPr id="44" name="Slide Number Placeholder 43">
            <a:extLst>
              <a:ext uri="{FF2B5EF4-FFF2-40B4-BE49-F238E27FC236}">
                <a16:creationId xmlns:a16="http://schemas.microsoft.com/office/drawing/2014/main" id="{D1504638-76DA-18BE-A906-32C3418875BA}"/>
              </a:ext>
            </a:extLst>
          </p:cNvPr>
          <p:cNvSpPr>
            <a:spLocks noGrp="1"/>
          </p:cNvSpPr>
          <p:nvPr>
            <p:ph type="sldNum" sz="quarter" idx="12"/>
          </p:nvPr>
        </p:nvSpPr>
        <p:spPr/>
        <p:txBody>
          <a:bodyPr/>
          <a:lstStyle/>
          <a:p>
            <a:fld id="{9D5DE6D7-F04D-7741-82FC-941AB368F7CA}" type="slidenum">
              <a:rPr lang="en-US" smtClean="0"/>
              <a:t>45</a:t>
            </a:fld>
            <a:endParaRPr lang="en-US" dirty="0"/>
          </a:p>
        </p:txBody>
      </p:sp>
    </p:spTree>
    <p:extLst>
      <p:ext uri="{BB962C8B-B14F-4D97-AF65-F5344CB8AC3E}">
        <p14:creationId xmlns:p14="http://schemas.microsoft.com/office/powerpoint/2010/main" val="6118482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Guard Against Unmodeled Cases </a:t>
            </a:r>
          </a:p>
        </p:txBody>
      </p:sp>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199" y="1224866"/>
            <a:ext cx="11688098" cy="2689547"/>
          </a:xfrm>
        </p:spPr>
        <p:txBody>
          <a:bodyPr>
            <a:normAutofit/>
          </a:bodyPr>
          <a:lstStyle/>
          <a:p>
            <a:pPr marL="0" indent="0">
              <a:buNone/>
            </a:pPr>
            <a:r>
              <a:rPr lang="en-US" dirty="0"/>
              <a:t>Some kernel features not modeled (e.g., read-ahead)</a:t>
            </a:r>
          </a:p>
          <a:p>
            <a:pPr marL="0" indent="0">
              <a:buNone/>
            </a:pPr>
            <a:r>
              <a:rPr lang="en-US" dirty="0">
                <a:solidFill>
                  <a:srgbClr val="0070C0"/>
                </a:solidFill>
              </a:rPr>
              <a:t>Observation: omitting such features usually results in a worse perf.</a:t>
            </a:r>
          </a:p>
          <a:p>
            <a:pPr marL="0" indent="0">
              <a:buNone/>
            </a:pPr>
            <a:r>
              <a:rPr lang="en-US" dirty="0">
                <a:solidFill>
                  <a:srgbClr val="0070C0"/>
                </a:solidFill>
              </a:rPr>
              <a:t>Policy: only adapts when predicted perf. is better than current perf.</a:t>
            </a:r>
          </a:p>
        </p:txBody>
      </p:sp>
      <p:sp>
        <p:nvSpPr>
          <p:cNvPr id="9" name="TextBox 8">
            <a:extLst>
              <a:ext uri="{FF2B5EF4-FFF2-40B4-BE49-F238E27FC236}">
                <a16:creationId xmlns:a16="http://schemas.microsoft.com/office/drawing/2014/main" id="{9F7F7C30-A91D-72A6-394A-5A4E8BBCF2C5}"/>
              </a:ext>
            </a:extLst>
          </p:cNvPr>
          <p:cNvSpPr txBox="1"/>
          <p:nvPr/>
        </p:nvSpPr>
        <p:spPr>
          <a:xfrm>
            <a:off x="7075638" y="5461165"/>
            <a:ext cx="3501772" cy="461665"/>
          </a:xfrm>
          <a:prstGeom prst="rect">
            <a:avLst/>
          </a:prstGeom>
          <a:noFill/>
        </p:spPr>
        <p:txBody>
          <a:bodyPr wrap="square" rtlCol="0">
            <a:spAutoFit/>
          </a:bodyPr>
          <a:lstStyle/>
          <a:p>
            <a:r>
              <a:rPr lang="en-US" altLang="zh-CN" sz="2400" dirty="0">
                <a:solidFill>
                  <a:srgbClr val="FF0000"/>
                </a:solidFill>
              </a:rPr>
              <a:t>Reject all configurations</a:t>
            </a:r>
            <a:endParaRPr lang="en-US" sz="2400" dirty="0">
              <a:solidFill>
                <a:srgbClr val="FF0000"/>
              </a:solidFill>
            </a:endParaRPr>
          </a:p>
        </p:txBody>
      </p:sp>
      <p:sp>
        <p:nvSpPr>
          <p:cNvPr id="64" name="Arrow: Right 63">
            <a:extLst>
              <a:ext uri="{FF2B5EF4-FFF2-40B4-BE49-F238E27FC236}">
                <a16:creationId xmlns:a16="http://schemas.microsoft.com/office/drawing/2014/main" id="{804B6CA9-D850-7237-9B4C-5489F5E0E551}"/>
              </a:ext>
            </a:extLst>
          </p:cNvPr>
          <p:cNvSpPr/>
          <p:nvPr/>
        </p:nvSpPr>
        <p:spPr>
          <a:xfrm rot="16200000">
            <a:off x="1184017" y="4330958"/>
            <a:ext cx="3052072" cy="829056"/>
          </a:xfrm>
          <a:prstGeom prst="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Performance</a:t>
            </a:r>
            <a:endParaRPr lang="en-US" dirty="0"/>
          </a:p>
        </p:txBody>
      </p:sp>
      <p:sp>
        <p:nvSpPr>
          <p:cNvPr id="65" name="Arrow: Right 64">
            <a:extLst>
              <a:ext uri="{FF2B5EF4-FFF2-40B4-BE49-F238E27FC236}">
                <a16:creationId xmlns:a16="http://schemas.microsoft.com/office/drawing/2014/main" id="{14B92EEF-281F-DA90-7893-CEB6A7A11166}"/>
              </a:ext>
            </a:extLst>
          </p:cNvPr>
          <p:cNvSpPr/>
          <p:nvPr/>
        </p:nvSpPr>
        <p:spPr>
          <a:xfrm>
            <a:off x="2923412" y="6092813"/>
            <a:ext cx="6010657" cy="765187"/>
          </a:xfrm>
          <a:prstGeom prst="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Application Cache Size</a:t>
            </a:r>
          </a:p>
        </p:txBody>
      </p:sp>
      <p:grpSp>
        <p:nvGrpSpPr>
          <p:cNvPr id="66" name="Group 65">
            <a:extLst>
              <a:ext uri="{FF2B5EF4-FFF2-40B4-BE49-F238E27FC236}">
                <a16:creationId xmlns:a16="http://schemas.microsoft.com/office/drawing/2014/main" id="{9E68DAC3-C7F5-6685-1B8D-7CD7D718D415}"/>
              </a:ext>
            </a:extLst>
          </p:cNvPr>
          <p:cNvGrpSpPr/>
          <p:nvPr/>
        </p:nvGrpSpPr>
        <p:grpSpPr>
          <a:xfrm>
            <a:off x="3123437" y="3949278"/>
            <a:ext cx="8741192" cy="461665"/>
            <a:chOff x="2994753" y="4203823"/>
            <a:chExt cx="8741192" cy="461665"/>
          </a:xfrm>
        </p:grpSpPr>
        <p:cxnSp>
          <p:nvCxnSpPr>
            <p:cNvPr id="67" name="Straight Connector 66">
              <a:extLst>
                <a:ext uri="{FF2B5EF4-FFF2-40B4-BE49-F238E27FC236}">
                  <a16:creationId xmlns:a16="http://schemas.microsoft.com/office/drawing/2014/main" id="{9C3B7650-6571-B4A8-7821-BDA0B36853BB}"/>
                </a:ext>
              </a:extLst>
            </p:cNvPr>
            <p:cNvCxnSpPr>
              <a:cxnSpLocks/>
            </p:cNvCxnSpPr>
            <p:nvPr/>
          </p:nvCxnSpPr>
          <p:spPr>
            <a:xfrm flipV="1">
              <a:off x="2994753" y="4425056"/>
              <a:ext cx="5135791" cy="25383"/>
            </a:xfrm>
            <a:prstGeom prst="line">
              <a:avLst/>
            </a:prstGeom>
            <a:ln w="50800">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4005C5A7-689D-756D-2D5F-3920B193E97A}"/>
                </a:ext>
              </a:extLst>
            </p:cNvPr>
            <p:cNvSpPr txBox="1"/>
            <p:nvPr/>
          </p:nvSpPr>
          <p:spPr>
            <a:xfrm>
              <a:off x="8234173" y="4203823"/>
              <a:ext cx="3501772" cy="461665"/>
            </a:xfrm>
            <a:prstGeom prst="rect">
              <a:avLst/>
            </a:prstGeom>
            <a:noFill/>
          </p:spPr>
          <p:txBody>
            <a:bodyPr wrap="square" rtlCol="0">
              <a:spAutoFit/>
            </a:bodyPr>
            <a:lstStyle/>
            <a:p>
              <a:r>
                <a:rPr lang="en-US" altLang="zh-CN" sz="2400" dirty="0"/>
                <a:t>Current Performance</a:t>
              </a:r>
              <a:endParaRPr lang="en-US" sz="2400" dirty="0"/>
            </a:p>
          </p:txBody>
        </p:sp>
      </p:grpSp>
      <p:grpSp>
        <p:nvGrpSpPr>
          <p:cNvPr id="69" name="Group 68">
            <a:extLst>
              <a:ext uri="{FF2B5EF4-FFF2-40B4-BE49-F238E27FC236}">
                <a16:creationId xmlns:a16="http://schemas.microsoft.com/office/drawing/2014/main" id="{9AC9DEC4-19DD-04B2-A8B6-7C25D0458933}"/>
              </a:ext>
            </a:extLst>
          </p:cNvPr>
          <p:cNvGrpSpPr/>
          <p:nvPr/>
        </p:nvGrpSpPr>
        <p:grpSpPr>
          <a:xfrm flipV="1">
            <a:off x="2923412" y="4707761"/>
            <a:ext cx="5414391" cy="1497831"/>
            <a:chOff x="2861307" y="3543243"/>
            <a:chExt cx="5414391" cy="1497831"/>
          </a:xfrm>
        </p:grpSpPr>
        <p:sp>
          <p:nvSpPr>
            <p:cNvPr id="70" name="Freeform: Shape 69">
              <a:extLst>
                <a:ext uri="{FF2B5EF4-FFF2-40B4-BE49-F238E27FC236}">
                  <a16:creationId xmlns:a16="http://schemas.microsoft.com/office/drawing/2014/main" id="{17929765-D3CE-E9CE-6465-30326F752668}"/>
                </a:ext>
              </a:extLst>
            </p:cNvPr>
            <p:cNvSpPr/>
            <p:nvPr/>
          </p:nvSpPr>
          <p:spPr>
            <a:xfrm>
              <a:off x="2923411" y="3639497"/>
              <a:ext cx="5248658" cy="1296928"/>
            </a:xfrm>
            <a:custGeom>
              <a:avLst/>
              <a:gdLst>
                <a:gd name="connsiteX0" fmla="*/ 0 w 4983480"/>
                <a:gd name="connsiteY0" fmla="*/ 396981 h 607293"/>
                <a:gd name="connsiteX1" fmla="*/ 1417320 w 4983480"/>
                <a:gd name="connsiteY1" fmla="*/ 3789 h 607293"/>
                <a:gd name="connsiteX2" fmla="*/ 4983480 w 4983480"/>
                <a:gd name="connsiteY2" fmla="*/ 607293 h 607293"/>
              </a:gdLst>
              <a:ahLst/>
              <a:cxnLst>
                <a:cxn ang="0">
                  <a:pos x="connsiteX0" y="connsiteY0"/>
                </a:cxn>
                <a:cxn ang="0">
                  <a:pos x="connsiteX1" y="connsiteY1"/>
                </a:cxn>
                <a:cxn ang="0">
                  <a:pos x="connsiteX2" y="connsiteY2"/>
                </a:cxn>
              </a:cxnLst>
              <a:rect l="l" t="t" r="r" b="b"/>
              <a:pathLst>
                <a:path w="4983480" h="607293">
                  <a:moveTo>
                    <a:pt x="0" y="396981"/>
                  </a:moveTo>
                  <a:cubicBezTo>
                    <a:pt x="293370" y="182859"/>
                    <a:pt x="586740" y="-31263"/>
                    <a:pt x="1417320" y="3789"/>
                  </a:cubicBezTo>
                  <a:cubicBezTo>
                    <a:pt x="2247900" y="38841"/>
                    <a:pt x="4373880" y="503661"/>
                    <a:pt x="4983480" y="607293"/>
                  </a:cubicBez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3B660B4B-D609-6913-B13C-9CC1446D514B}"/>
                </a:ext>
              </a:extLst>
            </p:cNvPr>
            <p:cNvSpPr/>
            <p:nvPr/>
          </p:nvSpPr>
          <p:spPr>
            <a:xfrm>
              <a:off x="2861307" y="4374324"/>
              <a:ext cx="200025" cy="180975"/>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917827C0-CB0E-7B88-BBF0-34B26EEA7395}"/>
                </a:ext>
              </a:extLst>
            </p:cNvPr>
            <p:cNvSpPr/>
            <p:nvPr/>
          </p:nvSpPr>
          <p:spPr>
            <a:xfrm>
              <a:off x="8075673" y="4860099"/>
              <a:ext cx="200025" cy="180975"/>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A268ACBF-2CD8-B316-891C-A0E988251CA8}"/>
                </a:ext>
              </a:extLst>
            </p:cNvPr>
            <p:cNvSpPr/>
            <p:nvPr/>
          </p:nvSpPr>
          <p:spPr>
            <a:xfrm>
              <a:off x="3395659" y="3760272"/>
              <a:ext cx="200025" cy="180975"/>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3557113-CB66-205F-6B5C-C4D39B8EAD6C}"/>
                </a:ext>
              </a:extLst>
            </p:cNvPr>
            <p:cNvSpPr/>
            <p:nvPr/>
          </p:nvSpPr>
          <p:spPr>
            <a:xfrm>
              <a:off x="4842511" y="3667103"/>
              <a:ext cx="200025" cy="180975"/>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2C4B505F-CFD2-BA38-C02E-C1A37342178E}"/>
                </a:ext>
              </a:extLst>
            </p:cNvPr>
            <p:cNvSpPr/>
            <p:nvPr/>
          </p:nvSpPr>
          <p:spPr>
            <a:xfrm>
              <a:off x="4086033" y="3543243"/>
              <a:ext cx="200025" cy="180975"/>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5C99A34A-C3C0-ED18-20E3-FEA477780EBD}"/>
                </a:ext>
              </a:extLst>
            </p:cNvPr>
            <p:cNvSpPr/>
            <p:nvPr/>
          </p:nvSpPr>
          <p:spPr>
            <a:xfrm>
              <a:off x="6209536" y="4119233"/>
              <a:ext cx="200025" cy="180975"/>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669CFCB6-52B3-CD7B-672A-90458F55B2F6}"/>
                </a:ext>
              </a:extLst>
            </p:cNvPr>
            <p:cNvSpPr/>
            <p:nvPr/>
          </p:nvSpPr>
          <p:spPr>
            <a:xfrm>
              <a:off x="7514461" y="4640887"/>
              <a:ext cx="200025" cy="180975"/>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0CD8E981-F1F2-038E-B849-9523FA891C74}"/>
                </a:ext>
              </a:extLst>
            </p:cNvPr>
            <p:cNvSpPr/>
            <p:nvPr/>
          </p:nvSpPr>
          <p:spPr>
            <a:xfrm>
              <a:off x="6867910" y="4372889"/>
              <a:ext cx="200025" cy="180975"/>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C15F991F-9B34-EEC8-15A2-D8B56011D25C}"/>
                </a:ext>
              </a:extLst>
            </p:cNvPr>
            <p:cNvSpPr/>
            <p:nvPr/>
          </p:nvSpPr>
          <p:spPr>
            <a:xfrm>
              <a:off x="5547740" y="3880014"/>
              <a:ext cx="200025" cy="180975"/>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TextBox 79">
            <a:extLst>
              <a:ext uri="{FF2B5EF4-FFF2-40B4-BE49-F238E27FC236}">
                <a16:creationId xmlns:a16="http://schemas.microsoft.com/office/drawing/2014/main" id="{08CBD5CD-5F57-6ECE-0F94-30F6D7334759}"/>
              </a:ext>
            </a:extLst>
          </p:cNvPr>
          <p:cNvSpPr txBox="1"/>
          <p:nvPr/>
        </p:nvSpPr>
        <p:spPr>
          <a:xfrm>
            <a:off x="8377690" y="4597054"/>
            <a:ext cx="3987548" cy="461665"/>
          </a:xfrm>
          <a:prstGeom prst="rect">
            <a:avLst/>
          </a:prstGeom>
          <a:noFill/>
        </p:spPr>
        <p:txBody>
          <a:bodyPr wrap="square" rtlCol="0">
            <a:spAutoFit/>
          </a:bodyPr>
          <a:lstStyle/>
          <a:p>
            <a:r>
              <a:rPr lang="en-US" altLang="zh-CN" sz="2400" dirty="0"/>
              <a:t>Simulated Performance</a:t>
            </a:r>
            <a:endParaRPr lang="en-US" sz="2400" dirty="0"/>
          </a:p>
        </p:txBody>
      </p:sp>
      <p:sp>
        <p:nvSpPr>
          <p:cNvPr id="81" name="Slide Number Placeholder 43">
            <a:extLst>
              <a:ext uri="{FF2B5EF4-FFF2-40B4-BE49-F238E27FC236}">
                <a16:creationId xmlns:a16="http://schemas.microsoft.com/office/drawing/2014/main" id="{4CC3FDA1-F348-0505-65CF-F5D551E1E5B9}"/>
              </a:ext>
            </a:extLst>
          </p:cNvPr>
          <p:cNvSpPr>
            <a:spLocks noGrp="1"/>
          </p:cNvSpPr>
          <p:nvPr>
            <p:ph type="sldNum" sz="quarter" idx="12"/>
          </p:nvPr>
        </p:nvSpPr>
        <p:spPr>
          <a:xfrm>
            <a:off x="8610600" y="6356350"/>
            <a:ext cx="2743200" cy="365125"/>
          </a:xfrm>
        </p:spPr>
        <p:txBody>
          <a:bodyPr/>
          <a:lstStyle/>
          <a:p>
            <a:fld id="{9D5DE6D7-F04D-7741-82FC-941AB368F7CA}" type="slidenum">
              <a:rPr lang="en-US" smtClean="0"/>
              <a:t>46</a:t>
            </a:fld>
            <a:endParaRPr lang="en-US" dirty="0"/>
          </a:p>
        </p:txBody>
      </p:sp>
    </p:spTree>
    <p:extLst>
      <p:ext uri="{BB962C8B-B14F-4D97-AF65-F5344CB8AC3E}">
        <p14:creationId xmlns:p14="http://schemas.microsoft.com/office/powerpoint/2010/main" val="4427787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Evaluation - Static Workloads</a:t>
            </a:r>
          </a:p>
        </p:txBody>
      </p:sp>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199" y="1224867"/>
            <a:ext cx="11604171" cy="5566458"/>
          </a:xfrm>
        </p:spPr>
        <p:txBody>
          <a:bodyPr/>
          <a:lstStyle/>
          <a:p>
            <a:pPr marL="0" indent="0">
              <a:buNone/>
            </a:pPr>
            <a:r>
              <a:rPr lang="en-US" dirty="0"/>
              <a:t>Experiments</a:t>
            </a:r>
          </a:p>
          <a:p>
            <a:pPr marL="457200" lvl="1" indent="0">
              <a:buNone/>
            </a:pPr>
            <a:r>
              <a:rPr lang="en-US" sz="2600" dirty="0"/>
              <a:t>Performance with various workloads and environments</a:t>
            </a:r>
          </a:p>
          <a:p>
            <a:pPr marL="0" indent="0">
              <a:buNone/>
            </a:pPr>
            <a:endParaRPr lang="en-US" dirty="0">
              <a:solidFill>
                <a:srgbClr val="0070C0"/>
              </a:solidFill>
            </a:endParaRPr>
          </a:p>
          <a:p>
            <a:pPr marL="0" indent="0">
              <a:buNone/>
            </a:pPr>
            <a:endParaRPr lang="en-US" dirty="0">
              <a:solidFill>
                <a:srgbClr val="0070C0"/>
              </a:solidFill>
            </a:endParaRPr>
          </a:p>
          <a:p>
            <a:pPr marL="0" indent="0">
              <a:buNone/>
            </a:pPr>
            <a:endParaRPr lang="en-US" dirty="0">
              <a:solidFill>
                <a:srgbClr val="0070C0"/>
              </a:solidFill>
            </a:endParaRPr>
          </a:p>
          <a:p>
            <a:pPr marL="0" indent="0">
              <a:buNone/>
            </a:pPr>
            <a:endParaRPr lang="en-US" dirty="0">
              <a:solidFill>
                <a:srgbClr val="0070C0"/>
              </a:solidFill>
            </a:endParaRPr>
          </a:p>
          <a:p>
            <a:pPr marL="0" indent="0">
              <a:buNone/>
            </a:pPr>
            <a:endParaRPr lang="en-US" dirty="0">
              <a:solidFill>
                <a:srgbClr val="0070C0"/>
              </a:solidFill>
            </a:endParaRPr>
          </a:p>
          <a:p>
            <a:pPr marL="0" indent="0">
              <a:buNone/>
            </a:pPr>
            <a:endParaRPr lang="en-US" dirty="0">
              <a:solidFill>
                <a:srgbClr val="0070C0"/>
              </a:solidFill>
            </a:endParaRPr>
          </a:p>
          <a:p>
            <a:pPr marL="0" indent="0">
              <a:buNone/>
            </a:pPr>
            <a:endParaRPr lang="en-US" sz="600" dirty="0">
              <a:solidFill>
                <a:srgbClr val="0070C0"/>
              </a:solidFill>
            </a:endParaRPr>
          </a:p>
          <a:p>
            <a:pPr marL="0" indent="0">
              <a:buNone/>
            </a:pPr>
            <a:r>
              <a:rPr lang="en-US" dirty="0">
                <a:solidFill>
                  <a:srgbClr val="0070C0"/>
                </a:solidFill>
              </a:rPr>
              <a:t>Results</a:t>
            </a:r>
          </a:p>
          <a:p>
            <a:pPr marL="457200" lvl="1" indent="0">
              <a:buNone/>
            </a:pPr>
            <a:r>
              <a:rPr lang="en-US" sz="2600" dirty="0">
                <a:solidFill>
                  <a:srgbClr val="0070C0"/>
                </a:solidFill>
              </a:rPr>
              <a:t>Improves performance in 98% of 190+ workloads by 1.5x on average</a:t>
            </a:r>
          </a:p>
        </p:txBody>
      </p:sp>
      <p:graphicFrame>
        <p:nvGraphicFramePr>
          <p:cNvPr id="4" name="Table 3">
            <a:extLst>
              <a:ext uri="{FF2B5EF4-FFF2-40B4-BE49-F238E27FC236}">
                <a16:creationId xmlns:a16="http://schemas.microsoft.com/office/drawing/2014/main" id="{FC4CD2B1-78AC-F996-8B89-DAE2AD1A1389}"/>
              </a:ext>
            </a:extLst>
          </p:cNvPr>
          <p:cNvGraphicFramePr>
            <a:graphicFrameLocks noGrp="1"/>
          </p:cNvGraphicFramePr>
          <p:nvPr>
            <p:extLst>
              <p:ext uri="{D42A27DB-BD31-4B8C-83A1-F6EECF244321}">
                <p14:modId xmlns:p14="http://schemas.microsoft.com/office/powerpoint/2010/main" val="1177929202"/>
              </p:ext>
            </p:extLst>
          </p:nvPr>
        </p:nvGraphicFramePr>
        <p:xfrm>
          <a:off x="702128" y="2204267"/>
          <a:ext cx="10787744" cy="3049269"/>
        </p:xfrm>
        <a:graphic>
          <a:graphicData uri="http://schemas.openxmlformats.org/drawingml/2006/table">
            <a:tbl>
              <a:tblPr firstRow="1" bandRow="1">
                <a:tableStyleId>{BDBED569-4797-4DF1-A0F4-6AAB3CD982D8}</a:tableStyleId>
              </a:tblPr>
              <a:tblGrid>
                <a:gridCol w="1551215">
                  <a:extLst>
                    <a:ext uri="{9D8B030D-6E8A-4147-A177-3AD203B41FA5}">
                      <a16:colId xmlns:a16="http://schemas.microsoft.com/office/drawing/2014/main" val="1743907280"/>
                    </a:ext>
                  </a:extLst>
                </a:gridCol>
                <a:gridCol w="2481943">
                  <a:extLst>
                    <a:ext uri="{9D8B030D-6E8A-4147-A177-3AD203B41FA5}">
                      <a16:colId xmlns:a16="http://schemas.microsoft.com/office/drawing/2014/main" val="1761037190"/>
                    </a:ext>
                  </a:extLst>
                </a:gridCol>
                <a:gridCol w="4452257">
                  <a:extLst>
                    <a:ext uri="{9D8B030D-6E8A-4147-A177-3AD203B41FA5}">
                      <a16:colId xmlns:a16="http://schemas.microsoft.com/office/drawing/2014/main" val="3600145897"/>
                    </a:ext>
                  </a:extLst>
                </a:gridCol>
                <a:gridCol w="2302329">
                  <a:extLst>
                    <a:ext uri="{9D8B030D-6E8A-4147-A177-3AD203B41FA5}">
                      <a16:colId xmlns:a16="http://schemas.microsoft.com/office/drawing/2014/main" val="614208967"/>
                    </a:ext>
                  </a:extLst>
                </a:gridCol>
              </a:tblGrid>
              <a:tr h="471121">
                <a:tc gridSpan="2">
                  <a:txBody>
                    <a:bodyPr/>
                    <a:lstStyle/>
                    <a:p>
                      <a:pPr algn="ctr"/>
                      <a:r>
                        <a:rPr lang="en-US" sz="2200" dirty="0"/>
                        <a:t>Factors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a:tc>
                <a:tc>
                  <a:txBody>
                    <a:bodyPr/>
                    <a:lstStyle/>
                    <a:p>
                      <a:pPr algn="ctr"/>
                      <a:r>
                        <a:rPr lang="en-US" sz="2200" dirty="0"/>
                        <a:t>Presented Space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t># of parameters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1283678"/>
                  </a:ext>
                </a:extLst>
              </a:tr>
              <a:tr h="0">
                <a:tc rowSpan="2">
                  <a:txBody>
                    <a:bodyPr/>
                    <a:lstStyle/>
                    <a:p>
                      <a:pPr algn="ctr"/>
                      <a:r>
                        <a:rPr lang="en-US" sz="2200" dirty="0"/>
                        <a:t>Workloads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a:r>
                        <a:rPr lang="en-US" sz="2200" dirty="0"/>
                        <a:t>Data Set Size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a:r>
                        <a:rPr lang="en-US" sz="2200" dirty="0"/>
                        <a:t>5, 2.5, 1.67, 1.24, 1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a:r>
                        <a:rPr lang="en-US" sz="2200"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extLst>
                  <a:ext uri="{0D108BD9-81ED-4DB2-BD59-A6C34878D82A}">
                    <a16:rowId xmlns:a16="http://schemas.microsoft.com/office/drawing/2014/main" val="4044733194"/>
                  </a:ext>
                </a:extLst>
              </a:tr>
              <a:tr h="0">
                <a:tc vMerge="1">
                  <a:txBody>
                    <a:bodyPr/>
                    <a:lstStyle/>
                    <a:p>
                      <a:endParaRPr lang="en-US" dirty="0"/>
                    </a:p>
                  </a:txBody>
                  <a:tcPr/>
                </a:tc>
                <a:tc>
                  <a:txBody>
                    <a:bodyPr/>
                    <a:lstStyle/>
                    <a:p>
                      <a:pPr algn="ctr"/>
                      <a:r>
                        <a:rPr lang="en-US" sz="2200" dirty="0"/>
                        <a:t>Access Pattern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t>uniform, zipfian, hotspot{30,20,10}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2611790"/>
                  </a:ext>
                </a:extLst>
              </a:tr>
              <a:tr h="332507">
                <a:tc rowSpan="2">
                  <a:txBody>
                    <a:bodyPr/>
                    <a:lstStyle/>
                    <a:p>
                      <a:pPr algn="ctr"/>
                      <a:r>
                        <a:rPr lang="en-US" sz="2200" dirty="0"/>
                        <a:t>Software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a:r>
                        <a:rPr lang="en-US" sz="2200" dirty="0"/>
                        <a:t>Compression Lib.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a:r>
                        <a:rPr lang="en-US" sz="2200" dirty="0"/>
                        <a:t>snappy (default), zstd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a:r>
                        <a:rPr lang="en-US" sz="2200"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extLst>
                  <a:ext uri="{0D108BD9-81ED-4DB2-BD59-A6C34878D82A}">
                    <a16:rowId xmlns:a16="http://schemas.microsoft.com/office/drawing/2014/main" val="2383673810"/>
                  </a:ext>
                </a:extLst>
              </a:tr>
              <a:tr h="0">
                <a:tc vMerge="1">
                  <a:txBody>
                    <a:bodyPr/>
                    <a:lstStyle/>
                    <a:p>
                      <a:endParaRPr lang="en-US" dirty="0"/>
                    </a:p>
                  </a:txBody>
                  <a:tcPr/>
                </a:tc>
                <a:tc>
                  <a:txBody>
                    <a:bodyPr/>
                    <a:lstStyle/>
                    <a:p>
                      <a:pPr algn="ctr"/>
                      <a:r>
                        <a:rPr lang="en-US" sz="2200" dirty="0"/>
                        <a:t>Storage Engine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t>LevelDB, RocksDB, WiredTiger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0158897"/>
                  </a:ext>
                </a:extLst>
              </a:tr>
              <a:tr h="0">
                <a:tc rowSpan="2">
                  <a:txBody>
                    <a:bodyPr/>
                    <a:lstStyle/>
                    <a:p>
                      <a:pPr algn="ctr"/>
                      <a:r>
                        <a:rPr lang="en-US" sz="2200" dirty="0"/>
                        <a:t>Hardware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a:r>
                        <a:rPr lang="en-US" sz="2200" dirty="0"/>
                        <a:t>CPU Frequency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a:r>
                        <a:rPr lang="en-US" sz="2200" dirty="0"/>
                        <a:t>CPU1: 2.9GHz, CPU2: 2.0GHz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tc>
                  <a:txBody>
                    <a:bodyPr/>
                    <a:lstStyle/>
                    <a:p>
                      <a:pPr algn="ctr"/>
                      <a:r>
                        <a:rPr lang="en-US" sz="2200"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alpha val="20000"/>
                      </a:srgbClr>
                    </a:solidFill>
                  </a:tcPr>
                </a:tc>
                <a:extLst>
                  <a:ext uri="{0D108BD9-81ED-4DB2-BD59-A6C34878D82A}">
                    <a16:rowId xmlns:a16="http://schemas.microsoft.com/office/drawing/2014/main" val="3971663096"/>
                  </a:ext>
                </a:extLst>
              </a:tr>
              <a:tr h="444548">
                <a:tc vMerge="1">
                  <a:txBody>
                    <a:bodyPr/>
                    <a:lstStyle/>
                    <a:p>
                      <a:endParaRPr lang="en-US" dirty="0"/>
                    </a:p>
                  </a:txBody>
                  <a:tcPr/>
                </a:tc>
                <a:tc>
                  <a:txBody>
                    <a:bodyPr/>
                    <a:lstStyle/>
                    <a:p>
                      <a:pPr algn="ctr"/>
                      <a:r>
                        <a:rPr lang="en-US" sz="2200" dirty="0"/>
                        <a:t>Device Latency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t>SSD1: ~10us, SSD2: ~70us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8623545"/>
                  </a:ext>
                </a:extLst>
              </a:tr>
            </a:tbl>
          </a:graphicData>
        </a:graphic>
      </p:graphicFrame>
      <p:sp>
        <p:nvSpPr>
          <p:cNvPr id="6" name="Slide Number Placeholder 3">
            <a:extLst>
              <a:ext uri="{FF2B5EF4-FFF2-40B4-BE49-F238E27FC236}">
                <a16:creationId xmlns:a16="http://schemas.microsoft.com/office/drawing/2014/main" id="{69EA1032-B3E9-B762-6465-FB8006E2CA96}"/>
              </a:ext>
            </a:extLst>
          </p:cNvPr>
          <p:cNvSpPr>
            <a:spLocks noGrp="1"/>
          </p:cNvSpPr>
          <p:nvPr>
            <p:ph type="sldNum" sz="quarter" idx="12"/>
          </p:nvPr>
        </p:nvSpPr>
        <p:spPr>
          <a:xfrm>
            <a:off x="8610600" y="6486978"/>
            <a:ext cx="2743200" cy="365125"/>
          </a:xfrm>
        </p:spPr>
        <p:txBody>
          <a:bodyPr/>
          <a:lstStyle/>
          <a:p>
            <a:fld id="{9D5DE6D7-F04D-7741-82FC-941AB368F7CA}" type="slidenum">
              <a:rPr lang="en-US" smtClean="0"/>
              <a:t>47</a:t>
            </a:fld>
            <a:endParaRPr lang="en-US" dirty="0"/>
          </a:p>
        </p:txBody>
      </p:sp>
    </p:spTree>
    <p:extLst>
      <p:ext uri="{BB962C8B-B14F-4D97-AF65-F5344CB8AC3E}">
        <p14:creationId xmlns:p14="http://schemas.microsoft.com/office/powerpoint/2010/main" val="18193850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Evaluation - Dynamic Workloads</a:t>
            </a:r>
          </a:p>
        </p:txBody>
      </p:sp>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199" y="1224867"/>
            <a:ext cx="11549743" cy="5566458"/>
          </a:xfrm>
        </p:spPr>
        <p:txBody>
          <a:bodyPr/>
          <a:lstStyle/>
          <a:p>
            <a:pPr marL="0" indent="0">
              <a:buNone/>
            </a:pPr>
            <a:r>
              <a:rPr lang="en-US" altLang="zh-CN" dirty="0"/>
              <a:t>Experiments</a:t>
            </a:r>
            <a:endParaRPr lang="en-US" dirty="0"/>
          </a:p>
          <a:p>
            <a:pPr marL="457200" lvl="1" indent="0">
              <a:buNone/>
            </a:pPr>
            <a:r>
              <a:rPr lang="en-US" sz="2600" dirty="0"/>
              <a:t>Performance with abrupt and gradual workload changes</a:t>
            </a:r>
          </a:p>
          <a:p>
            <a:pPr marL="457200" lvl="1" indent="0">
              <a:buNone/>
            </a:pPr>
            <a:r>
              <a:rPr lang="en-US" sz="2600" dirty="0"/>
              <a:t>Performance with real world workloads</a:t>
            </a:r>
          </a:p>
          <a:p>
            <a:pPr marL="457200" lvl="1" indent="0">
              <a:buNone/>
            </a:pPr>
            <a:r>
              <a:rPr lang="en-US" sz="2600" dirty="0"/>
              <a:t>Overhead and tail latency analysis</a:t>
            </a:r>
          </a:p>
          <a:p>
            <a:pPr marL="0" indent="0">
              <a:buNone/>
            </a:pPr>
            <a:r>
              <a:rPr lang="en-US" dirty="0">
                <a:solidFill>
                  <a:srgbClr val="0070C0"/>
                </a:solidFill>
              </a:rPr>
              <a:t>Results</a:t>
            </a:r>
          </a:p>
          <a:p>
            <a:pPr marL="457200" lvl="1" indent="0">
              <a:buNone/>
            </a:pPr>
            <a:r>
              <a:rPr lang="en-US" sz="2600" dirty="0">
                <a:solidFill>
                  <a:srgbClr val="0070C0"/>
                </a:solidFill>
              </a:rPr>
              <a:t>Symbiosis properly reacts to all of 38 workloads</a:t>
            </a:r>
          </a:p>
          <a:p>
            <a:pPr marL="457200" lvl="1" indent="0">
              <a:buNone/>
            </a:pPr>
            <a:r>
              <a:rPr lang="en-US" sz="2600" dirty="0">
                <a:solidFill>
                  <a:srgbClr val="0070C0"/>
                </a:solidFill>
              </a:rPr>
              <a:t>Symbiosis incurs 0.1% space overhead and 1% time overhead</a:t>
            </a:r>
          </a:p>
          <a:p>
            <a:pPr marL="457200" lvl="1" indent="0">
              <a:buNone/>
            </a:pPr>
            <a:endParaRPr lang="en-US" dirty="0"/>
          </a:p>
          <a:p>
            <a:pPr marL="457200" lvl="1" indent="0">
              <a:buNone/>
            </a:pPr>
            <a:endParaRPr lang="en-US" dirty="0">
              <a:solidFill>
                <a:srgbClr val="0070C0"/>
              </a:solidFill>
            </a:endParaRPr>
          </a:p>
        </p:txBody>
      </p:sp>
      <p:sp>
        <p:nvSpPr>
          <p:cNvPr id="4" name="Slide Number Placeholder 3">
            <a:extLst>
              <a:ext uri="{FF2B5EF4-FFF2-40B4-BE49-F238E27FC236}">
                <a16:creationId xmlns:a16="http://schemas.microsoft.com/office/drawing/2014/main" id="{73E8B047-B7DD-9D7B-3F6E-396B3CE23687}"/>
              </a:ext>
            </a:extLst>
          </p:cNvPr>
          <p:cNvSpPr>
            <a:spLocks noGrp="1"/>
          </p:cNvSpPr>
          <p:nvPr>
            <p:ph type="sldNum" sz="quarter" idx="12"/>
          </p:nvPr>
        </p:nvSpPr>
        <p:spPr/>
        <p:txBody>
          <a:bodyPr/>
          <a:lstStyle/>
          <a:p>
            <a:fld id="{9D5DE6D7-F04D-7741-82FC-941AB368F7CA}" type="slidenum">
              <a:rPr lang="en-US" smtClean="0"/>
              <a:t>48</a:t>
            </a:fld>
            <a:endParaRPr lang="en-US" dirty="0"/>
          </a:p>
        </p:txBody>
      </p:sp>
    </p:spTree>
    <p:extLst>
      <p:ext uri="{BB962C8B-B14F-4D97-AF65-F5344CB8AC3E}">
        <p14:creationId xmlns:p14="http://schemas.microsoft.com/office/powerpoint/2010/main" val="17569671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A6DFF29-D303-FE46-7F9C-95D1E986148A}"/>
              </a:ext>
            </a:extLst>
          </p:cNvPr>
          <p:cNvPicPr>
            <a:picLocks noChangeAspect="1"/>
          </p:cNvPicPr>
          <p:nvPr/>
        </p:nvPicPr>
        <p:blipFill>
          <a:blip r:embed="rId3"/>
          <a:stretch>
            <a:fillRect/>
          </a:stretch>
        </p:blipFill>
        <p:spPr>
          <a:xfrm>
            <a:off x="6163660" y="3609746"/>
            <a:ext cx="5752183" cy="3205154"/>
          </a:xfrm>
          <a:prstGeom prst="rect">
            <a:avLst/>
          </a:prstGeom>
        </p:spPr>
      </p:pic>
      <p:pic>
        <p:nvPicPr>
          <p:cNvPr id="12" name="Picture 11">
            <a:extLst>
              <a:ext uri="{FF2B5EF4-FFF2-40B4-BE49-F238E27FC236}">
                <a16:creationId xmlns:a16="http://schemas.microsoft.com/office/drawing/2014/main" id="{CCFA024B-B6FF-B92C-F09F-60731B93C382}"/>
              </a:ext>
            </a:extLst>
          </p:cNvPr>
          <p:cNvPicPr>
            <a:picLocks noChangeAspect="1"/>
          </p:cNvPicPr>
          <p:nvPr/>
        </p:nvPicPr>
        <p:blipFill>
          <a:blip r:embed="rId4"/>
          <a:stretch>
            <a:fillRect/>
          </a:stretch>
        </p:blipFill>
        <p:spPr>
          <a:xfrm>
            <a:off x="340964" y="3609746"/>
            <a:ext cx="5822696" cy="3205154"/>
          </a:xfrm>
          <a:prstGeom prst="rect">
            <a:avLst/>
          </a:prstGeom>
        </p:spPr>
      </p:pic>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Dynamic Workloads - Example</a:t>
            </a:r>
          </a:p>
        </p:txBody>
      </p:sp>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200" y="1224867"/>
            <a:ext cx="11146050" cy="5566458"/>
          </a:xfrm>
        </p:spPr>
        <p:txBody>
          <a:bodyPr/>
          <a:lstStyle/>
          <a:p>
            <a:pPr marL="0" indent="0">
              <a:buFont typeface="Arial" panose="020B0604020202020204" pitchFamily="34" charset="0"/>
              <a:buNone/>
            </a:pPr>
            <a:r>
              <a:rPr lang="en-US" dirty="0"/>
              <a:t>Consists of 2 static workloads</a:t>
            </a:r>
          </a:p>
          <a:p>
            <a:pPr marL="457200" lvl="1" indent="0">
              <a:buNone/>
            </a:pPr>
            <a:r>
              <a:rPr lang="en-US" sz="2600" dirty="0"/>
              <a:t>Workload 1 is very skewed, while workload 2 is less skewed</a:t>
            </a:r>
          </a:p>
          <a:p>
            <a:pPr marL="457200" lvl="1" indent="0">
              <a:buNone/>
            </a:pPr>
            <a:r>
              <a:rPr lang="en-US" sz="2600" dirty="0"/>
              <a:t>Data set fits in memory when compressed, but not when uncompressed</a:t>
            </a:r>
          </a:p>
          <a:p>
            <a:pPr marL="457200" lvl="1" indent="0">
              <a:buNone/>
            </a:pPr>
            <a:endParaRPr lang="en-US" dirty="0"/>
          </a:p>
          <a:p>
            <a:pPr marL="457200" lvl="1" indent="0">
              <a:buNone/>
            </a:pPr>
            <a:endParaRPr lang="en-US" dirty="0">
              <a:solidFill>
                <a:srgbClr val="0070C0"/>
              </a:solidFill>
            </a:endParaRPr>
          </a:p>
        </p:txBody>
      </p:sp>
      <p:sp>
        <p:nvSpPr>
          <p:cNvPr id="17" name="TextBox 16">
            <a:extLst>
              <a:ext uri="{FF2B5EF4-FFF2-40B4-BE49-F238E27FC236}">
                <a16:creationId xmlns:a16="http://schemas.microsoft.com/office/drawing/2014/main" id="{0B41887C-19AC-005F-F37E-1F8B72B51F5C}"/>
              </a:ext>
            </a:extLst>
          </p:cNvPr>
          <p:cNvSpPr txBox="1"/>
          <p:nvPr/>
        </p:nvSpPr>
        <p:spPr>
          <a:xfrm>
            <a:off x="8147173" y="2813776"/>
            <a:ext cx="1785155" cy="461665"/>
          </a:xfrm>
          <a:prstGeom prst="rect">
            <a:avLst/>
          </a:prstGeom>
          <a:noFill/>
        </p:spPr>
        <p:txBody>
          <a:bodyPr wrap="square" rtlCol="0">
            <a:spAutoFit/>
          </a:bodyPr>
          <a:lstStyle/>
          <a:p>
            <a:r>
              <a:rPr lang="en-US" altLang="zh-CN" sz="2400" dirty="0"/>
              <a:t>Workload 2</a:t>
            </a:r>
            <a:endParaRPr lang="en-US" sz="2400" dirty="0"/>
          </a:p>
        </p:txBody>
      </p:sp>
      <p:sp>
        <p:nvSpPr>
          <p:cNvPr id="18" name="TextBox 17">
            <a:extLst>
              <a:ext uri="{FF2B5EF4-FFF2-40B4-BE49-F238E27FC236}">
                <a16:creationId xmlns:a16="http://schemas.microsoft.com/office/drawing/2014/main" id="{27734A3C-A136-DD43-DB43-82FDA5B61851}"/>
              </a:ext>
            </a:extLst>
          </p:cNvPr>
          <p:cNvSpPr txBox="1"/>
          <p:nvPr/>
        </p:nvSpPr>
        <p:spPr>
          <a:xfrm>
            <a:off x="2348922" y="2813776"/>
            <a:ext cx="1806780" cy="830997"/>
          </a:xfrm>
          <a:prstGeom prst="rect">
            <a:avLst/>
          </a:prstGeom>
          <a:noFill/>
        </p:spPr>
        <p:txBody>
          <a:bodyPr wrap="square" rtlCol="0">
            <a:spAutoFit/>
          </a:bodyPr>
          <a:lstStyle/>
          <a:p>
            <a:pPr algn="ctr"/>
            <a:r>
              <a:rPr lang="en-US" altLang="zh-CN" sz="2400" dirty="0"/>
              <a:t>Workload 1</a:t>
            </a:r>
          </a:p>
          <a:p>
            <a:pPr algn="ctr"/>
            <a:r>
              <a:rPr lang="en-US" sz="2400" dirty="0"/>
              <a:t>(Skewed)</a:t>
            </a:r>
          </a:p>
        </p:txBody>
      </p:sp>
      <p:grpSp>
        <p:nvGrpSpPr>
          <p:cNvPr id="5" name="Group 4">
            <a:extLst>
              <a:ext uri="{FF2B5EF4-FFF2-40B4-BE49-F238E27FC236}">
                <a16:creationId xmlns:a16="http://schemas.microsoft.com/office/drawing/2014/main" id="{C58651D4-EE13-9AE5-0341-912099B8F9B3}"/>
              </a:ext>
            </a:extLst>
          </p:cNvPr>
          <p:cNvGrpSpPr/>
          <p:nvPr/>
        </p:nvGrpSpPr>
        <p:grpSpPr>
          <a:xfrm>
            <a:off x="5414761" y="2813776"/>
            <a:ext cx="1479430" cy="3594044"/>
            <a:chOff x="5469191" y="2813776"/>
            <a:chExt cx="1479430" cy="3594044"/>
          </a:xfrm>
        </p:grpSpPr>
        <p:cxnSp>
          <p:nvCxnSpPr>
            <p:cNvPr id="19" name="Straight Arrow Connector 18">
              <a:extLst>
                <a:ext uri="{FF2B5EF4-FFF2-40B4-BE49-F238E27FC236}">
                  <a16:creationId xmlns:a16="http://schemas.microsoft.com/office/drawing/2014/main" id="{9321FCC6-2436-BB9A-A42B-09CAD597ECC8}"/>
                </a:ext>
              </a:extLst>
            </p:cNvPr>
            <p:cNvCxnSpPr>
              <a:cxnSpLocks/>
            </p:cNvCxnSpPr>
            <p:nvPr/>
          </p:nvCxnSpPr>
          <p:spPr>
            <a:xfrm>
              <a:off x="6200775" y="4103914"/>
              <a:ext cx="16262" cy="2303906"/>
            </a:xfrm>
            <a:prstGeom prst="straightConnector1">
              <a:avLst/>
            </a:prstGeom>
            <a:ln w="50800">
              <a:solidFill>
                <a:schemeClr val="tx2">
                  <a:lumMod val="50000"/>
                </a:schemeClr>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FDA003E-2AD1-C9AE-CD8B-4FE671BC958C}"/>
                </a:ext>
              </a:extLst>
            </p:cNvPr>
            <p:cNvSpPr txBox="1"/>
            <p:nvPr/>
          </p:nvSpPr>
          <p:spPr>
            <a:xfrm>
              <a:off x="5469191" y="2813776"/>
              <a:ext cx="1479430" cy="1200329"/>
            </a:xfrm>
            <a:prstGeom prst="rect">
              <a:avLst/>
            </a:prstGeom>
            <a:noFill/>
          </p:spPr>
          <p:txBody>
            <a:bodyPr wrap="square" rtlCol="0">
              <a:spAutoFit/>
            </a:bodyPr>
            <a:lstStyle/>
            <a:p>
              <a:pPr algn="ctr"/>
              <a:r>
                <a:rPr lang="en-US" altLang="zh-CN" sz="2400" dirty="0"/>
                <a:t>Workload</a:t>
              </a:r>
            </a:p>
            <a:p>
              <a:pPr algn="ctr"/>
              <a:r>
                <a:rPr lang="en-US" sz="2400" dirty="0"/>
                <a:t>Change</a:t>
              </a:r>
            </a:p>
            <a:p>
              <a:pPr algn="ctr"/>
              <a:r>
                <a:rPr lang="en-US" sz="2400" b="1" dirty="0"/>
                <a:t>↓</a:t>
              </a:r>
            </a:p>
          </p:txBody>
        </p:sp>
      </p:grpSp>
      <p:sp>
        <p:nvSpPr>
          <p:cNvPr id="6" name="Slide Number Placeholder 5">
            <a:extLst>
              <a:ext uri="{FF2B5EF4-FFF2-40B4-BE49-F238E27FC236}">
                <a16:creationId xmlns:a16="http://schemas.microsoft.com/office/drawing/2014/main" id="{B1718306-1013-1267-87CF-ED5AB368A41A}"/>
              </a:ext>
            </a:extLst>
          </p:cNvPr>
          <p:cNvSpPr>
            <a:spLocks noGrp="1"/>
          </p:cNvSpPr>
          <p:nvPr>
            <p:ph type="sldNum" sz="quarter" idx="12"/>
          </p:nvPr>
        </p:nvSpPr>
        <p:spPr>
          <a:xfrm>
            <a:off x="8610600" y="6486982"/>
            <a:ext cx="2743200" cy="365125"/>
          </a:xfrm>
        </p:spPr>
        <p:txBody>
          <a:bodyPr/>
          <a:lstStyle/>
          <a:p>
            <a:fld id="{9D5DE6D7-F04D-7741-82FC-941AB368F7CA}" type="slidenum">
              <a:rPr lang="en-US" smtClean="0"/>
              <a:t>49</a:t>
            </a:fld>
            <a:endParaRPr lang="en-US" dirty="0"/>
          </a:p>
        </p:txBody>
      </p:sp>
      <p:grpSp>
        <p:nvGrpSpPr>
          <p:cNvPr id="7" name="Group 6">
            <a:extLst>
              <a:ext uri="{FF2B5EF4-FFF2-40B4-BE49-F238E27FC236}">
                <a16:creationId xmlns:a16="http://schemas.microsoft.com/office/drawing/2014/main" id="{223667D7-1CB7-19EF-0F14-9E670FDD39F3}"/>
              </a:ext>
            </a:extLst>
          </p:cNvPr>
          <p:cNvGrpSpPr/>
          <p:nvPr/>
        </p:nvGrpSpPr>
        <p:grpSpPr>
          <a:xfrm>
            <a:off x="0" y="3682436"/>
            <a:ext cx="7483926" cy="3107524"/>
            <a:chOff x="0" y="3682436"/>
            <a:chExt cx="7483926" cy="3107524"/>
          </a:xfrm>
        </p:grpSpPr>
        <p:sp>
          <p:nvSpPr>
            <p:cNvPr id="8" name="Rectangle 7">
              <a:extLst>
                <a:ext uri="{FF2B5EF4-FFF2-40B4-BE49-F238E27FC236}">
                  <a16:creationId xmlns:a16="http://schemas.microsoft.com/office/drawing/2014/main" id="{9928A19C-DB8A-A370-57EC-FC73150A80FE}"/>
                </a:ext>
              </a:extLst>
            </p:cNvPr>
            <p:cNvSpPr/>
            <p:nvPr/>
          </p:nvSpPr>
          <p:spPr>
            <a:xfrm>
              <a:off x="0" y="3682436"/>
              <a:ext cx="749523" cy="2804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B04859A-7ED5-E6A3-144A-0455BDD79A07}"/>
                </a:ext>
              </a:extLst>
            </p:cNvPr>
            <p:cNvSpPr txBox="1"/>
            <p:nvPr/>
          </p:nvSpPr>
          <p:spPr>
            <a:xfrm>
              <a:off x="381497" y="3993902"/>
              <a:ext cx="443069" cy="369332"/>
            </a:xfrm>
            <a:prstGeom prst="rect">
              <a:avLst/>
            </a:prstGeom>
            <a:noFill/>
          </p:spPr>
          <p:txBody>
            <a:bodyPr wrap="square" rtlCol="0">
              <a:spAutoFit/>
            </a:bodyPr>
            <a:lstStyle/>
            <a:p>
              <a:pPr algn="r"/>
              <a:r>
                <a:rPr lang="en-US" dirty="0"/>
                <a:t>20</a:t>
              </a:r>
            </a:p>
          </p:txBody>
        </p:sp>
        <p:sp>
          <p:nvSpPr>
            <p:cNvPr id="10" name="TextBox 9">
              <a:extLst>
                <a:ext uri="{FF2B5EF4-FFF2-40B4-BE49-F238E27FC236}">
                  <a16:creationId xmlns:a16="http://schemas.microsoft.com/office/drawing/2014/main" id="{60E061FC-BEF6-C60F-FE57-C889C4DF85E1}"/>
                </a:ext>
              </a:extLst>
            </p:cNvPr>
            <p:cNvSpPr txBox="1"/>
            <p:nvPr/>
          </p:nvSpPr>
          <p:spPr>
            <a:xfrm>
              <a:off x="381497" y="4562724"/>
              <a:ext cx="443069" cy="369332"/>
            </a:xfrm>
            <a:prstGeom prst="rect">
              <a:avLst/>
            </a:prstGeom>
            <a:noFill/>
          </p:spPr>
          <p:txBody>
            <a:bodyPr wrap="square" rtlCol="0">
              <a:spAutoFit/>
            </a:bodyPr>
            <a:lstStyle/>
            <a:p>
              <a:pPr algn="r"/>
              <a:r>
                <a:rPr lang="en-US" dirty="0"/>
                <a:t>15</a:t>
              </a:r>
            </a:p>
          </p:txBody>
        </p:sp>
        <p:sp>
          <p:nvSpPr>
            <p:cNvPr id="13" name="TextBox 12">
              <a:extLst>
                <a:ext uri="{FF2B5EF4-FFF2-40B4-BE49-F238E27FC236}">
                  <a16:creationId xmlns:a16="http://schemas.microsoft.com/office/drawing/2014/main" id="{6209563D-3739-99A2-A63F-4C3AC58EDB0C}"/>
                </a:ext>
              </a:extLst>
            </p:cNvPr>
            <p:cNvSpPr txBox="1"/>
            <p:nvPr/>
          </p:nvSpPr>
          <p:spPr>
            <a:xfrm>
              <a:off x="381497" y="5131546"/>
              <a:ext cx="443069" cy="369332"/>
            </a:xfrm>
            <a:prstGeom prst="rect">
              <a:avLst/>
            </a:prstGeom>
            <a:noFill/>
          </p:spPr>
          <p:txBody>
            <a:bodyPr wrap="square" rtlCol="0">
              <a:spAutoFit/>
            </a:bodyPr>
            <a:lstStyle/>
            <a:p>
              <a:pPr algn="r"/>
              <a:r>
                <a:rPr lang="en-US" dirty="0"/>
                <a:t>10</a:t>
              </a:r>
            </a:p>
          </p:txBody>
        </p:sp>
        <p:sp>
          <p:nvSpPr>
            <p:cNvPr id="14" name="TextBox 13">
              <a:extLst>
                <a:ext uri="{FF2B5EF4-FFF2-40B4-BE49-F238E27FC236}">
                  <a16:creationId xmlns:a16="http://schemas.microsoft.com/office/drawing/2014/main" id="{C11D7C7E-4C33-1A1D-272E-CA3922D318ED}"/>
                </a:ext>
              </a:extLst>
            </p:cNvPr>
            <p:cNvSpPr txBox="1"/>
            <p:nvPr/>
          </p:nvSpPr>
          <p:spPr>
            <a:xfrm>
              <a:off x="381497" y="5700368"/>
              <a:ext cx="443069" cy="369332"/>
            </a:xfrm>
            <a:prstGeom prst="rect">
              <a:avLst/>
            </a:prstGeom>
            <a:noFill/>
          </p:spPr>
          <p:txBody>
            <a:bodyPr wrap="square" rtlCol="0">
              <a:spAutoFit/>
            </a:bodyPr>
            <a:lstStyle/>
            <a:p>
              <a:pPr algn="r"/>
              <a:r>
                <a:rPr lang="en-US" dirty="0"/>
                <a:t>5</a:t>
              </a:r>
            </a:p>
          </p:txBody>
        </p:sp>
        <p:sp>
          <p:nvSpPr>
            <p:cNvPr id="15" name="TextBox 14">
              <a:extLst>
                <a:ext uri="{FF2B5EF4-FFF2-40B4-BE49-F238E27FC236}">
                  <a16:creationId xmlns:a16="http://schemas.microsoft.com/office/drawing/2014/main" id="{D29E83A3-92D6-CC2B-A0AD-3874B6902569}"/>
                </a:ext>
              </a:extLst>
            </p:cNvPr>
            <p:cNvSpPr txBox="1"/>
            <p:nvPr/>
          </p:nvSpPr>
          <p:spPr>
            <a:xfrm>
              <a:off x="381497" y="6170818"/>
              <a:ext cx="443069" cy="369332"/>
            </a:xfrm>
            <a:prstGeom prst="rect">
              <a:avLst/>
            </a:prstGeom>
            <a:noFill/>
          </p:spPr>
          <p:txBody>
            <a:bodyPr wrap="square" rtlCol="0">
              <a:spAutoFit/>
            </a:bodyPr>
            <a:lstStyle/>
            <a:p>
              <a:pPr algn="r"/>
              <a:r>
                <a:rPr lang="en-US" dirty="0"/>
                <a:t>0</a:t>
              </a:r>
            </a:p>
          </p:txBody>
        </p:sp>
        <p:sp>
          <p:nvSpPr>
            <p:cNvPr id="16" name="TextBox 15">
              <a:extLst>
                <a:ext uri="{FF2B5EF4-FFF2-40B4-BE49-F238E27FC236}">
                  <a16:creationId xmlns:a16="http://schemas.microsoft.com/office/drawing/2014/main" id="{AF8D7079-F823-AE70-AE97-EB85980FD5BE}"/>
                </a:ext>
              </a:extLst>
            </p:cNvPr>
            <p:cNvSpPr txBox="1"/>
            <p:nvPr/>
          </p:nvSpPr>
          <p:spPr>
            <a:xfrm rot="10800000">
              <a:off x="57440" y="4319995"/>
              <a:ext cx="523220" cy="1638776"/>
            </a:xfrm>
            <a:prstGeom prst="rect">
              <a:avLst/>
            </a:prstGeom>
            <a:noFill/>
          </p:spPr>
          <p:txBody>
            <a:bodyPr vert="eaVert" wrap="square" rtlCol="0">
              <a:spAutoFit/>
            </a:bodyPr>
            <a:lstStyle/>
            <a:p>
              <a:r>
                <a:rPr lang="en-US" altLang="zh-CN" sz="2200" dirty="0"/>
                <a:t>Latency (us)</a:t>
              </a:r>
              <a:endParaRPr lang="en-US" sz="2200" dirty="0"/>
            </a:p>
          </p:txBody>
        </p:sp>
        <p:sp>
          <p:nvSpPr>
            <p:cNvPr id="20" name="TextBox 19">
              <a:extLst>
                <a:ext uri="{FF2B5EF4-FFF2-40B4-BE49-F238E27FC236}">
                  <a16:creationId xmlns:a16="http://schemas.microsoft.com/office/drawing/2014/main" id="{0806166A-A16D-6073-3DCF-52ABF1E6FBCC}"/>
                </a:ext>
              </a:extLst>
            </p:cNvPr>
            <p:cNvSpPr txBox="1"/>
            <p:nvPr/>
          </p:nvSpPr>
          <p:spPr>
            <a:xfrm rot="16200000">
              <a:off x="6099412" y="5405445"/>
              <a:ext cx="338554" cy="2430475"/>
            </a:xfrm>
            <a:prstGeom prst="rect">
              <a:avLst/>
            </a:prstGeom>
            <a:solidFill>
              <a:schemeClr val="bg1"/>
            </a:solidFill>
          </p:spPr>
          <p:txBody>
            <a:bodyPr vert="eaVert" wrap="square" lIns="0" tIns="0" rIns="0" bIns="0" rtlCol="0">
              <a:spAutoFit/>
            </a:bodyPr>
            <a:lstStyle/>
            <a:p>
              <a:r>
                <a:rPr lang="en-US" altLang="zh-CN" sz="2200" dirty="0"/>
                <a:t>Workload Progress</a:t>
              </a:r>
              <a:endParaRPr lang="en-US" sz="2200" dirty="0"/>
            </a:p>
          </p:txBody>
        </p:sp>
      </p:grpSp>
    </p:spTree>
    <p:extLst>
      <p:ext uri="{BB962C8B-B14F-4D97-AF65-F5344CB8AC3E}">
        <p14:creationId xmlns:p14="http://schemas.microsoft.com/office/powerpoint/2010/main" val="3995402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Caching in Storage Engine</a:t>
            </a:r>
          </a:p>
        </p:txBody>
      </p:sp>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200" y="1224867"/>
            <a:ext cx="10515600" cy="2135700"/>
          </a:xfrm>
        </p:spPr>
        <p:txBody>
          <a:bodyPr/>
          <a:lstStyle/>
          <a:p>
            <a:pPr marL="0" indent="0">
              <a:buNone/>
            </a:pPr>
            <a:r>
              <a:rPr lang="en-US" dirty="0"/>
              <a:t>Cache within the application</a:t>
            </a:r>
          </a:p>
          <a:p>
            <a:pPr marL="0" indent="0">
              <a:buNone/>
            </a:pPr>
            <a:r>
              <a:rPr lang="en-US" dirty="0"/>
              <a:t>An implicit layer of kernel caching</a:t>
            </a:r>
          </a:p>
          <a:p>
            <a:pPr marL="457200" lvl="1" indent="0">
              <a:buNone/>
            </a:pPr>
            <a:r>
              <a:rPr lang="en-US" sz="2600" dirty="0">
                <a:solidFill>
                  <a:srgbClr val="0070C0"/>
                </a:solidFill>
              </a:rPr>
              <a:t>Stores compressed data</a:t>
            </a:r>
          </a:p>
          <a:p>
            <a:endParaRPr lang="en-US" dirty="0"/>
          </a:p>
        </p:txBody>
      </p:sp>
      <p:grpSp>
        <p:nvGrpSpPr>
          <p:cNvPr id="16" name="Group 15">
            <a:extLst>
              <a:ext uri="{FF2B5EF4-FFF2-40B4-BE49-F238E27FC236}">
                <a16:creationId xmlns:a16="http://schemas.microsoft.com/office/drawing/2014/main" id="{A93DEADE-B59D-1A72-E230-2408F921B84A}"/>
              </a:ext>
            </a:extLst>
          </p:cNvPr>
          <p:cNvGrpSpPr/>
          <p:nvPr/>
        </p:nvGrpSpPr>
        <p:grpSpPr>
          <a:xfrm>
            <a:off x="609598" y="4028435"/>
            <a:ext cx="11179630" cy="2152837"/>
            <a:chOff x="609598" y="4028435"/>
            <a:chExt cx="11179630" cy="2152837"/>
          </a:xfrm>
        </p:grpSpPr>
        <p:sp>
          <p:nvSpPr>
            <p:cNvPr id="5" name="Rectangle: Rounded Corners 4">
              <a:extLst>
                <a:ext uri="{FF2B5EF4-FFF2-40B4-BE49-F238E27FC236}">
                  <a16:creationId xmlns:a16="http://schemas.microsoft.com/office/drawing/2014/main" id="{9F2AB684-7FA7-8275-325F-F9A70DBC56CE}"/>
                </a:ext>
              </a:extLst>
            </p:cNvPr>
            <p:cNvSpPr/>
            <p:nvPr/>
          </p:nvSpPr>
          <p:spPr>
            <a:xfrm>
              <a:off x="5059142" y="4028435"/>
              <a:ext cx="3518800" cy="213570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a:solidFill>
                    <a:schemeClr val="tx1"/>
                  </a:solidFill>
                </a:rPr>
                <a:t>Kernel</a:t>
              </a:r>
              <a:endParaRPr lang="en-US" sz="2800" dirty="0">
                <a:solidFill>
                  <a:schemeClr val="tx1"/>
                </a:solidFill>
              </a:endParaRPr>
            </a:p>
          </p:txBody>
        </p:sp>
        <p:sp>
          <p:nvSpPr>
            <p:cNvPr id="6" name="Rectangle 5">
              <a:extLst>
                <a:ext uri="{FF2B5EF4-FFF2-40B4-BE49-F238E27FC236}">
                  <a16:creationId xmlns:a16="http://schemas.microsoft.com/office/drawing/2014/main" id="{3D31C361-885A-E58F-C8B1-A5DD4903E5F8}"/>
                </a:ext>
              </a:extLst>
            </p:cNvPr>
            <p:cNvSpPr/>
            <p:nvPr/>
          </p:nvSpPr>
          <p:spPr>
            <a:xfrm>
              <a:off x="6335485" y="4737057"/>
              <a:ext cx="2082117" cy="839114"/>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Cache</a:t>
              </a:r>
            </a:p>
            <a:p>
              <a:pPr algn="ctr"/>
              <a:r>
                <a:rPr lang="en-US" sz="2000" dirty="0">
                  <a:ln w="0"/>
                  <a:solidFill>
                    <a:srgbClr val="0070C0"/>
                  </a:solidFill>
                  <a:effectLst>
                    <a:outerShdw blurRad="38100" dist="19050" dir="2700000" algn="tl" rotWithShape="0">
                      <a:schemeClr val="dk1">
                        <a:alpha val="40000"/>
                      </a:schemeClr>
                    </a:outerShdw>
                  </a:effectLst>
                </a:rPr>
                <a:t>(Compressed)</a:t>
              </a:r>
              <a:endParaRPr lang="en-US" sz="2000" dirty="0">
                <a:solidFill>
                  <a:srgbClr val="0070C0"/>
                </a:solidFill>
              </a:endParaRPr>
            </a:p>
          </p:txBody>
        </p:sp>
        <p:sp>
          <p:nvSpPr>
            <p:cNvPr id="7" name="Rectangle: Rounded Corners 6">
              <a:extLst>
                <a:ext uri="{FF2B5EF4-FFF2-40B4-BE49-F238E27FC236}">
                  <a16:creationId xmlns:a16="http://schemas.microsoft.com/office/drawing/2014/main" id="{6CF06EC1-009D-698F-3444-996C260CD9BD}"/>
                </a:ext>
              </a:extLst>
            </p:cNvPr>
            <p:cNvSpPr/>
            <p:nvPr/>
          </p:nvSpPr>
          <p:spPr>
            <a:xfrm>
              <a:off x="609598" y="4045572"/>
              <a:ext cx="3348555" cy="213570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a:solidFill>
                    <a:schemeClr val="tx1"/>
                  </a:solidFill>
                </a:rPr>
                <a:t>App</a:t>
              </a:r>
              <a:endParaRPr lang="en-US" sz="2800" dirty="0">
                <a:solidFill>
                  <a:schemeClr val="tx1"/>
                </a:solidFill>
              </a:endParaRPr>
            </a:p>
          </p:txBody>
        </p:sp>
        <p:sp>
          <p:nvSpPr>
            <p:cNvPr id="8" name="Rectangle 7">
              <a:extLst>
                <a:ext uri="{FF2B5EF4-FFF2-40B4-BE49-F238E27FC236}">
                  <a16:creationId xmlns:a16="http://schemas.microsoft.com/office/drawing/2014/main" id="{B778AD62-78D0-3D7C-C1F8-E12641B43967}"/>
                </a:ext>
              </a:extLst>
            </p:cNvPr>
            <p:cNvSpPr/>
            <p:nvPr/>
          </p:nvSpPr>
          <p:spPr>
            <a:xfrm>
              <a:off x="1523999" y="4737057"/>
              <a:ext cx="2354029" cy="839108"/>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Cache</a:t>
              </a:r>
            </a:p>
            <a:p>
              <a:pPr algn="ctr"/>
              <a:r>
                <a:rPr lang="en-US" sz="2000" dirty="0">
                  <a:ln w="0"/>
                  <a:solidFill>
                    <a:srgbClr val="0070C0"/>
                  </a:solidFill>
                  <a:effectLst>
                    <a:outerShdw blurRad="38100" dist="19050" dir="2700000" algn="tl" rotWithShape="0">
                      <a:schemeClr val="dk1">
                        <a:alpha val="40000"/>
                      </a:schemeClr>
                    </a:outerShdw>
                  </a:effectLst>
                </a:rPr>
                <a:t>(Uncompressed)</a:t>
              </a:r>
              <a:endParaRPr lang="en-US" sz="2000" dirty="0">
                <a:solidFill>
                  <a:srgbClr val="0070C0"/>
                </a:solidFill>
              </a:endParaRPr>
            </a:p>
          </p:txBody>
        </p:sp>
        <p:sp>
          <p:nvSpPr>
            <p:cNvPr id="9" name="Rectangle: Rounded Corners 8">
              <a:extLst>
                <a:ext uri="{FF2B5EF4-FFF2-40B4-BE49-F238E27FC236}">
                  <a16:creationId xmlns:a16="http://schemas.microsoft.com/office/drawing/2014/main" id="{5118F155-4284-28A8-9D34-A4D78C15AEE1}"/>
                </a:ext>
              </a:extLst>
            </p:cNvPr>
            <p:cNvSpPr/>
            <p:nvPr/>
          </p:nvSpPr>
          <p:spPr>
            <a:xfrm>
              <a:off x="9612084" y="4310553"/>
              <a:ext cx="2177144" cy="1763675"/>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rPr>
                <a:t>Device</a:t>
              </a:r>
            </a:p>
            <a:p>
              <a:pPr algn="ctr"/>
              <a:endParaRPr lang="en-US" altLang="zh-CN" sz="2800" dirty="0">
                <a:solidFill>
                  <a:schemeClr val="tx1"/>
                </a:solidFill>
              </a:endParaRPr>
            </a:p>
            <a:p>
              <a:pPr algn="ctr"/>
              <a:endParaRPr lang="en-US" altLang="zh-CN" sz="2800" dirty="0">
                <a:solidFill>
                  <a:schemeClr val="tx1"/>
                </a:solidFill>
              </a:endParaRPr>
            </a:p>
          </p:txBody>
        </p:sp>
        <p:sp>
          <p:nvSpPr>
            <p:cNvPr id="4" name="Rectangle 3">
              <a:extLst>
                <a:ext uri="{FF2B5EF4-FFF2-40B4-BE49-F238E27FC236}">
                  <a16:creationId xmlns:a16="http://schemas.microsoft.com/office/drawing/2014/main" id="{C2E6CE95-F4CA-DCA8-6588-6BBA35B77A7D}"/>
                </a:ext>
              </a:extLst>
            </p:cNvPr>
            <p:cNvSpPr/>
            <p:nvPr/>
          </p:nvSpPr>
          <p:spPr>
            <a:xfrm>
              <a:off x="9715716" y="5018093"/>
              <a:ext cx="1986424" cy="839114"/>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Data</a:t>
              </a:r>
            </a:p>
            <a:p>
              <a:pPr algn="ctr"/>
              <a:r>
                <a:rPr lang="en-US" sz="2000" dirty="0">
                  <a:ln w="0"/>
                  <a:solidFill>
                    <a:srgbClr val="0070C0"/>
                  </a:solidFill>
                  <a:effectLst>
                    <a:outerShdw blurRad="38100" dist="19050" dir="2700000" algn="tl" rotWithShape="0">
                      <a:schemeClr val="dk1">
                        <a:alpha val="40000"/>
                      </a:schemeClr>
                    </a:outerShdw>
                  </a:effectLst>
                </a:rPr>
                <a:t>(Compressed)</a:t>
              </a:r>
              <a:endParaRPr lang="en-US" sz="2000" dirty="0">
                <a:solidFill>
                  <a:srgbClr val="0070C0"/>
                </a:solidFill>
              </a:endParaRPr>
            </a:p>
          </p:txBody>
        </p:sp>
        <p:cxnSp>
          <p:nvCxnSpPr>
            <p:cNvPr id="10" name="Straight Arrow Connector 9">
              <a:extLst>
                <a:ext uri="{FF2B5EF4-FFF2-40B4-BE49-F238E27FC236}">
                  <a16:creationId xmlns:a16="http://schemas.microsoft.com/office/drawing/2014/main" id="{9EA467A5-7CA8-5E8D-509C-100CF7E3FDAE}"/>
                </a:ext>
              </a:extLst>
            </p:cNvPr>
            <p:cNvCxnSpPr>
              <a:cxnSpLocks/>
            </p:cNvCxnSpPr>
            <p:nvPr/>
          </p:nvCxnSpPr>
          <p:spPr>
            <a:xfrm>
              <a:off x="4093028" y="5176001"/>
              <a:ext cx="751114" cy="0"/>
            </a:xfrm>
            <a:prstGeom prst="straightConnector1">
              <a:avLst/>
            </a:prstGeom>
            <a:ln w="47625">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0690C9A3-74B2-A5C6-0A91-EDEB6B373309}"/>
                </a:ext>
              </a:extLst>
            </p:cNvPr>
            <p:cNvCxnSpPr>
              <a:cxnSpLocks/>
            </p:cNvCxnSpPr>
            <p:nvPr/>
          </p:nvCxnSpPr>
          <p:spPr>
            <a:xfrm>
              <a:off x="8719456" y="5176001"/>
              <a:ext cx="751114" cy="0"/>
            </a:xfrm>
            <a:prstGeom prst="straightConnector1">
              <a:avLst/>
            </a:prstGeom>
            <a:ln w="47625">
              <a:headEnd type="triangle" w="lg" len="lg"/>
              <a:tailEnd type="triangle" w="lg" len="lg"/>
            </a:ln>
          </p:spPr>
          <p:style>
            <a:lnRef idx="1">
              <a:schemeClr val="dk1"/>
            </a:lnRef>
            <a:fillRef idx="0">
              <a:schemeClr val="dk1"/>
            </a:fillRef>
            <a:effectRef idx="0">
              <a:schemeClr val="dk1"/>
            </a:effectRef>
            <a:fontRef idx="minor">
              <a:schemeClr val="tx1"/>
            </a:fontRef>
          </p:style>
        </p:cxnSp>
      </p:grpSp>
      <p:sp>
        <p:nvSpPr>
          <p:cNvPr id="17" name="Slide Number Placeholder 16">
            <a:extLst>
              <a:ext uri="{FF2B5EF4-FFF2-40B4-BE49-F238E27FC236}">
                <a16:creationId xmlns:a16="http://schemas.microsoft.com/office/drawing/2014/main" id="{F95C63DD-046C-02A2-C7BE-405216DA6CDF}"/>
              </a:ext>
            </a:extLst>
          </p:cNvPr>
          <p:cNvSpPr>
            <a:spLocks noGrp="1"/>
          </p:cNvSpPr>
          <p:nvPr>
            <p:ph type="sldNum" sz="quarter" idx="12"/>
          </p:nvPr>
        </p:nvSpPr>
        <p:spPr/>
        <p:txBody>
          <a:bodyPr/>
          <a:lstStyle/>
          <a:p>
            <a:fld id="{9D5DE6D7-F04D-7741-82FC-941AB368F7CA}" type="slidenum">
              <a:rPr lang="en-US" smtClean="0"/>
              <a:t>5</a:t>
            </a:fld>
            <a:endParaRPr lang="en-US" dirty="0"/>
          </a:p>
        </p:txBody>
      </p:sp>
    </p:spTree>
    <p:extLst>
      <p:ext uri="{BB962C8B-B14F-4D97-AF65-F5344CB8AC3E}">
        <p14:creationId xmlns:p14="http://schemas.microsoft.com/office/powerpoint/2010/main" val="21060301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4B16C4E-B65D-48E6-BB0B-AB696516EDD6}"/>
              </a:ext>
            </a:extLst>
          </p:cNvPr>
          <p:cNvPicPr>
            <a:picLocks noChangeAspect="1"/>
          </p:cNvPicPr>
          <p:nvPr/>
        </p:nvPicPr>
        <p:blipFill>
          <a:blip r:embed="rId3"/>
          <a:stretch>
            <a:fillRect/>
          </a:stretch>
        </p:blipFill>
        <p:spPr>
          <a:xfrm>
            <a:off x="6163660" y="3609746"/>
            <a:ext cx="5752183" cy="3205154"/>
          </a:xfrm>
          <a:prstGeom prst="rect">
            <a:avLst/>
          </a:prstGeom>
        </p:spPr>
      </p:pic>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Dynamic Workloads - Example</a:t>
            </a:r>
          </a:p>
        </p:txBody>
      </p:sp>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200" y="1224867"/>
            <a:ext cx="10725150" cy="5566458"/>
          </a:xfrm>
        </p:spPr>
        <p:txBody>
          <a:bodyPr/>
          <a:lstStyle/>
          <a:p>
            <a:pPr marL="0" indent="0">
              <a:buFont typeface="Arial" panose="020B0604020202020204" pitchFamily="34" charset="0"/>
              <a:buNone/>
            </a:pPr>
            <a:r>
              <a:rPr lang="en-US" dirty="0"/>
              <a:t>Workload 1</a:t>
            </a:r>
          </a:p>
          <a:p>
            <a:pPr marL="457200" lvl="1" indent="0">
              <a:buNone/>
            </a:pPr>
            <a:endParaRPr lang="en-US" dirty="0"/>
          </a:p>
          <a:p>
            <a:pPr marL="457200" lvl="1" indent="0">
              <a:buNone/>
            </a:pPr>
            <a:endParaRPr lang="en-US" dirty="0">
              <a:solidFill>
                <a:srgbClr val="0070C0"/>
              </a:solidFill>
            </a:endParaRPr>
          </a:p>
        </p:txBody>
      </p:sp>
      <p:sp>
        <p:nvSpPr>
          <p:cNvPr id="7" name="TextBox 6">
            <a:extLst>
              <a:ext uri="{FF2B5EF4-FFF2-40B4-BE49-F238E27FC236}">
                <a16:creationId xmlns:a16="http://schemas.microsoft.com/office/drawing/2014/main" id="{9420F952-131D-D678-15FE-7A82400460A8}"/>
              </a:ext>
            </a:extLst>
          </p:cNvPr>
          <p:cNvSpPr txBox="1"/>
          <p:nvPr/>
        </p:nvSpPr>
        <p:spPr>
          <a:xfrm>
            <a:off x="8147173" y="2813776"/>
            <a:ext cx="1785155" cy="461665"/>
          </a:xfrm>
          <a:prstGeom prst="rect">
            <a:avLst/>
          </a:prstGeom>
          <a:noFill/>
        </p:spPr>
        <p:txBody>
          <a:bodyPr wrap="square" rtlCol="0">
            <a:spAutoFit/>
          </a:bodyPr>
          <a:lstStyle/>
          <a:p>
            <a:r>
              <a:rPr lang="en-US" altLang="zh-CN" sz="2400" dirty="0"/>
              <a:t>Workload 2</a:t>
            </a:r>
            <a:endParaRPr lang="en-US" sz="2400" dirty="0"/>
          </a:p>
        </p:txBody>
      </p:sp>
      <p:sp>
        <p:nvSpPr>
          <p:cNvPr id="9" name="TextBox 8">
            <a:extLst>
              <a:ext uri="{FF2B5EF4-FFF2-40B4-BE49-F238E27FC236}">
                <a16:creationId xmlns:a16="http://schemas.microsoft.com/office/drawing/2014/main" id="{718A5C17-3E33-398F-0D1E-CE7EC053B169}"/>
              </a:ext>
            </a:extLst>
          </p:cNvPr>
          <p:cNvSpPr txBox="1"/>
          <p:nvPr/>
        </p:nvSpPr>
        <p:spPr>
          <a:xfrm>
            <a:off x="2348922" y="2813776"/>
            <a:ext cx="1806780" cy="461665"/>
          </a:xfrm>
          <a:prstGeom prst="rect">
            <a:avLst/>
          </a:prstGeom>
          <a:noFill/>
        </p:spPr>
        <p:txBody>
          <a:bodyPr wrap="square" rtlCol="0">
            <a:spAutoFit/>
          </a:bodyPr>
          <a:lstStyle/>
          <a:p>
            <a:pPr algn="ctr"/>
            <a:r>
              <a:rPr lang="en-US" altLang="zh-CN" sz="2400" dirty="0"/>
              <a:t>Workload 1</a:t>
            </a:r>
            <a:endParaRPr lang="en-US" sz="2400" dirty="0"/>
          </a:p>
        </p:txBody>
      </p:sp>
      <p:pic>
        <p:nvPicPr>
          <p:cNvPr id="16" name="Picture 15">
            <a:extLst>
              <a:ext uri="{FF2B5EF4-FFF2-40B4-BE49-F238E27FC236}">
                <a16:creationId xmlns:a16="http://schemas.microsoft.com/office/drawing/2014/main" id="{5CEF9140-AD22-2962-86D0-9E7228DD1807}"/>
              </a:ext>
            </a:extLst>
          </p:cNvPr>
          <p:cNvPicPr>
            <a:picLocks noChangeAspect="1"/>
          </p:cNvPicPr>
          <p:nvPr/>
        </p:nvPicPr>
        <p:blipFill>
          <a:blip r:embed="rId4"/>
          <a:stretch>
            <a:fillRect/>
          </a:stretch>
        </p:blipFill>
        <p:spPr>
          <a:xfrm>
            <a:off x="340964" y="3609746"/>
            <a:ext cx="5822696" cy="3205154"/>
          </a:xfrm>
          <a:prstGeom prst="rect">
            <a:avLst/>
          </a:prstGeom>
        </p:spPr>
      </p:pic>
      <p:sp>
        <p:nvSpPr>
          <p:cNvPr id="4" name="Slide Number Placeholder 5">
            <a:extLst>
              <a:ext uri="{FF2B5EF4-FFF2-40B4-BE49-F238E27FC236}">
                <a16:creationId xmlns:a16="http://schemas.microsoft.com/office/drawing/2014/main" id="{195536A1-DD9A-1BF3-5B1D-CE7282876A8E}"/>
              </a:ext>
            </a:extLst>
          </p:cNvPr>
          <p:cNvSpPr>
            <a:spLocks noGrp="1"/>
          </p:cNvSpPr>
          <p:nvPr>
            <p:ph type="sldNum" sz="quarter" idx="12"/>
          </p:nvPr>
        </p:nvSpPr>
        <p:spPr>
          <a:xfrm>
            <a:off x="8610600" y="6486982"/>
            <a:ext cx="2743200" cy="365125"/>
          </a:xfrm>
        </p:spPr>
        <p:txBody>
          <a:bodyPr/>
          <a:lstStyle/>
          <a:p>
            <a:fld id="{9D5DE6D7-F04D-7741-82FC-941AB368F7CA}" type="slidenum">
              <a:rPr lang="en-US" smtClean="0"/>
              <a:t>50</a:t>
            </a:fld>
            <a:endParaRPr lang="en-US" dirty="0"/>
          </a:p>
        </p:txBody>
      </p:sp>
      <p:pic>
        <p:nvPicPr>
          <p:cNvPr id="5" name="Picture 4">
            <a:extLst>
              <a:ext uri="{FF2B5EF4-FFF2-40B4-BE49-F238E27FC236}">
                <a16:creationId xmlns:a16="http://schemas.microsoft.com/office/drawing/2014/main" id="{C01C9306-1A35-0016-AE57-37C84103DE15}"/>
              </a:ext>
            </a:extLst>
          </p:cNvPr>
          <p:cNvPicPr>
            <a:picLocks noChangeAspect="1"/>
          </p:cNvPicPr>
          <p:nvPr/>
        </p:nvPicPr>
        <p:blipFill>
          <a:blip r:embed="rId5"/>
          <a:stretch>
            <a:fillRect/>
          </a:stretch>
        </p:blipFill>
        <p:spPr>
          <a:xfrm>
            <a:off x="7581900" y="3350865"/>
            <a:ext cx="2933700" cy="1066800"/>
          </a:xfrm>
          <a:prstGeom prst="rect">
            <a:avLst/>
          </a:prstGeom>
        </p:spPr>
      </p:pic>
      <p:grpSp>
        <p:nvGrpSpPr>
          <p:cNvPr id="23" name="Group 22">
            <a:extLst>
              <a:ext uri="{FF2B5EF4-FFF2-40B4-BE49-F238E27FC236}">
                <a16:creationId xmlns:a16="http://schemas.microsoft.com/office/drawing/2014/main" id="{FB5F9287-98A5-B31C-2470-38FDC2447B56}"/>
              </a:ext>
            </a:extLst>
          </p:cNvPr>
          <p:cNvGrpSpPr/>
          <p:nvPr/>
        </p:nvGrpSpPr>
        <p:grpSpPr>
          <a:xfrm>
            <a:off x="0" y="3682436"/>
            <a:ext cx="7483926" cy="3107524"/>
            <a:chOff x="0" y="3682436"/>
            <a:chExt cx="7483926" cy="3107524"/>
          </a:xfrm>
        </p:grpSpPr>
        <p:grpSp>
          <p:nvGrpSpPr>
            <p:cNvPr id="6" name="Group 5">
              <a:extLst>
                <a:ext uri="{FF2B5EF4-FFF2-40B4-BE49-F238E27FC236}">
                  <a16:creationId xmlns:a16="http://schemas.microsoft.com/office/drawing/2014/main" id="{0D8FCF3C-9C7F-0743-16F8-F14BFBCAA23E}"/>
                </a:ext>
              </a:extLst>
            </p:cNvPr>
            <p:cNvGrpSpPr/>
            <p:nvPr/>
          </p:nvGrpSpPr>
          <p:grpSpPr>
            <a:xfrm>
              <a:off x="0" y="3682436"/>
              <a:ext cx="824566" cy="2857714"/>
              <a:chOff x="0" y="3682436"/>
              <a:chExt cx="824566" cy="2857714"/>
            </a:xfrm>
          </p:grpSpPr>
          <p:sp>
            <p:nvSpPr>
              <p:cNvPr id="11" name="Rectangle 10">
                <a:extLst>
                  <a:ext uri="{FF2B5EF4-FFF2-40B4-BE49-F238E27FC236}">
                    <a16:creationId xmlns:a16="http://schemas.microsoft.com/office/drawing/2014/main" id="{976F0BC2-0C9A-6C2B-E6AE-D2546634B01B}"/>
                  </a:ext>
                </a:extLst>
              </p:cNvPr>
              <p:cNvSpPr/>
              <p:nvPr/>
            </p:nvSpPr>
            <p:spPr>
              <a:xfrm>
                <a:off x="0" y="3682436"/>
                <a:ext cx="749523" cy="2804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DBB532B-78E8-F62D-EA45-4AEA2320A402}"/>
                  </a:ext>
                </a:extLst>
              </p:cNvPr>
              <p:cNvSpPr txBox="1"/>
              <p:nvPr/>
            </p:nvSpPr>
            <p:spPr>
              <a:xfrm>
                <a:off x="381497" y="3993902"/>
                <a:ext cx="443069" cy="369332"/>
              </a:xfrm>
              <a:prstGeom prst="rect">
                <a:avLst/>
              </a:prstGeom>
              <a:noFill/>
            </p:spPr>
            <p:txBody>
              <a:bodyPr wrap="square" rtlCol="0">
                <a:spAutoFit/>
              </a:bodyPr>
              <a:lstStyle/>
              <a:p>
                <a:pPr algn="r"/>
                <a:r>
                  <a:rPr lang="en-US" dirty="0"/>
                  <a:t>20</a:t>
                </a:r>
              </a:p>
            </p:txBody>
          </p:sp>
          <p:sp>
            <p:nvSpPr>
              <p:cNvPr id="14" name="TextBox 13">
                <a:extLst>
                  <a:ext uri="{FF2B5EF4-FFF2-40B4-BE49-F238E27FC236}">
                    <a16:creationId xmlns:a16="http://schemas.microsoft.com/office/drawing/2014/main" id="{354822F4-C220-55EF-2675-A8CDFC59AB69}"/>
                  </a:ext>
                </a:extLst>
              </p:cNvPr>
              <p:cNvSpPr txBox="1"/>
              <p:nvPr/>
            </p:nvSpPr>
            <p:spPr>
              <a:xfrm>
                <a:off x="381497" y="4562724"/>
                <a:ext cx="443069" cy="369332"/>
              </a:xfrm>
              <a:prstGeom prst="rect">
                <a:avLst/>
              </a:prstGeom>
              <a:noFill/>
            </p:spPr>
            <p:txBody>
              <a:bodyPr wrap="square" rtlCol="0">
                <a:spAutoFit/>
              </a:bodyPr>
              <a:lstStyle/>
              <a:p>
                <a:pPr algn="r"/>
                <a:r>
                  <a:rPr lang="en-US" dirty="0"/>
                  <a:t>15</a:t>
                </a:r>
              </a:p>
            </p:txBody>
          </p:sp>
          <p:sp>
            <p:nvSpPr>
              <p:cNvPr id="15" name="TextBox 14">
                <a:extLst>
                  <a:ext uri="{FF2B5EF4-FFF2-40B4-BE49-F238E27FC236}">
                    <a16:creationId xmlns:a16="http://schemas.microsoft.com/office/drawing/2014/main" id="{741979AB-9C59-1B85-2EA3-2238BB105421}"/>
                  </a:ext>
                </a:extLst>
              </p:cNvPr>
              <p:cNvSpPr txBox="1"/>
              <p:nvPr/>
            </p:nvSpPr>
            <p:spPr>
              <a:xfrm>
                <a:off x="381497" y="5131546"/>
                <a:ext cx="443069" cy="369332"/>
              </a:xfrm>
              <a:prstGeom prst="rect">
                <a:avLst/>
              </a:prstGeom>
              <a:noFill/>
            </p:spPr>
            <p:txBody>
              <a:bodyPr wrap="square" rtlCol="0">
                <a:spAutoFit/>
              </a:bodyPr>
              <a:lstStyle/>
              <a:p>
                <a:pPr algn="r"/>
                <a:r>
                  <a:rPr lang="en-US" dirty="0"/>
                  <a:t>10</a:t>
                </a:r>
              </a:p>
            </p:txBody>
          </p:sp>
          <p:sp>
            <p:nvSpPr>
              <p:cNvPr id="17" name="TextBox 16">
                <a:extLst>
                  <a:ext uri="{FF2B5EF4-FFF2-40B4-BE49-F238E27FC236}">
                    <a16:creationId xmlns:a16="http://schemas.microsoft.com/office/drawing/2014/main" id="{EBCF6B3D-B768-493D-B858-894090D925BB}"/>
                  </a:ext>
                </a:extLst>
              </p:cNvPr>
              <p:cNvSpPr txBox="1"/>
              <p:nvPr/>
            </p:nvSpPr>
            <p:spPr>
              <a:xfrm>
                <a:off x="381497" y="5700368"/>
                <a:ext cx="443069" cy="369332"/>
              </a:xfrm>
              <a:prstGeom prst="rect">
                <a:avLst/>
              </a:prstGeom>
              <a:noFill/>
            </p:spPr>
            <p:txBody>
              <a:bodyPr wrap="square" rtlCol="0">
                <a:spAutoFit/>
              </a:bodyPr>
              <a:lstStyle/>
              <a:p>
                <a:pPr algn="r"/>
                <a:r>
                  <a:rPr lang="en-US" dirty="0"/>
                  <a:t>5</a:t>
                </a:r>
              </a:p>
            </p:txBody>
          </p:sp>
          <p:sp>
            <p:nvSpPr>
              <p:cNvPr id="18" name="TextBox 17">
                <a:extLst>
                  <a:ext uri="{FF2B5EF4-FFF2-40B4-BE49-F238E27FC236}">
                    <a16:creationId xmlns:a16="http://schemas.microsoft.com/office/drawing/2014/main" id="{C1E7CAB8-E07C-6ABD-C209-542FCCCDBCE7}"/>
                  </a:ext>
                </a:extLst>
              </p:cNvPr>
              <p:cNvSpPr txBox="1"/>
              <p:nvPr/>
            </p:nvSpPr>
            <p:spPr>
              <a:xfrm>
                <a:off x="381497" y="6170818"/>
                <a:ext cx="443069" cy="369332"/>
              </a:xfrm>
              <a:prstGeom prst="rect">
                <a:avLst/>
              </a:prstGeom>
              <a:noFill/>
            </p:spPr>
            <p:txBody>
              <a:bodyPr wrap="square" rtlCol="0">
                <a:spAutoFit/>
              </a:bodyPr>
              <a:lstStyle/>
              <a:p>
                <a:pPr algn="r"/>
                <a:r>
                  <a:rPr lang="en-US" dirty="0"/>
                  <a:t>0</a:t>
                </a:r>
              </a:p>
            </p:txBody>
          </p:sp>
          <p:sp>
            <p:nvSpPr>
              <p:cNvPr id="19" name="TextBox 18">
                <a:extLst>
                  <a:ext uri="{FF2B5EF4-FFF2-40B4-BE49-F238E27FC236}">
                    <a16:creationId xmlns:a16="http://schemas.microsoft.com/office/drawing/2014/main" id="{EBD7914B-D648-9353-4800-AAED5C4B8F59}"/>
                  </a:ext>
                </a:extLst>
              </p:cNvPr>
              <p:cNvSpPr txBox="1"/>
              <p:nvPr/>
            </p:nvSpPr>
            <p:spPr>
              <a:xfrm rot="10800000">
                <a:off x="57440" y="4319995"/>
                <a:ext cx="523220" cy="1638776"/>
              </a:xfrm>
              <a:prstGeom prst="rect">
                <a:avLst/>
              </a:prstGeom>
              <a:noFill/>
            </p:spPr>
            <p:txBody>
              <a:bodyPr vert="eaVert" wrap="square" rtlCol="0">
                <a:spAutoFit/>
              </a:bodyPr>
              <a:lstStyle/>
              <a:p>
                <a:r>
                  <a:rPr lang="en-US" altLang="zh-CN" sz="2200" dirty="0"/>
                  <a:t>Latency (us)</a:t>
                </a:r>
                <a:endParaRPr lang="en-US" sz="2200" dirty="0"/>
              </a:p>
            </p:txBody>
          </p:sp>
        </p:grpSp>
        <p:sp>
          <p:nvSpPr>
            <p:cNvPr id="22" name="TextBox 21">
              <a:extLst>
                <a:ext uri="{FF2B5EF4-FFF2-40B4-BE49-F238E27FC236}">
                  <a16:creationId xmlns:a16="http://schemas.microsoft.com/office/drawing/2014/main" id="{93557F4D-06E5-8B01-3A01-2333B4BEDD1B}"/>
                </a:ext>
              </a:extLst>
            </p:cNvPr>
            <p:cNvSpPr txBox="1"/>
            <p:nvPr/>
          </p:nvSpPr>
          <p:spPr>
            <a:xfrm rot="16200000">
              <a:off x="6099412" y="5405445"/>
              <a:ext cx="338554" cy="2430475"/>
            </a:xfrm>
            <a:prstGeom prst="rect">
              <a:avLst/>
            </a:prstGeom>
            <a:solidFill>
              <a:schemeClr val="bg1"/>
            </a:solidFill>
          </p:spPr>
          <p:txBody>
            <a:bodyPr vert="eaVert" wrap="square" lIns="0" tIns="0" rIns="0" bIns="0" rtlCol="0">
              <a:spAutoFit/>
            </a:bodyPr>
            <a:lstStyle/>
            <a:p>
              <a:r>
                <a:rPr lang="en-US" altLang="zh-CN" sz="2200" dirty="0"/>
                <a:t>Workload Progress</a:t>
              </a:r>
              <a:endParaRPr lang="en-US" sz="2200" dirty="0"/>
            </a:p>
          </p:txBody>
        </p:sp>
      </p:grpSp>
    </p:spTree>
    <p:extLst>
      <p:ext uri="{BB962C8B-B14F-4D97-AF65-F5344CB8AC3E}">
        <p14:creationId xmlns:p14="http://schemas.microsoft.com/office/powerpoint/2010/main" val="39626349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C42AF02-AA03-6CB9-F0AF-8189A5076175}"/>
              </a:ext>
            </a:extLst>
          </p:cNvPr>
          <p:cNvPicPr>
            <a:picLocks noChangeAspect="1"/>
          </p:cNvPicPr>
          <p:nvPr/>
        </p:nvPicPr>
        <p:blipFill>
          <a:blip r:embed="rId3"/>
          <a:stretch>
            <a:fillRect/>
          </a:stretch>
        </p:blipFill>
        <p:spPr>
          <a:xfrm>
            <a:off x="6163660" y="3609746"/>
            <a:ext cx="5752183" cy="3205154"/>
          </a:xfrm>
          <a:prstGeom prst="rect">
            <a:avLst/>
          </a:prstGeom>
        </p:spPr>
      </p:pic>
      <p:sp>
        <p:nvSpPr>
          <p:cNvPr id="10" name="TextBox 9">
            <a:extLst>
              <a:ext uri="{FF2B5EF4-FFF2-40B4-BE49-F238E27FC236}">
                <a16:creationId xmlns:a16="http://schemas.microsoft.com/office/drawing/2014/main" id="{0A8F4305-72D3-40F7-7535-6D1CF75194A9}"/>
              </a:ext>
            </a:extLst>
          </p:cNvPr>
          <p:cNvSpPr txBox="1"/>
          <p:nvPr/>
        </p:nvSpPr>
        <p:spPr>
          <a:xfrm>
            <a:off x="8147173" y="2813776"/>
            <a:ext cx="1785155" cy="461665"/>
          </a:xfrm>
          <a:prstGeom prst="rect">
            <a:avLst/>
          </a:prstGeom>
          <a:noFill/>
        </p:spPr>
        <p:txBody>
          <a:bodyPr wrap="square" rtlCol="0">
            <a:spAutoFit/>
          </a:bodyPr>
          <a:lstStyle/>
          <a:p>
            <a:r>
              <a:rPr lang="en-US" altLang="zh-CN" sz="2400" dirty="0"/>
              <a:t>Workload 2</a:t>
            </a:r>
            <a:endParaRPr lang="en-US" sz="2400" dirty="0"/>
          </a:p>
        </p:txBody>
      </p:sp>
      <p:sp>
        <p:nvSpPr>
          <p:cNvPr id="11" name="TextBox 10">
            <a:extLst>
              <a:ext uri="{FF2B5EF4-FFF2-40B4-BE49-F238E27FC236}">
                <a16:creationId xmlns:a16="http://schemas.microsoft.com/office/drawing/2014/main" id="{25B75C3B-8909-A5FD-BE6A-D55B9DA1DEAA}"/>
              </a:ext>
            </a:extLst>
          </p:cNvPr>
          <p:cNvSpPr txBox="1"/>
          <p:nvPr/>
        </p:nvSpPr>
        <p:spPr>
          <a:xfrm>
            <a:off x="2348922" y="2813776"/>
            <a:ext cx="1806780" cy="461665"/>
          </a:xfrm>
          <a:prstGeom prst="rect">
            <a:avLst/>
          </a:prstGeom>
          <a:noFill/>
        </p:spPr>
        <p:txBody>
          <a:bodyPr wrap="square" rtlCol="0">
            <a:spAutoFit/>
          </a:bodyPr>
          <a:lstStyle/>
          <a:p>
            <a:pPr algn="ctr"/>
            <a:r>
              <a:rPr lang="en-US" altLang="zh-CN" sz="2400" dirty="0"/>
              <a:t>Workload 1</a:t>
            </a:r>
            <a:endParaRPr lang="en-US" sz="2400" dirty="0"/>
          </a:p>
        </p:txBody>
      </p:sp>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Dynamic Workloads - Example</a:t>
            </a:r>
          </a:p>
        </p:txBody>
      </p:sp>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200" y="1224867"/>
            <a:ext cx="10725150" cy="5566458"/>
          </a:xfrm>
        </p:spPr>
        <p:txBody>
          <a:bodyPr/>
          <a:lstStyle/>
          <a:p>
            <a:pPr marL="0" indent="0">
              <a:buFont typeface="Arial" panose="020B0604020202020204" pitchFamily="34" charset="0"/>
              <a:buNone/>
            </a:pPr>
            <a:r>
              <a:rPr lang="en-US" dirty="0"/>
              <a:t>Workload 1</a:t>
            </a:r>
          </a:p>
          <a:p>
            <a:pPr marL="457200" lvl="1" indent="0">
              <a:buNone/>
            </a:pPr>
            <a:r>
              <a:rPr lang="en-US" sz="2600" dirty="0"/>
              <a:t>100% app cache performs better due to high skewedness</a:t>
            </a:r>
          </a:p>
          <a:p>
            <a:pPr marL="457200" lvl="1" indent="0">
              <a:buNone/>
            </a:pPr>
            <a:endParaRPr lang="en-US" dirty="0"/>
          </a:p>
          <a:p>
            <a:pPr marL="457200" lvl="1" indent="0">
              <a:buNone/>
            </a:pPr>
            <a:endParaRPr lang="en-US" dirty="0">
              <a:solidFill>
                <a:srgbClr val="0070C0"/>
              </a:solidFill>
            </a:endParaRPr>
          </a:p>
        </p:txBody>
      </p:sp>
      <p:pic>
        <p:nvPicPr>
          <p:cNvPr id="13" name="Picture 12">
            <a:extLst>
              <a:ext uri="{FF2B5EF4-FFF2-40B4-BE49-F238E27FC236}">
                <a16:creationId xmlns:a16="http://schemas.microsoft.com/office/drawing/2014/main" id="{E4418F4D-9CD7-1D89-7210-36A6C7BEA8D1}"/>
              </a:ext>
            </a:extLst>
          </p:cNvPr>
          <p:cNvPicPr>
            <a:picLocks noChangeAspect="1"/>
          </p:cNvPicPr>
          <p:nvPr/>
        </p:nvPicPr>
        <p:blipFill>
          <a:blip r:embed="rId4"/>
          <a:stretch>
            <a:fillRect/>
          </a:stretch>
        </p:blipFill>
        <p:spPr>
          <a:xfrm>
            <a:off x="340964" y="3609746"/>
            <a:ext cx="5822696" cy="3205154"/>
          </a:xfrm>
          <a:prstGeom prst="rect">
            <a:avLst/>
          </a:prstGeom>
        </p:spPr>
      </p:pic>
      <p:sp>
        <p:nvSpPr>
          <p:cNvPr id="5" name="Slide Number Placeholder 5">
            <a:extLst>
              <a:ext uri="{FF2B5EF4-FFF2-40B4-BE49-F238E27FC236}">
                <a16:creationId xmlns:a16="http://schemas.microsoft.com/office/drawing/2014/main" id="{45278AF7-0388-8193-028B-33C573473263}"/>
              </a:ext>
            </a:extLst>
          </p:cNvPr>
          <p:cNvSpPr>
            <a:spLocks noGrp="1"/>
          </p:cNvSpPr>
          <p:nvPr>
            <p:ph type="sldNum" sz="quarter" idx="12"/>
          </p:nvPr>
        </p:nvSpPr>
        <p:spPr>
          <a:xfrm>
            <a:off x="8610600" y="6486982"/>
            <a:ext cx="2743200" cy="365125"/>
          </a:xfrm>
        </p:spPr>
        <p:txBody>
          <a:bodyPr/>
          <a:lstStyle/>
          <a:p>
            <a:fld id="{9D5DE6D7-F04D-7741-82FC-941AB368F7CA}" type="slidenum">
              <a:rPr lang="en-US" smtClean="0"/>
              <a:t>51</a:t>
            </a:fld>
            <a:endParaRPr lang="en-US" dirty="0"/>
          </a:p>
        </p:txBody>
      </p:sp>
      <p:pic>
        <p:nvPicPr>
          <p:cNvPr id="6" name="Picture 5">
            <a:extLst>
              <a:ext uri="{FF2B5EF4-FFF2-40B4-BE49-F238E27FC236}">
                <a16:creationId xmlns:a16="http://schemas.microsoft.com/office/drawing/2014/main" id="{50E28FF6-8584-8DF8-857E-EA39E6600632}"/>
              </a:ext>
            </a:extLst>
          </p:cNvPr>
          <p:cNvPicPr>
            <a:picLocks noChangeAspect="1"/>
          </p:cNvPicPr>
          <p:nvPr/>
        </p:nvPicPr>
        <p:blipFill>
          <a:blip r:embed="rId5"/>
          <a:stretch>
            <a:fillRect/>
          </a:stretch>
        </p:blipFill>
        <p:spPr>
          <a:xfrm>
            <a:off x="7581900" y="3350865"/>
            <a:ext cx="2933700" cy="1066800"/>
          </a:xfrm>
          <a:prstGeom prst="rect">
            <a:avLst/>
          </a:prstGeom>
        </p:spPr>
      </p:pic>
      <p:grpSp>
        <p:nvGrpSpPr>
          <p:cNvPr id="7" name="Group 6">
            <a:extLst>
              <a:ext uri="{FF2B5EF4-FFF2-40B4-BE49-F238E27FC236}">
                <a16:creationId xmlns:a16="http://schemas.microsoft.com/office/drawing/2014/main" id="{12E6C52E-CE99-E60F-2D7C-141EB0D3309A}"/>
              </a:ext>
            </a:extLst>
          </p:cNvPr>
          <p:cNvGrpSpPr/>
          <p:nvPr/>
        </p:nvGrpSpPr>
        <p:grpSpPr>
          <a:xfrm>
            <a:off x="0" y="3682436"/>
            <a:ext cx="7483926" cy="3107524"/>
            <a:chOff x="0" y="3682436"/>
            <a:chExt cx="7483926" cy="3107524"/>
          </a:xfrm>
        </p:grpSpPr>
        <p:sp>
          <p:nvSpPr>
            <p:cNvPr id="12" name="Rectangle 11">
              <a:extLst>
                <a:ext uri="{FF2B5EF4-FFF2-40B4-BE49-F238E27FC236}">
                  <a16:creationId xmlns:a16="http://schemas.microsoft.com/office/drawing/2014/main" id="{CD6AAD43-9BCC-B975-FDBF-B9AAFD1167D8}"/>
                </a:ext>
              </a:extLst>
            </p:cNvPr>
            <p:cNvSpPr/>
            <p:nvPr/>
          </p:nvSpPr>
          <p:spPr>
            <a:xfrm>
              <a:off x="0" y="3682436"/>
              <a:ext cx="749523" cy="2804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87F6FC2F-3C19-8C0E-6DCD-90D63EAB727C}"/>
                </a:ext>
              </a:extLst>
            </p:cNvPr>
            <p:cNvSpPr txBox="1"/>
            <p:nvPr/>
          </p:nvSpPr>
          <p:spPr>
            <a:xfrm>
              <a:off x="381497" y="3993902"/>
              <a:ext cx="443069" cy="369332"/>
            </a:xfrm>
            <a:prstGeom prst="rect">
              <a:avLst/>
            </a:prstGeom>
            <a:noFill/>
          </p:spPr>
          <p:txBody>
            <a:bodyPr wrap="square" rtlCol="0">
              <a:spAutoFit/>
            </a:bodyPr>
            <a:lstStyle/>
            <a:p>
              <a:pPr algn="r"/>
              <a:r>
                <a:rPr lang="en-US" dirty="0"/>
                <a:t>20</a:t>
              </a:r>
            </a:p>
          </p:txBody>
        </p:sp>
        <p:sp>
          <p:nvSpPr>
            <p:cNvPr id="15" name="TextBox 14">
              <a:extLst>
                <a:ext uri="{FF2B5EF4-FFF2-40B4-BE49-F238E27FC236}">
                  <a16:creationId xmlns:a16="http://schemas.microsoft.com/office/drawing/2014/main" id="{48555FA2-C4CC-DABC-BCA1-5A41D205204A}"/>
                </a:ext>
              </a:extLst>
            </p:cNvPr>
            <p:cNvSpPr txBox="1"/>
            <p:nvPr/>
          </p:nvSpPr>
          <p:spPr>
            <a:xfrm>
              <a:off x="381497" y="4562724"/>
              <a:ext cx="443069" cy="369332"/>
            </a:xfrm>
            <a:prstGeom prst="rect">
              <a:avLst/>
            </a:prstGeom>
            <a:noFill/>
          </p:spPr>
          <p:txBody>
            <a:bodyPr wrap="square" rtlCol="0">
              <a:spAutoFit/>
            </a:bodyPr>
            <a:lstStyle/>
            <a:p>
              <a:pPr algn="r"/>
              <a:r>
                <a:rPr lang="en-US" dirty="0"/>
                <a:t>15</a:t>
              </a:r>
            </a:p>
          </p:txBody>
        </p:sp>
        <p:sp>
          <p:nvSpPr>
            <p:cNvPr id="16" name="TextBox 15">
              <a:extLst>
                <a:ext uri="{FF2B5EF4-FFF2-40B4-BE49-F238E27FC236}">
                  <a16:creationId xmlns:a16="http://schemas.microsoft.com/office/drawing/2014/main" id="{61A7E09C-533F-7D6C-8B96-9A9EC19BE245}"/>
                </a:ext>
              </a:extLst>
            </p:cNvPr>
            <p:cNvSpPr txBox="1"/>
            <p:nvPr/>
          </p:nvSpPr>
          <p:spPr>
            <a:xfrm>
              <a:off x="381497" y="5131546"/>
              <a:ext cx="443069" cy="369332"/>
            </a:xfrm>
            <a:prstGeom prst="rect">
              <a:avLst/>
            </a:prstGeom>
            <a:noFill/>
          </p:spPr>
          <p:txBody>
            <a:bodyPr wrap="square" rtlCol="0">
              <a:spAutoFit/>
            </a:bodyPr>
            <a:lstStyle/>
            <a:p>
              <a:pPr algn="r"/>
              <a:r>
                <a:rPr lang="en-US" dirty="0"/>
                <a:t>10</a:t>
              </a:r>
            </a:p>
          </p:txBody>
        </p:sp>
        <p:sp>
          <p:nvSpPr>
            <p:cNvPr id="17" name="TextBox 16">
              <a:extLst>
                <a:ext uri="{FF2B5EF4-FFF2-40B4-BE49-F238E27FC236}">
                  <a16:creationId xmlns:a16="http://schemas.microsoft.com/office/drawing/2014/main" id="{18D5BD81-CCA2-4424-8552-03DCD5223FBD}"/>
                </a:ext>
              </a:extLst>
            </p:cNvPr>
            <p:cNvSpPr txBox="1"/>
            <p:nvPr/>
          </p:nvSpPr>
          <p:spPr>
            <a:xfrm>
              <a:off x="381497" y="5700368"/>
              <a:ext cx="443069" cy="369332"/>
            </a:xfrm>
            <a:prstGeom prst="rect">
              <a:avLst/>
            </a:prstGeom>
            <a:noFill/>
          </p:spPr>
          <p:txBody>
            <a:bodyPr wrap="square" rtlCol="0">
              <a:spAutoFit/>
            </a:bodyPr>
            <a:lstStyle/>
            <a:p>
              <a:pPr algn="r"/>
              <a:r>
                <a:rPr lang="en-US" dirty="0"/>
                <a:t>5</a:t>
              </a:r>
            </a:p>
          </p:txBody>
        </p:sp>
        <p:sp>
          <p:nvSpPr>
            <p:cNvPr id="18" name="TextBox 17">
              <a:extLst>
                <a:ext uri="{FF2B5EF4-FFF2-40B4-BE49-F238E27FC236}">
                  <a16:creationId xmlns:a16="http://schemas.microsoft.com/office/drawing/2014/main" id="{2E66CBEE-8018-50D7-AE53-6801A058FE1B}"/>
                </a:ext>
              </a:extLst>
            </p:cNvPr>
            <p:cNvSpPr txBox="1"/>
            <p:nvPr/>
          </p:nvSpPr>
          <p:spPr>
            <a:xfrm>
              <a:off x="381497" y="6170818"/>
              <a:ext cx="443069" cy="369332"/>
            </a:xfrm>
            <a:prstGeom prst="rect">
              <a:avLst/>
            </a:prstGeom>
            <a:noFill/>
          </p:spPr>
          <p:txBody>
            <a:bodyPr wrap="square" rtlCol="0">
              <a:spAutoFit/>
            </a:bodyPr>
            <a:lstStyle/>
            <a:p>
              <a:pPr algn="r"/>
              <a:r>
                <a:rPr lang="en-US" dirty="0"/>
                <a:t>0</a:t>
              </a:r>
            </a:p>
          </p:txBody>
        </p:sp>
        <p:sp>
          <p:nvSpPr>
            <p:cNvPr id="19" name="TextBox 18">
              <a:extLst>
                <a:ext uri="{FF2B5EF4-FFF2-40B4-BE49-F238E27FC236}">
                  <a16:creationId xmlns:a16="http://schemas.microsoft.com/office/drawing/2014/main" id="{B2D652C2-B1F7-5763-E956-8A6D81CBFC3F}"/>
                </a:ext>
              </a:extLst>
            </p:cNvPr>
            <p:cNvSpPr txBox="1"/>
            <p:nvPr/>
          </p:nvSpPr>
          <p:spPr>
            <a:xfrm rot="10800000">
              <a:off x="57440" y="4319995"/>
              <a:ext cx="523220" cy="1638776"/>
            </a:xfrm>
            <a:prstGeom prst="rect">
              <a:avLst/>
            </a:prstGeom>
            <a:noFill/>
          </p:spPr>
          <p:txBody>
            <a:bodyPr vert="eaVert" wrap="square" rtlCol="0">
              <a:spAutoFit/>
            </a:bodyPr>
            <a:lstStyle/>
            <a:p>
              <a:r>
                <a:rPr lang="en-US" altLang="zh-CN" sz="2200" dirty="0"/>
                <a:t>Latency (us)</a:t>
              </a:r>
              <a:endParaRPr lang="en-US" sz="2200" dirty="0"/>
            </a:p>
          </p:txBody>
        </p:sp>
        <p:sp>
          <p:nvSpPr>
            <p:cNvPr id="20" name="TextBox 19">
              <a:extLst>
                <a:ext uri="{FF2B5EF4-FFF2-40B4-BE49-F238E27FC236}">
                  <a16:creationId xmlns:a16="http://schemas.microsoft.com/office/drawing/2014/main" id="{08198630-55F5-659B-FCF8-B87890516BB8}"/>
                </a:ext>
              </a:extLst>
            </p:cNvPr>
            <p:cNvSpPr txBox="1"/>
            <p:nvPr/>
          </p:nvSpPr>
          <p:spPr>
            <a:xfrm rot="16200000">
              <a:off x="6099412" y="5405445"/>
              <a:ext cx="338554" cy="2430475"/>
            </a:xfrm>
            <a:prstGeom prst="rect">
              <a:avLst/>
            </a:prstGeom>
            <a:solidFill>
              <a:schemeClr val="bg1"/>
            </a:solidFill>
          </p:spPr>
          <p:txBody>
            <a:bodyPr vert="eaVert" wrap="square" lIns="0" tIns="0" rIns="0" bIns="0" rtlCol="0">
              <a:spAutoFit/>
            </a:bodyPr>
            <a:lstStyle/>
            <a:p>
              <a:r>
                <a:rPr lang="en-US" altLang="zh-CN" sz="2200" dirty="0"/>
                <a:t>Workload Progress</a:t>
              </a:r>
              <a:endParaRPr lang="en-US" sz="2200" dirty="0"/>
            </a:p>
          </p:txBody>
        </p:sp>
      </p:grpSp>
    </p:spTree>
    <p:extLst>
      <p:ext uri="{BB962C8B-B14F-4D97-AF65-F5344CB8AC3E}">
        <p14:creationId xmlns:p14="http://schemas.microsoft.com/office/powerpoint/2010/main" val="3602232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8F66E52-C4D5-1CD7-E7F8-8F591046906D}"/>
              </a:ext>
            </a:extLst>
          </p:cNvPr>
          <p:cNvPicPr>
            <a:picLocks noChangeAspect="1"/>
          </p:cNvPicPr>
          <p:nvPr/>
        </p:nvPicPr>
        <p:blipFill>
          <a:blip r:embed="rId3"/>
          <a:stretch>
            <a:fillRect/>
          </a:stretch>
        </p:blipFill>
        <p:spPr>
          <a:xfrm>
            <a:off x="340964" y="3609746"/>
            <a:ext cx="5822696" cy="3205154"/>
          </a:xfrm>
          <a:prstGeom prst="rect">
            <a:avLst/>
          </a:prstGeom>
        </p:spPr>
      </p:pic>
      <p:grpSp>
        <p:nvGrpSpPr>
          <p:cNvPr id="9" name="Group 8">
            <a:extLst>
              <a:ext uri="{FF2B5EF4-FFF2-40B4-BE49-F238E27FC236}">
                <a16:creationId xmlns:a16="http://schemas.microsoft.com/office/drawing/2014/main" id="{8DD3DB18-458B-7389-F43C-D21C47460F87}"/>
              </a:ext>
            </a:extLst>
          </p:cNvPr>
          <p:cNvGrpSpPr/>
          <p:nvPr/>
        </p:nvGrpSpPr>
        <p:grpSpPr>
          <a:xfrm>
            <a:off x="883937" y="3682436"/>
            <a:ext cx="1393902" cy="506682"/>
            <a:chOff x="1090771" y="3845726"/>
            <a:chExt cx="1393902" cy="506682"/>
          </a:xfrm>
        </p:grpSpPr>
        <p:sp>
          <p:nvSpPr>
            <p:cNvPr id="10" name="TextBox 9">
              <a:extLst>
                <a:ext uri="{FF2B5EF4-FFF2-40B4-BE49-F238E27FC236}">
                  <a16:creationId xmlns:a16="http://schemas.microsoft.com/office/drawing/2014/main" id="{4EC2BDB3-5042-894D-9302-7BE4C889AC7E}"/>
                </a:ext>
              </a:extLst>
            </p:cNvPr>
            <p:cNvSpPr txBox="1"/>
            <p:nvPr/>
          </p:nvSpPr>
          <p:spPr>
            <a:xfrm>
              <a:off x="1090771" y="3845726"/>
              <a:ext cx="1393902" cy="400110"/>
            </a:xfrm>
            <a:prstGeom prst="rect">
              <a:avLst/>
            </a:prstGeom>
            <a:noFill/>
          </p:spPr>
          <p:txBody>
            <a:bodyPr wrap="square" rtlCol="0">
              <a:spAutoFit/>
            </a:bodyPr>
            <a:lstStyle/>
            <a:p>
              <a:pPr algn="ctr"/>
              <a:r>
                <a:rPr lang="en-US" altLang="zh-CN" sz="2000" dirty="0"/>
                <a:t>Simulation</a:t>
              </a:r>
              <a:endParaRPr lang="en-US" sz="2000" dirty="0"/>
            </a:p>
          </p:txBody>
        </p:sp>
        <p:sp>
          <p:nvSpPr>
            <p:cNvPr id="11" name="Right Brace 10">
              <a:extLst>
                <a:ext uri="{FF2B5EF4-FFF2-40B4-BE49-F238E27FC236}">
                  <a16:creationId xmlns:a16="http://schemas.microsoft.com/office/drawing/2014/main" id="{EFD0106C-261F-E192-1B1E-2976F4703F23}"/>
                </a:ext>
              </a:extLst>
            </p:cNvPr>
            <p:cNvSpPr/>
            <p:nvPr/>
          </p:nvSpPr>
          <p:spPr>
            <a:xfrm rot="16200000">
              <a:off x="1727971" y="3695269"/>
              <a:ext cx="119500" cy="1194777"/>
            </a:xfrm>
            <a:prstGeom prst="rightBrace">
              <a:avLst>
                <a:gd name="adj1" fmla="val 50000"/>
                <a:gd name="adj2" fmla="val 5000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grpSp>
      <p:pic>
        <p:nvPicPr>
          <p:cNvPr id="8" name="Picture 7">
            <a:extLst>
              <a:ext uri="{FF2B5EF4-FFF2-40B4-BE49-F238E27FC236}">
                <a16:creationId xmlns:a16="http://schemas.microsoft.com/office/drawing/2014/main" id="{0C35B159-9DCD-CD30-939B-0852795272F8}"/>
              </a:ext>
            </a:extLst>
          </p:cNvPr>
          <p:cNvPicPr>
            <a:picLocks noChangeAspect="1"/>
          </p:cNvPicPr>
          <p:nvPr/>
        </p:nvPicPr>
        <p:blipFill>
          <a:blip r:embed="rId4"/>
          <a:stretch>
            <a:fillRect/>
          </a:stretch>
        </p:blipFill>
        <p:spPr>
          <a:xfrm>
            <a:off x="6163660" y="3609746"/>
            <a:ext cx="5752183" cy="3205154"/>
          </a:xfrm>
          <a:prstGeom prst="rect">
            <a:avLst/>
          </a:prstGeom>
        </p:spPr>
      </p:pic>
      <p:sp>
        <p:nvSpPr>
          <p:cNvPr id="13" name="TextBox 12">
            <a:extLst>
              <a:ext uri="{FF2B5EF4-FFF2-40B4-BE49-F238E27FC236}">
                <a16:creationId xmlns:a16="http://schemas.microsoft.com/office/drawing/2014/main" id="{BB427172-A492-5A72-0EDB-7CD602C74CB1}"/>
              </a:ext>
            </a:extLst>
          </p:cNvPr>
          <p:cNvSpPr txBox="1"/>
          <p:nvPr/>
        </p:nvSpPr>
        <p:spPr>
          <a:xfrm>
            <a:off x="8147173" y="2813776"/>
            <a:ext cx="1785155" cy="461665"/>
          </a:xfrm>
          <a:prstGeom prst="rect">
            <a:avLst/>
          </a:prstGeom>
          <a:noFill/>
        </p:spPr>
        <p:txBody>
          <a:bodyPr wrap="square" rtlCol="0">
            <a:spAutoFit/>
          </a:bodyPr>
          <a:lstStyle/>
          <a:p>
            <a:r>
              <a:rPr lang="en-US" altLang="zh-CN" sz="2400" dirty="0"/>
              <a:t>Workload 2</a:t>
            </a:r>
            <a:endParaRPr lang="en-US" sz="2400" dirty="0"/>
          </a:p>
        </p:txBody>
      </p:sp>
      <p:sp>
        <p:nvSpPr>
          <p:cNvPr id="14" name="TextBox 13">
            <a:extLst>
              <a:ext uri="{FF2B5EF4-FFF2-40B4-BE49-F238E27FC236}">
                <a16:creationId xmlns:a16="http://schemas.microsoft.com/office/drawing/2014/main" id="{12501CAF-E8C9-7EB1-1577-95ECADEE696D}"/>
              </a:ext>
            </a:extLst>
          </p:cNvPr>
          <p:cNvSpPr txBox="1"/>
          <p:nvPr/>
        </p:nvSpPr>
        <p:spPr>
          <a:xfrm>
            <a:off x="2348922" y="2813776"/>
            <a:ext cx="1806780" cy="461665"/>
          </a:xfrm>
          <a:prstGeom prst="rect">
            <a:avLst/>
          </a:prstGeom>
          <a:noFill/>
        </p:spPr>
        <p:txBody>
          <a:bodyPr wrap="square" rtlCol="0">
            <a:spAutoFit/>
          </a:bodyPr>
          <a:lstStyle/>
          <a:p>
            <a:pPr algn="ctr"/>
            <a:r>
              <a:rPr lang="en-US" altLang="zh-CN" sz="2400" dirty="0"/>
              <a:t>Workload 1</a:t>
            </a:r>
            <a:endParaRPr lang="en-US" sz="2400" dirty="0"/>
          </a:p>
        </p:txBody>
      </p:sp>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Dynamic Workloads - Example</a:t>
            </a:r>
          </a:p>
        </p:txBody>
      </p:sp>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200" y="1224867"/>
            <a:ext cx="10725150" cy="5566458"/>
          </a:xfrm>
        </p:spPr>
        <p:txBody>
          <a:bodyPr/>
          <a:lstStyle/>
          <a:p>
            <a:pPr marL="0" indent="0">
              <a:buFont typeface="Arial" panose="020B0604020202020204" pitchFamily="34" charset="0"/>
              <a:buNone/>
            </a:pPr>
            <a:r>
              <a:rPr lang="en-US" dirty="0"/>
              <a:t>Workload 1</a:t>
            </a:r>
          </a:p>
          <a:p>
            <a:pPr marL="457200" lvl="1" indent="0">
              <a:buNone/>
            </a:pPr>
            <a:r>
              <a:rPr lang="en-US" sz="2600" dirty="0">
                <a:solidFill>
                  <a:srgbClr val="0070C0"/>
                </a:solidFill>
              </a:rPr>
              <a:t>Symbiosis performs best after simulation</a:t>
            </a:r>
          </a:p>
          <a:p>
            <a:pPr marL="457200" lvl="1" indent="0">
              <a:buNone/>
            </a:pPr>
            <a:endParaRPr lang="en-US" dirty="0"/>
          </a:p>
          <a:p>
            <a:pPr marL="457200" lvl="1" indent="0">
              <a:buNone/>
            </a:pPr>
            <a:endParaRPr lang="en-US" dirty="0">
              <a:solidFill>
                <a:srgbClr val="0070C0"/>
              </a:solidFill>
            </a:endParaRPr>
          </a:p>
        </p:txBody>
      </p:sp>
      <p:sp>
        <p:nvSpPr>
          <p:cNvPr id="4" name="Slide Number Placeholder 5">
            <a:extLst>
              <a:ext uri="{FF2B5EF4-FFF2-40B4-BE49-F238E27FC236}">
                <a16:creationId xmlns:a16="http://schemas.microsoft.com/office/drawing/2014/main" id="{75934213-C40D-EF05-5CA8-AF3749745AF7}"/>
              </a:ext>
            </a:extLst>
          </p:cNvPr>
          <p:cNvSpPr>
            <a:spLocks noGrp="1"/>
          </p:cNvSpPr>
          <p:nvPr>
            <p:ph type="sldNum" sz="quarter" idx="12"/>
          </p:nvPr>
        </p:nvSpPr>
        <p:spPr>
          <a:xfrm>
            <a:off x="8610600" y="6486982"/>
            <a:ext cx="2743200" cy="365125"/>
          </a:xfrm>
        </p:spPr>
        <p:txBody>
          <a:bodyPr/>
          <a:lstStyle/>
          <a:p>
            <a:fld id="{9D5DE6D7-F04D-7741-82FC-941AB368F7CA}" type="slidenum">
              <a:rPr lang="en-US" smtClean="0"/>
              <a:t>52</a:t>
            </a:fld>
            <a:endParaRPr lang="en-US" dirty="0"/>
          </a:p>
        </p:txBody>
      </p:sp>
      <p:pic>
        <p:nvPicPr>
          <p:cNvPr id="5" name="Picture 4">
            <a:extLst>
              <a:ext uri="{FF2B5EF4-FFF2-40B4-BE49-F238E27FC236}">
                <a16:creationId xmlns:a16="http://schemas.microsoft.com/office/drawing/2014/main" id="{612F8E2B-E191-F892-D4AD-A2924F74C2B8}"/>
              </a:ext>
            </a:extLst>
          </p:cNvPr>
          <p:cNvPicPr>
            <a:picLocks noChangeAspect="1"/>
          </p:cNvPicPr>
          <p:nvPr/>
        </p:nvPicPr>
        <p:blipFill>
          <a:blip r:embed="rId5"/>
          <a:stretch>
            <a:fillRect/>
          </a:stretch>
        </p:blipFill>
        <p:spPr>
          <a:xfrm>
            <a:off x="7581900" y="3350865"/>
            <a:ext cx="2933700" cy="1066800"/>
          </a:xfrm>
          <a:prstGeom prst="rect">
            <a:avLst/>
          </a:prstGeom>
        </p:spPr>
      </p:pic>
      <p:grpSp>
        <p:nvGrpSpPr>
          <p:cNvPr id="6" name="Group 5">
            <a:extLst>
              <a:ext uri="{FF2B5EF4-FFF2-40B4-BE49-F238E27FC236}">
                <a16:creationId xmlns:a16="http://schemas.microsoft.com/office/drawing/2014/main" id="{83F65647-A4C9-BF19-7105-1C21EA0CA6E6}"/>
              </a:ext>
            </a:extLst>
          </p:cNvPr>
          <p:cNvGrpSpPr/>
          <p:nvPr/>
        </p:nvGrpSpPr>
        <p:grpSpPr>
          <a:xfrm>
            <a:off x="0" y="3682436"/>
            <a:ext cx="7483926" cy="3107524"/>
            <a:chOff x="0" y="3682436"/>
            <a:chExt cx="7483926" cy="3107524"/>
          </a:xfrm>
        </p:grpSpPr>
        <p:sp>
          <p:nvSpPr>
            <p:cNvPr id="15" name="Rectangle 14">
              <a:extLst>
                <a:ext uri="{FF2B5EF4-FFF2-40B4-BE49-F238E27FC236}">
                  <a16:creationId xmlns:a16="http://schemas.microsoft.com/office/drawing/2014/main" id="{5873E36A-9DF3-DB7B-1941-DACF585D4535}"/>
                </a:ext>
              </a:extLst>
            </p:cNvPr>
            <p:cNvSpPr/>
            <p:nvPr/>
          </p:nvSpPr>
          <p:spPr>
            <a:xfrm>
              <a:off x="0" y="3682436"/>
              <a:ext cx="749523" cy="2804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397A62F0-30E7-8EA0-FFAC-918B864DD3CD}"/>
                </a:ext>
              </a:extLst>
            </p:cNvPr>
            <p:cNvSpPr txBox="1"/>
            <p:nvPr/>
          </p:nvSpPr>
          <p:spPr>
            <a:xfrm>
              <a:off x="381497" y="3993902"/>
              <a:ext cx="443069" cy="369332"/>
            </a:xfrm>
            <a:prstGeom prst="rect">
              <a:avLst/>
            </a:prstGeom>
            <a:noFill/>
          </p:spPr>
          <p:txBody>
            <a:bodyPr wrap="square" rtlCol="0">
              <a:spAutoFit/>
            </a:bodyPr>
            <a:lstStyle/>
            <a:p>
              <a:pPr algn="r"/>
              <a:r>
                <a:rPr lang="en-US" dirty="0"/>
                <a:t>20</a:t>
              </a:r>
            </a:p>
          </p:txBody>
        </p:sp>
        <p:sp>
          <p:nvSpPr>
            <p:cNvPr id="17" name="TextBox 16">
              <a:extLst>
                <a:ext uri="{FF2B5EF4-FFF2-40B4-BE49-F238E27FC236}">
                  <a16:creationId xmlns:a16="http://schemas.microsoft.com/office/drawing/2014/main" id="{B809D325-9A8B-023C-3652-99FA89F3AC55}"/>
                </a:ext>
              </a:extLst>
            </p:cNvPr>
            <p:cNvSpPr txBox="1"/>
            <p:nvPr/>
          </p:nvSpPr>
          <p:spPr>
            <a:xfrm>
              <a:off x="381497" y="4562724"/>
              <a:ext cx="443069" cy="369332"/>
            </a:xfrm>
            <a:prstGeom prst="rect">
              <a:avLst/>
            </a:prstGeom>
            <a:noFill/>
          </p:spPr>
          <p:txBody>
            <a:bodyPr wrap="square" rtlCol="0">
              <a:spAutoFit/>
            </a:bodyPr>
            <a:lstStyle/>
            <a:p>
              <a:pPr algn="r"/>
              <a:r>
                <a:rPr lang="en-US" dirty="0"/>
                <a:t>15</a:t>
              </a:r>
            </a:p>
          </p:txBody>
        </p:sp>
        <p:sp>
          <p:nvSpPr>
            <p:cNvPr id="18" name="TextBox 17">
              <a:extLst>
                <a:ext uri="{FF2B5EF4-FFF2-40B4-BE49-F238E27FC236}">
                  <a16:creationId xmlns:a16="http://schemas.microsoft.com/office/drawing/2014/main" id="{FCF727BD-998D-721D-6A12-910E3B369B0C}"/>
                </a:ext>
              </a:extLst>
            </p:cNvPr>
            <p:cNvSpPr txBox="1"/>
            <p:nvPr/>
          </p:nvSpPr>
          <p:spPr>
            <a:xfrm>
              <a:off x="381497" y="5131546"/>
              <a:ext cx="443069" cy="369332"/>
            </a:xfrm>
            <a:prstGeom prst="rect">
              <a:avLst/>
            </a:prstGeom>
            <a:noFill/>
          </p:spPr>
          <p:txBody>
            <a:bodyPr wrap="square" rtlCol="0">
              <a:spAutoFit/>
            </a:bodyPr>
            <a:lstStyle/>
            <a:p>
              <a:pPr algn="r"/>
              <a:r>
                <a:rPr lang="en-US" dirty="0"/>
                <a:t>10</a:t>
              </a:r>
            </a:p>
          </p:txBody>
        </p:sp>
        <p:sp>
          <p:nvSpPr>
            <p:cNvPr id="20" name="TextBox 19">
              <a:extLst>
                <a:ext uri="{FF2B5EF4-FFF2-40B4-BE49-F238E27FC236}">
                  <a16:creationId xmlns:a16="http://schemas.microsoft.com/office/drawing/2014/main" id="{CAABF098-FE72-6DA3-8041-15511D5AF245}"/>
                </a:ext>
              </a:extLst>
            </p:cNvPr>
            <p:cNvSpPr txBox="1"/>
            <p:nvPr/>
          </p:nvSpPr>
          <p:spPr>
            <a:xfrm>
              <a:off x="381497" y="5700368"/>
              <a:ext cx="443069" cy="369332"/>
            </a:xfrm>
            <a:prstGeom prst="rect">
              <a:avLst/>
            </a:prstGeom>
            <a:noFill/>
          </p:spPr>
          <p:txBody>
            <a:bodyPr wrap="square" rtlCol="0">
              <a:spAutoFit/>
            </a:bodyPr>
            <a:lstStyle/>
            <a:p>
              <a:pPr algn="r"/>
              <a:r>
                <a:rPr lang="en-US" dirty="0"/>
                <a:t>5</a:t>
              </a:r>
            </a:p>
          </p:txBody>
        </p:sp>
        <p:sp>
          <p:nvSpPr>
            <p:cNvPr id="21" name="TextBox 20">
              <a:extLst>
                <a:ext uri="{FF2B5EF4-FFF2-40B4-BE49-F238E27FC236}">
                  <a16:creationId xmlns:a16="http://schemas.microsoft.com/office/drawing/2014/main" id="{46D13A2F-D8F3-8B5E-4FAD-999FECACC7A0}"/>
                </a:ext>
              </a:extLst>
            </p:cNvPr>
            <p:cNvSpPr txBox="1"/>
            <p:nvPr/>
          </p:nvSpPr>
          <p:spPr>
            <a:xfrm>
              <a:off x="381497" y="6170818"/>
              <a:ext cx="443069" cy="369332"/>
            </a:xfrm>
            <a:prstGeom prst="rect">
              <a:avLst/>
            </a:prstGeom>
            <a:noFill/>
          </p:spPr>
          <p:txBody>
            <a:bodyPr wrap="square" rtlCol="0">
              <a:spAutoFit/>
            </a:bodyPr>
            <a:lstStyle/>
            <a:p>
              <a:pPr algn="r"/>
              <a:r>
                <a:rPr lang="en-US" dirty="0"/>
                <a:t>0</a:t>
              </a:r>
            </a:p>
          </p:txBody>
        </p:sp>
        <p:sp>
          <p:nvSpPr>
            <p:cNvPr id="22" name="TextBox 21">
              <a:extLst>
                <a:ext uri="{FF2B5EF4-FFF2-40B4-BE49-F238E27FC236}">
                  <a16:creationId xmlns:a16="http://schemas.microsoft.com/office/drawing/2014/main" id="{24B4E938-952C-0119-771F-EA7482851BFC}"/>
                </a:ext>
              </a:extLst>
            </p:cNvPr>
            <p:cNvSpPr txBox="1"/>
            <p:nvPr/>
          </p:nvSpPr>
          <p:spPr>
            <a:xfrm rot="10800000">
              <a:off x="57440" y="4319995"/>
              <a:ext cx="523220" cy="1638776"/>
            </a:xfrm>
            <a:prstGeom prst="rect">
              <a:avLst/>
            </a:prstGeom>
            <a:noFill/>
          </p:spPr>
          <p:txBody>
            <a:bodyPr vert="eaVert" wrap="square" rtlCol="0">
              <a:spAutoFit/>
            </a:bodyPr>
            <a:lstStyle/>
            <a:p>
              <a:r>
                <a:rPr lang="en-US" altLang="zh-CN" sz="2200" dirty="0"/>
                <a:t>Latency (us)</a:t>
              </a:r>
              <a:endParaRPr lang="en-US" sz="2200" dirty="0"/>
            </a:p>
          </p:txBody>
        </p:sp>
        <p:sp>
          <p:nvSpPr>
            <p:cNvPr id="23" name="TextBox 22">
              <a:extLst>
                <a:ext uri="{FF2B5EF4-FFF2-40B4-BE49-F238E27FC236}">
                  <a16:creationId xmlns:a16="http://schemas.microsoft.com/office/drawing/2014/main" id="{9197ACBD-1552-EF83-88CA-299058AA5478}"/>
                </a:ext>
              </a:extLst>
            </p:cNvPr>
            <p:cNvSpPr txBox="1"/>
            <p:nvPr/>
          </p:nvSpPr>
          <p:spPr>
            <a:xfrm rot="16200000">
              <a:off x="6099412" y="5405445"/>
              <a:ext cx="338554" cy="2430475"/>
            </a:xfrm>
            <a:prstGeom prst="rect">
              <a:avLst/>
            </a:prstGeom>
            <a:solidFill>
              <a:schemeClr val="bg1"/>
            </a:solidFill>
          </p:spPr>
          <p:txBody>
            <a:bodyPr vert="eaVert" wrap="square" lIns="0" tIns="0" rIns="0" bIns="0" rtlCol="0">
              <a:spAutoFit/>
            </a:bodyPr>
            <a:lstStyle/>
            <a:p>
              <a:r>
                <a:rPr lang="en-US" altLang="zh-CN" sz="2200" dirty="0"/>
                <a:t>Workload Progress</a:t>
              </a:r>
              <a:endParaRPr lang="en-US" sz="2200" dirty="0"/>
            </a:p>
          </p:txBody>
        </p:sp>
      </p:grpSp>
    </p:spTree>
    <p:extLst>
      <p:ext uri="{BB962C8B-B14F-4D97-AF65-F5344CB8AC3E}">
        <p14:creationId xmlns:p14="http://schemas.microsoft.com/office/powerpoint/2010/main" val="18990765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8F66E52-C4D5-1CD7-E7F8-8F591046906D}"/>
              </a:ext>
            </a:extLst>
          </p:cNvPr>
          <p:cNvPicPr>
            <a:picLocks noChangeAspect="1"/>
          </p:cNvPicPr>
          <p:nvPr/>
        </p:nvPicPr>
        <p:blipFill>
          <a:blip r:embed="rId3"/>
          <a:stretch>
            <a:fillRect/>
          </a:stretch>
        </p:blipFill>
        <p:spPr>
          <a:xfrm>
            <a:off x="340964" y="3609746"/>
            <a:ext cx="5822696" cy="3205154"/>
          </a:xfrm>
          <a:prstGeom prst="rect">
            <a:avLst/>
          </a:prstGeom>
        </p:spPr>
      </p:pic>
      <p:grpSp>
        <p:nvGrpSpPr>
          <p:cNvPr id="9" name="Group 8">
            <a:extLst>
              <a:ext uri="{FF2B5EF4-FFF2-40B4-BE49-F238E27FC236}">
                <a16:creationId xmlns:a16="http://schemas.microsoft.com/office/drawing/2014/main" id="{8DD3DB18-458B-7389-F43C-D21C47460F87}"/>
              </a:ext>
            </a:extLst>
          </p:cNvPr>
          <p:cNvGrpSpPr/>
          <p:nvPr/>
        </p:nvGrpSpPr>
        <p:grpSpPr>
          <a:xfrm>
            <a:off x="883937" y="3682436"/>
            <a:ext cx="1393902" cy="506682"/>
            <a:chOff x="1090771" y="3845726"/>
            <a:chExt cx="1393902" cy="506682"/>
          </a:xfrm>
        </p:grpSpPr>
        <p:sp>
          <p:nvSpPr>
            <p:cNvPr id="10" name="TextBox 9">
              <a:extLst>
                <a:ext uri="{FF2B5EF4-FFF2-40B4-BE49-F238E27FC236}">
                  <a16:creationId xmlns:a16="http://schemas.microsoft.com/office/drawing/2014/main" id="{4EC2BDB3-5042-894D-9302-7BE4C889AC7E}"/>
                </a:ext>
              </a:extLst>
            </p:cNvPr>
            <p:cNvSpPr txBox="1"/>
            <p:nvPr/>
          </p:nvSpPr>
          <p:spPr>
            <a:xfrm>
              <a:off x="1090771" y="3845726"/>
              <a:ext cx="1393902" cy="400110"/>
            </a:xfrm>
            <a:prstGeom prst="rect">
              <a:avLst/>
            </a:prstGeom>
            <a:noFill/>
          </p:spPr>
          <p:txBody>
            <a:bodyPr wrap="square" rtlCol="0">
              <a:spAutoFit/>
            </a:bodyPr>
            <a:lstStyle/>
            <a:p>
              <a:pPr algn="ctr"/>
              <a:r>
                <a:rPr lang="en-US" altLang="zh-CN" sz="2000" dirty="0"/>
                <a:t>Simulation</a:t>
              </a:r>
              <a:endParaRPr lang="en-US" sz="2000" dirty="0"/>
            </a:p>
          </p:txBody>
        </p:sp>
        <p:sp>
          <p:nvSpPr>
            <p:cNvPr id="11" name="Right Brace 10">
              <a:extLst>
                <a:ext uri="{FF2B5EF4-FFF2-40B4-BE49-F238E27FC236}">
                  <a16:creationId xmlns:a16="http://schemas.microsoft.com/office/drawing/2014/main" id="{EFD0106C-261F-E192-1B1E-2976F4703F23}"/>
                </a:ext>
              </a:extLst>
            </p:cNvPr>
            <p:cNvSpPr/>
            <p:nvPr/>
          </p:nvSpPr>
          <p:spPr>
            <a:xfrm rot="16200000">
              <a:off x="1727971" y="3695269"/>
              <a:ext cx="119500" cy="1194777"/>
            </a:xfrm>
            <a:prstGeom prst="rightBrace">
              <a:avLst>
                <a:gd name="adj1" fmla="val 50000"/>
                <a:gd name="adj2" fmla="val 5000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grpSp>
      <p:pic>
        <p:nvPicPr>
          <p:cNvPr id="8" name="Picture 7">
            <a:extLst>
              <a:ext uri="{FF2B5EF4-FFF2-40B4-BE49-F238E27FC236}">
                <a16:creationId xmlns:a16="http://schemas.microsoft.com/office/drawing/2014/main" id="{0C35B159-9DCD-CD30-939B-0852795272F8}"/>
              </a:ext>
            </a:extLst>
          </p:cNvPr>
          <p:cNvPicPr>
            <a:picLocks noChangeAspect="1"/>
          </p:cNvPicPr>
          <p:nvPr/>
        </p:nvPicPr>
        <p:blipFill>
          <a:blip r:embed="rId4"/>
          <a:stretch>
            <a:fillRect/>
          </a:stretch>
        </p:blipFill>
        <p:spPr>
          <a:xfrm>
            <a:off x="6163660" y="3609746"/>
            <a:ext cx="5752183" cy="3205154"/>
          </a:xfrm>
          <a:prstGeom prst="rect">
            <a:avLst/>
          </a:prstGeom>
        </p:spPr>
      </p:pic>
      <p:pic>
        <p:nvPicPr>
          <p:cNvPr id="12" name="Picture 11">
            <a:extLst>
              <a:ext uri="{FF2B5EF4-FFF2-40B4-BE49-F238E27FC236}">
                <a16:creationId xmlns:a16="http://schemas.microsoft.com/office/drawing/2014/main" id="{126C1A37-F1D4-36E5-0E64-5F0BBD1F13F7}"/>
              </a:ext>
            </a:extLst>
          </p:cNvPr>
          <p:cNvPicPr>
            <a:picLocks noChangeAspect="1"/>
          </p:cNvPicPr>
          <p:nvPr/>
        </p:nvPicPr>
        <p:blipFill>
          <a:blip r:embed="rId5"/>
          <a:stretch>
            <a:fillRect/>
          </a:stretch>
        </p:blipFill>
        <p:spPr>
          <a:xfrm>
            <a:off x="7581900" y="3350865"/>
            <a:ext cx="2933700" cy="1066800"/>
          </a:xfrm>
          <a:prstGeom prst="rect">
            <a:avLst/>
          </a:prstGeom>
        </p:spPr>
      </p:pic>
      <p:sp>
        <p:nvSpPr>
          <p:cNvPr id="13" name="TextBox 12">
            <a:extLst>
              <a:ext uri="{FF2B5EF4-FFF2-40B4-BE49-F238E27FC236}">
                <a16:creationId xmlns:a16="http://schemas.microsoft.com/office/drawing/2014/main" id="{BB427172-A492-5A72-0EDB-7CD602C74CB1}"/>
              </a:ext>
            </a:extLst>
          </p:cNvPr>
          <p:cNvSpPr txBox="1"/>
          <p:nvPr/>
        </p:nvSpPr>
        <p:spPr>
          <a:xfrm>
            <a:off x="8147173" y="2813776"/>
            <a:ext cx="1785155" cy="461665"/>
          </a:xfrm>
          <a:prstGeom prst="rect">
            <a:avLst/>
          </a:prstGeom>
          <a:noFill/>
        </p:spPr>
        <p:txBody>
          <a:bodyPr wrap="square" rtlCol="0">
            <a:spAutoFit/>
          </a:bodyPr>
          <a:lstStyle/>
          <a:p>
            <a:r>
              <a:rPr lang="en-US" altLang="zh-CN" sz="2400" dirty="0"/>
              <a:t>Workload 2</a:t>
            </a:r>
            <a:endParaRPr lang="en-US" sz="2400" dirty="0"/>
          </a:p>
        </p:txBody>
      </p:sp>
      <p:sp>
        <p:nvSpPr>
          <p:cNvPr id="14" name="TextBox 13">
            <a:extLst>
              <a:ext uri="{FF2B5EF4-FFF2-40B4-BE49-F238E27FC236}">
                <a16:creationId xmlns:a16="http://schemas.microsoft.com/office/drawing/2014/main" id="{12501CAF-E8C9-7EB1-1577-95ECADEE696D}"/>
              </a:ext>
            </a:extLst>
          </p:cNvPr>
          <p:cNvSpPr txBox="1"/>
          <p:nvPr/>
        </p:nvSpPr>
        <p:spPr>
          <a:xfrm>
            <a:off x="2348922" y="2813776"/>
            <a:ext cx="1806780" cy="461665"/>
          </a:xfrm>
          <a:prstGeom prst="rect">
            <a:avLst/>
          </a:prstGeom>
          <a:noFill/>
        </p:spPr>
        <p:txBody>
          <a:bodyPr wrap="square" rtlCol="0">
            <a:spAutoFit/>
          </a:bodyPr>
          <a:lstStyle/>
          <a:p>
            <a:pPr algn="ctr"/>
            <a:r>
              <a:rPr lang="en-US" altLang="zh-CN" sz="2400" dirty="0"/>
              <a:t>Workload 1</a:t>
            </a:r>
            <a:endParaRPr lang="en-US" sz="2400" dirty="0"/>
          </a:p>
        </p:txBody>
      </p:sp>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Dynamic Workloads - Example</a:t>
            </a:r>
          </a:p>
        </p:txBody>
      </p:sp>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200" y="1224867"/>
            <a:ext cx="10725150" cy="5566458"/>
          </a:xfrm>
        </p:spPr>
        <p:txBody>
          <a:bodyPr/>
          <a:lstStyle/>
          <a:p>
            <a:pPr marL="0" indent="0">
              <a:buFont typeface="Arial" panose="020B0604020202020204" pitchFamily="34" charset="0"/>
              <a:buNone/>
            </a:pPr>
            <a:r>
              <a:rPr lang="en-US" dirty="0"/>
              <a:t>Workload 1</a:t>
            </a:r>
          </a:p>
          <a:p>
            <a:pPr marL="457200" lvl="1" indent="0">
              <a:buNone/>
            </a:pPr>
            <a:r>
              <a:rPr lang="en-US" sz="2600" dirty="0">
                <a:solidFill>
                  <a:srgbClr val="0070C0"/>
                </a:solidFill>
              </a:rPr>
              <a:t>Symbiosis incurs negligible overhead during simulation</a:t>
            </a:r>
          </a:p>
          <a:p>
            <a:pPr marL="457200" lvl="1" indent="0">
              <a:buNone/>
            </a:pPr>
            <a:endParaRPr lang="en-US" dirty="0"/>
          </a:p>
          <a:p>
            <a:pPr marL="457200" lvl="1" indent="0">
              <a:buNone/>
            </a:pPr>
            <a:endParaRPr lang="en-US" dirty="0">
              <a:solidFill>
                <a:srgbClr val="0070C0"/>
              </a:solidFill>
            </a:endParaRPr>
          </a:p>
        </p:txBody>
      </p:sp>
      <p:grpSp>
        <p:nvGrpSpPr>
          <p:cNvPr id="4" name="Group 3">
            <a:extLst>
              <a:ext uri="{FF2B5EF4-FFF2-40B4-BE49-F238E27FC236}">
                <a16:creationId xmlns:a16="http://schemas.microsoft.com/office/drawing/2014/main" id="{87E080EA-F230-C34A-1E47-6301FA5D8B4D}"/>
              </a:ext>
            </a:extLst>
          </p:cNvPr>
          <p:cNvGrpSpPr/>
          <p:nvPr/>
        </p:nvGrpSpPr>
        <p:grpSpPr>
          <a:xfrm>
            <a:off x="1523942" y="4599083"/>
            <a:ext cx="2509288" cy="909088"/>
            <a:chOff x="6133968" y="5997067"/>
            <a:chExt cx="2509288" cy="909088"/>
          </a:xfrm>
        </p:grpSpPr>
        <p:sp>
          <p:nvSpPr>
            <p:cNvPr id="5" name="TextBox 4">
              <a:extLst>
                <a:ext uri="{FF2B5EF4-FFF2-40B4-BE49-F238E27FC236}">
                  <a16:creationId xmlns:a16="http://schemas.microsoft.com/office/drawing/2014/main" id="{3E98E56B-C8F8-30B9-3F17-BCAB59658D00}"/>
                </a:ext>
              </a:extLst>
            </p:cNvPr>
            <p:cNvSpPr txBox="1"/>
            <p:nvPr/>
          </p:nvSpPr>
          <p:spPr>
            <a:xfrm>
              <a:off x="6133968" y="5997067"/>
              <a:ext cx="2509288" cy="400110"/>
            </a:xfrm>
            <a:prstGeom prst="rect">
              <a:avLst/>
            </a:prstGeom>
            <a:noFill/>
          </p:spPr>
          <p:txBody>
            <a:bodyPr wrap="square" rtlCol="0">
              <a:spAutoFit/>
            </a:bodyPr>
            <a:lstStyle/>
            <a:p>
              <a:pPr algn="ctr"/>
              <a:r>
                <a:rPr lang="en-US" altLang="zh-CN" sz="2000" dirty="0"/>
                <a:t>negligible overhead</a:t>
              </a:r>
              <a:endParaRPr lang="en-US" sz="2000" dirty="0"/>
            </a:p>
          </p:txBody>
        </p:sp>
        <p:cxnSp>
          <p:nvCxnSpPr>
            <p:cNvPr id="6" name="Straight Arrow Connector 5">
              <a:extLst>
                <a:ext uri="{FF2B5EF4-FFF2-40B4-BE49-F238E27FC236}">
                  <a16:creationId xmlns:a16="http://schemas.microsoft.com/office/drawing/2014/main" id="{FBB664D5-0F26-F2EA-443E-383928E9ADD2}"/>
                </a:ext>
              </a:extLst>
            </p:cNvPr>
            <p:cNvCxnSpPr>
              <a:cxnSpLocks/>
            </p:cNvCxnSpPr>
            <p:nvPr/>
          </p:nvCxnSpPr>
          <p:spPr>
            <a:xfrm flipH="1">
              <a:off x="6297312" y="6469867"/>
              <a:ext cx="348343" cy="436288"/>
            </a:xfrm>
            <a:prstGeom prst="straightConnector1">
              <a:avLst/>
            </a:prstGeom>
            <a:ln w="38100">
              <a:headEnd type="none" w="lg" len="lg"/>
              <a:tailEnd type="triangle" w="lg" len="lg"/>
            </a:ln>
          </p:spPr>
          <p:style>
            <a:lnRef idx="1">
              <a:schemeClr val="dk1"/>
            </a:lnRef>
            <a:fillRef idx="0">
              <a:schemeClr val="dk1"/>
            </a:fillRef>
            <a:effectRef idx="0">
              <a:schemeClr val="dk1"/>
            </a:effectRef>
            <a:fontRef idx="minor">
              <a:schemeClr val="tx1"/>
            </a:fontRef>
          </p:style>
        </p:cxnSp>
      </p:grpSp>
      <p:sp>
        <p:nvSpPr>
          <p:cNvPr id="24" name="Slide Number Placeholder 5">
            <a:extLst>
              <a:ext uri="{FF2B5EF4-FFF2-40B4-BE49-F238E27FC236}">
                <a16:creationId xmlns:a16="http://schemas.microsoft.com/office/drawing/2014/main" id="{C27B7A98-BACD-ABB5-D6B5-7073B8B5CD4C}"/>
              </a:ext>
            </a:extLst>
          </p:cNvPr>
          <p:cNvSpPr>
            <a:spLocks noGrp="1"/>
          </p:cNvSpPr>
          <p:nvPr>
            <p:ph type="sldNum" sz="quarter" idx="12"/>
          </p:nvPr>
        </p:nvSpPr>
        <p:spPr>
          <a:xfrm>
            <a:off x="8610600" y="6486982"/>
            <a:ext cx="2743200" cy="365125"/>
          </a:xfrm>
        </p:spPr>
        <p:txBody>
          <a:bodyPr/>
          <a:lstStyle/>
          <a:p>
            <a:fld id="{9D5DE6D7-F04D-7741-82FC-941AB368F7CA}" type="slidenum">
              <a:rPr lang="en-US" smtClean="0"/>
              <a:t>53</a:t>
            </a:fld>
            <a:endParaRPr lang="en-US" dirty="0"/>
          </a:p>
        </p:txBody>
      </p:sp>
      <p:grpSp>
        <p:nvGrpSpPr>
          <p:cNvPr id="25" name="Group 24">
            <a:extLst>
              <a:ext uri="{FF2B5EF4-FFF2-40B4-BE49-F238E27FC236}">
                <a16:creationId xmlns:a16="http://schemas.microsoft.com/office/drawing/2014/main" id="{B8F52D23-CD7A-E650-842F-B534FAE7F496}"/>
              </a:ext>
            </a:extLst>
          </p:cNvPr>
          <p:cNvGrpSpPr/>
          <p:nvPr/>
        </p:nvGrpSpPr>
        <p:grpSpPr>
          <a:xfrm>
            <a:off x="0" y="3682436"/>
            <a:ext cx="7483926" cy="3107524"/>
            <a:chOff x="0" y="3682436"/>
            <a:chExt cx="7483926" cy="3107524"/>
          </a:xfrm>
        </p:grpSpPr>
        <p:sp>
          <p:nvSpPr>
            <p:cNvPr id="26" name="Rectangle 25">
              <a:extLst>
                <a:ext uri="{FF2B5EF4-FFF2-40B4-BE49-F238E27FC236}">
                  <a16:creationId xmlns:a16="http://schemas.microsoft.com/office/drawing/2014/main" id="{3DA5DE35-6192-D5BC-5FE5-12DCAE3E2495}"/>
                </a:ext>
              </a:extLst>
            </p:cNvPr>
            <p:cNvSpPr/>
            <p:nvPr/>
          </p:nvSpPr>
          <p:spPr>
            <a:xfrm>
              <a:off x="0" y="3682436"/>
              <a:ext cx="749523" cy="2804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0D5EA94-3407-71CE-BB68-E9E3157178FB}"/>
                </a:ext>
              </a:extLst>
            </p:cNvPr>
            <p:cNvSpPr txBox="1"/>
            <p:nvPr/>
          </p:nvSpPr>
          <p:spPr>
            <a:xfrm>
              <a:off x="381497" y="3993902"/>
              <a:ext cx="443069" cy="369332"/>
            </a:xfrm>
            <a:prstGeom prst="rect">
              <a:avLst/>
            </a:prstGeom>
            <a:noFill/>
          </p:spPr>
          <p:txBody>
            <a:bodyPr wrap="square" rtlCol="0">
              <a:spAutoFit/>
            </a:bodyPr>
            <a:lstStyle/>
            <a:p>
              <a:pPr algn="r"/>
              <a:r>
                <a:rPr lang="en-US" dirty="0"/>
                <a:t>20</a:t>
              </a:r>
            </a:p>
          </p:txBody>
        </p:sp>
        <p:sp>
          <p:nvSpPr>
            <p:cNvPr id="28" name="TextBox 27">
              <a:extLst>
                <a:ext uri="{FF2B5EF4-FFF2-40B4-BE49-F238E27FC236}">
                  <a16:creationId xmlns:a16="http://schemas.microsoft.com/office/drawing/2014/main" id="{CDCBA0B1-C6A5-6FF5-9472-3C90ACE1D31E}"/>
                </a:ext>
              </a:extLst>
            </p:cNvPr>
            <p:cNvSpPr txBox="1"/>
            <p:nvPr/>
          </p:nvSpPr>
          <p:spPr>
            <a:xfrm>
              <a:off x="381497" y="4562724"/>
              <a:ext cx="443069" cy="369332"/>
            </a:xfrm>
            <a:prstGeom prst="rect">
              <a:avLst/>
            </a:prstGeom>
            <a:noFill/>
          </p:spPr>
          <p:txBody>
            <a:bodyPr wrap="square" rtlCol="0">
              <a:spAutoFit/>
            </a:bodyPr>
            <a:lstStyle/>
            <a:p>
              <a:pPr algn="r"/>
              <a:r>
                <a:rPr lang="en-US" dirty="0"/>
                <a:t>15</a:t>
              </a:r>
            </a:p>
          </p:txBody>
        </p:sp>
        <p:sp>
          <p:nvSpPr>
            <p:cNvPr id="29" name="TextBox 28">
              <a:extLst>
                <a:ext uri="{FF2B5EF4-FFF2-40B4-BE49-F238E27FC236}">
                  <a16:creationId xmlns:a16="http://schemas.microsoft.com/office/drawing/2014/main" id="{408989EC-68F7-DEED-F1FB-7F9B65F49BB5}"/>
                </a:ext>
              </a:extLst>
            </p:cNvPr>
            <p:cNvSpPr txBox="1"/>
            <p:nvPr/>
          </p:nvSpPr>
          <p:spPr>
            <a:xfrm>
              <a:off x="381497" y="5131546"/>
              <a:ext cx="443069" cy="369332"/>
            </a:xfrm>
            <a:prstGeom prst="rect">
              <a:avLst/>
            </a:prstGeom>
            <a:noFill/>
          </p:spPr>
          <p:txBody>
            <a:bodyPr wrap="square" rtlCol="0">
              <a:spAutoFit/>
            </a:bodyPr>
            <a:lstStyle/>
            <a:p>
              <a:pPr algn="r"/>
              <a:r>
                <a:rPr lang="en-US" dirty="0"/>
                <a:t>10</a:t>
              </a:r>
            </a:p>
          </p:txBody>
        </p:sp>
        <p:sp>
          <p:nvSpPr>
            <p:cNvPr id="30" name="TextBox 29">
              <a:extLst>
                <a:ext uri="{FF2B5EF4-FFF2-40B4-BE49-F238E27FC236}">
                  <a16:creationId xmlns:a16="http://schemas.microsoft.com/office/drawing/2014/main" id="{C2864F07-D767-F985-6A6C-22AB54ED90AF}"/>
                </a:ext>
              </a:extLst>
            </p:cNvPr>
            <p:cNvSpPr txBox="1"/>
            <p:nvPr/>
          </p:nvSpPr>
          <p:spPr>
            <a:xfrm>
              <a:off x="381497" y="5700368"/>
              <a:ext cx="443069" cy="369332"/>
            </a:xfrm>
            <a:prstGeom prst="rect">
              <a:avLst/>
            </a:prstGeom>
            <a:noFill/>
          </p:spPr>
          <p:txBody>
            <a:bodyPr wrap="square" rtlCol="0">
              <a:spAutoFit/>
            </a:bodyPr>
            <a:lstStyle/>
            <a:p>
              <a:pPr algn="r"/>
              <a:r>
                <a:rPr lang="en-US" dirty="0"/>
                <a:t>5</a:t>
              </a:r>
            </a:p>
          </p:txBody>
        </p:sp>
        <p:sp>
          <p:nvSpPr>
            <p:cNvPr id="31" name="TextBox 30">
              <a:extLst>
                <a:ext uri="{FF2B5EF4-FFF2-40B4-BE49-F238E27FC236}">
                  <a16:creationId xmlns:a16="http://schemas.microsoft.com/office/drawing/2014/main" id="{C404DD22-7C1B-EC6A-22A8-5611BC6F4362}"/>
                </a:ext>
              </a:extLst>
            </p:cNvPr>
            <p:cNvSpPr txBox="1"/>
            <p:nvPr/>
          </p:nvSpPr>
          <p:spPr>
            <a:xfrm>
              <a:off x="381497" y="6170818"/>
              <a:ext cx="443069" cy="369332"/>
            </a:xfrm>
            <a:prstGeom prst="rect">
              <a:avLst/>
            </a:prstGeom>
            <a:noFill/>
          </p:spPr>
          <p:txBody>
            <a:bodyPr wrap="square" rtlCol="0">
              <a:spAutoFit/>
            </a:bodyPr>
            <a:lstStyle/>
            <a:p>
              <a:pPr algn="r"/>
              <a:r>
                <a:rPr lang="en-US" dirty="0"/>
                <a:t>0</a:t>
              </a:r>
            </a:p>
          </p:txBody>
        </p:sp>
        <p:sp>
          <p:nvSpPr>
            <p:cNvPr id="32" name="TextBox 31">
              <a:extLst>
                <a:ext uri="{FF2B5EF4-FFF2-40B4-BE49-F238E27FC236}">
                  <a16:creationId xmlns:a16="http://schemas.microsoft.com/office/drawing/2014/main" id="{516960D3-7D5E-A206-7872-E2524B244530}"/>
                </a:ext>
              </a:extLst>
            </p:cNvPr>
            <p:cNvSpPr txBox="1"/>
            <p:nvPr/>
          </p:nvSpPr>
          <p:spPr>
            <a:xfrm rot="10800000">
              <a:off x="57440" y="4319995"/>
              <a:ext cx="523220" cy="1638776"/>
            </a:xfrm>
            <a:prstGeom prst="rect">
              <a:avLst/>
            </a:prstGeom>
            <a:noFill/>
          </p:spPr>
          <p:txBody>
            <a:bodyPr vert="eaVert" wrap="square" rtlCol="0">
              <a:spAutoFit/>
            </a:bodyPr>
            <a:lstStyle/>
            <a:p>
              <a:r>
                <a:rPr lang="en-US" altLang="zh-CN" sz="2200" dirty="0"/>
                <a:t>Latency (us)</a:t>
              </a:r>
              <a:endParaRPr lang="en-US" sz="2200" dirty="0"/>
            </a:p>
          </p:txBody>
        </p:sp>
        <p:sp>
          <p:nvSpPr>
            <p:cNvPr id="33" name="TextBox 32">
              <a:extLst>
                <a:ext uri="{FF2B5EF4-FFF2-40B4-BE49-F238E27FC236}">
                  <a16:creationId xmlns:a16="http://schemas.microsoft.com/office/drawing/2014/main" id="{928B024B-C7F6-1D77-1017-456CEB5A027A}"/>
                </a:ext>
              </a:extLst>
            </p:cNvPr>
            <p:cNvSpPr txBox="1"/>
            <p:nvPr/>
          </p:nvSpPr>
          <p:spPr>
            <a:xfrm rot="16200000">
              <a:off x="6099412" y="5405445"/>
              <a:ext cx="338554" cy="2430475"/>
            </a:xfrm>
            <a:prstGeom prst="rect">
              <a:avLst/>
            </a:prstGeom>
            <a:solidFill>
              <a:schemeClr val="bg1"/>
            </a:solidFill>
          </p:spPr>
          <p:txBody>
            <a:bodyPr vert="eaVert" wrap="square" lIns="0" tIns="0" rIns="0" bIns="0" rtlCol="0">
              <a:spAutoFit/>
            </a:bodyPr>
            <a:lstStyle/>
            <a:p>
              <a:r>
                <a:rPr lang="en-US" altLang="zh-CN" sz="2200" dirty="0"/>
                <a:t>Workload Progress</a:t>
              </a:r>
              <a:endParaRPr lang="en-US" sz="2200" dirty="0"/>
            </a:p>
          </p:txBody>
        </p:sp>
      </p:grpSp>
    </p:spTree>
    <p:extLst>
      <p:ext uri="{BB962C8B-B14F-4D97-AF65-F5344CB8AC3E}">
        <p14:creationId xmlns:p14="http://schemas.microsoft.com/office/powerpoint/2010/main" val="40298079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Dynamic Workloads - Example</a:t>
            </a:r>
          </a:p>
        </p:txBody>
      </p:sp>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200" y="1224867"/>
            <a:ext cx="10725150" cy="5566458"/>
          </a:xfrm>
        </p:spPr>
        <p:txBody>
          <a:bodyPr/>
          <a:lstStyle/>
          <a:p>
            <a:pPr marL="0" indent="0">
              <a:buFont typeface="Arial" panose="020B0604020202020204" pitchFamily="34" charset="0"/>
              <a:buNone/>
            </a:pPr>
            <a:r>
              <a:rPr lang="en-US" dirty="0"/>
              <a:t>Workload 1</a:t>
            </a:r>
          </a:p>
          <a:p>
            <a:pPr marL="457200" lvl="1" indent="0">
              <a:buNone/>
            </a:pPr>
            <a:endParaRPr lang="en-US" dirty="0"/>
          </a:p>
          <a:p>
            <a:pPr marL="457200" lvl="1" indent="0">
              <a:buNone/>
            </a:pPr>
            <a:endParaRPr lang="en-US" dirty="0">
              <a:solidFill>
                <a:srgbClr val="0070C0"/>
              </a:solidFill>
            </a:endParaRPr>
          </a:p>
        </p:txBody>
      </p:sp>
      <p:pic>
        <p:nvPicPr>
          <p:cNvPr id="10" name="Picture 9">
            <a:extLst>
              <a:ext uri="{FF2B5EF4-FFF2-40B4-BE49-F238E27FC236}">
                <a16:creationId xmlns:a16="http://schemas.microsoft.com/office/drawing/2014/main" id="{48872144-CD70-525A-7ADA-1C165CB26544}"/>
              </a:ext>
            </a:extLst>
          </p:cNvPr>
          <p:cNvPicPr>
            <a:picLocks noChangeAspect="1"/>
          </p:cNvPicPr>
          <p:nvPr/>
        </p:nvPicPr>
        <p:blipFill>
          <a:blip r:embed="rId3"/>
          <a:stretch>
            <a:fillRect/>
          </a:stretch>
        </p:blipFill>
        <p:spPr>
          <a:xfrm>
            <a:off x="340964" y="3609746"/>
            <a:ext cx="5822696" cy="3205154"/>
          </a:xfrm>
          <a:prstGeom prst="rect">
            <a:avLst/>
          </a:prstGeom>
        </p:spPr>
      </p:pic>
      <p:grpSp>
        <p:nvGrpSpPr>
          <p:cNvPr id="11" name="Group 10">
            <a:extLst>
              <a:ext uri="{FF2B5EF4-FFF2-40B4-BE49-F238E27FC236}">
                <a16:creationId xmlns:a16="http://schemas.microsoft.com/office/drawing/2014/main" id="{5544C01E-8E38-7A87-3570-C2D29D25B688}"/>
              </a:ext>
            </a:extLst>
          </p:cNvPr>
          <p:cNvGrpSpPr/>
          <p:nvPr/>
        </p:nvGrpSpPr>
        <p:grpSpPr>
          <a:xfrm>
            <a:off x="883937" y="3682436"/>
            <a:ext cx="1393902" cy="506682"/>
            <a:chOff x="1090771" y="3845726"/>
            <a:chExt cx="1393902" cy="506682"/>
          </a:xfrm>
        </p:grpSpPr>
        <p:sp>
          <p:nvSpPr>
            <p:cNvPr id="12" name="TextBox 11">
              <a:extLst>
                <a:ext uri="{FF2B5EF4-FFF2-40B4-BE49-F238E27FC236}">
                  <a16:creationId xmlns:a16="http://schemas.microsoft.com/office/drawing/2014/main" id="{C274F311-6198-DF5B-EA15-8F11A6EAD6CE}"/>
                </a:ext>
              </a:extLst>
            </p:cNvPr>
            <p:cNvSpPr txBox="1"/>
            <p:nvPr/>
          </p:nvSpPr>
          <p:spPr>
            <a:xfrm>
              <a:off x="1090771" y="3845726"/>
              <a:ext cx="1393902" cy="400110"/>
            </a:xfrm>
            <a:prstGeom prst="rect">
              <a:avLst/>
            </a:prstGeom>
            <a:noFill/>
          </p:spPr>
          <p:txBody>
            <a:bodyPr wrap="square" rtlCol="0">
              <a:spAutoFit/>
            </a:bodyPr>
            <a:lstStyle/>
            <a:p>
              <a:pPr algn="ctr"/>
              <a:r>
                <a:rPr lang="en-US" altLang="zh-CN" sz="2000" dirty="0"/>
                <a:t>Simulation</a:t>
              </a:r>
              <a:endParaRPr lang="en-US" sz="2000" dirty="0"/>
            </a:p>
          </p:txBody>
        </p:sp>
        <p:sp>
          <p:nvSpPr>
            <p:cNvPr id="13" name="Right Brace 12">
              <a:extLst>
                <a:ext uri="{FF2B5EF4-FFF2-40B4-BE49-F238E27FC236}">
                  <a16:creationId xmlns:a16="http://schemas.microsoft.com/office/drawing/2014/main" id="{D5413C4F-806B-C859-C6F8-C77F2829A556}"/>
                </a:ext>
              </a:extLst>
            </p:cNvPr>
            <p:cNvSpPr/>
            <p:nvPr/>
          </p:nvSpPr>
          <p:spPr>
            <a:xfrm rot="16200000">
              <a:off x="1727971" y="3695269"/>
              <a:ext cx="119500" cy="1194777"/>
            </a:xfrm>
            <a:prstGeom prst="rightBrace">
              <a:avLst>
                <a:gd name="adj1" fmla="val 50000"/>
                <a:gd name="adj2" fmla="val 5000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grpSp>
      <p:pic>
        <p:nvPicPr>
          <p:cNvPr id="14" name="Picture 13">
            <a:extLst>
              <a:ext uri="{FF2B5EF4-FFF2-40B4-BE49-F238E27FC236}">
                <a16:creationId xmlns:a16="http://schemas.microsoft.com/office/drawing/2014/main" id="{1BE500C6-18D4-1D1E-38F6-22C7F7BF5C96}"/>
              </a:ext>
            </a:extLst>
          </p:cNvPr>
          <p:cNvPicPr>
            <a:picLocks noChangeAspect="1"/>
          </p:cNvPicPr>
          <p:nvPr/>
        </p:nvPicPr>
        <p:blipFill>
          <a:blip r:embed="rId4"/>
          <a:stretch>
            <a:fillRect/>
          </a:stretch>
        </p:blipFill>
        <p:spPr>
          <a:xfrm>
            <a:off x="6163660" y="3609746"/>
            <a:ext cx="5752183" cy="3205154"/>
          </a:xfrm>
          <a:prstGeom prst="rect">
            <a:avLst/>
          </a:prstGeom>
        </p:spPr>
      </p:pic>
      <p:sp>
        <p:nvSpPr>
          <p:cNvPr id="19" name="TextBox 18">
            <a:extLst>
              <a:ext uri="{FF2B5EF4-FFF2-40B4-BE49-F238E27FC236}">
                <a16:creationId xmlns:a16="http://schemas.microsoft.com/office/drawing/2014/main" id="{951F310A-DCEC-BE1F-5608-2A7E2A6BFD19}"/>
              </a:ext>
            </a:extLst>
          </p:cNvPr>
          <p:cNvSpPr txBox="1"/>
          <p:nvPr/>
        </p:nvSpPr>
        <p:spPr>
          <a:xfrm>
            <a:off x="8147173" y="2813776"/>
            <a:ext cx="1785155" cy="461665"/>
          </a:xfrm>
          <a:prstGeom prst="rect">
            <a:avLst/>
          </a:prstGeom>
          <a:noFill/>
        </p:spPr>
        <p:txBody>
          <a:bodyPr wrap="square" rtlCol="0">
            <a:spAutoFit/>
          </a:bodyPr>
          <a:lstStyle/>
          <a:p>
            <a:r>
              <a:rPr lang="en-US" altLang="zh-CN" sz="2400" dirty="0"/>
              <a:t>Workload 2</a:t>
            </a:r>
            <a:endParaRPr lang="en-US" sz="2400" dirty="0"/>
          </a:p>
        </p:txBody>
      </p:sp>
      <p:sp>
        <p:nvSpPr>
          <p:cNvPr id="20" name="TextBox 19">
            <a:extLst>
              <a:ext uri="{FF2B5EF4-FFF2-40B4-BE49-F238E27FC236}">
                <a16:creationId xmlns:a16="http://schemas.microsoft.com/office/drawing/2014/main" id="{DC0375CD-9DFC-A10C-7FBD-070CD14DF3CA}"/>
              </a:ext>
            </a:extLst>
          </p:cNvPr>
          <p:cNvSpPr txBox="1"/>
          <p:nvPr/>
        </p:nvSpPr>
        <p:spPr>
          <a:xfrm>
            <a:off x="2348922" y="2813776"/>
            <a:ext cx="1806780" cy="461665"/>
          </a:xfrm>
          <a:prstGeom prst="rect">
            <a:avLst/>
          </a:prstGeom>
          <a:noFill/>
        </p:spPr>
        <p:txBody>
          <a:bodyPr wrap="square" rtlCol="0">
            <a:spAutoFit/>
          </a:bodyPr>
          <a:lstStyle/>
          <a:p>
            <a:pPr algn="ctr"/>
            <a:r>
              <a:rPr lang="en-US" altLang="zh-CN" sz="2400" dirty="0"/>
              <a:t>Workload 1</a:t>
            </a:r>
            <a:endParaRPr lang="en-US" sz="2400" dirty="0"/>
          </a:p>
        </p:txBody>
      </p:sp>
      <p:pic>
        <p:nvPicPr>
          <p:cNvPr id="24" name="Picture 23">
            <a:extLst>
              <a:ext uri="{FF2B5EF4-FFF2-40B4-BE49-F238E27FC236}">
                <a16:creationId xmlns:a16="http://schemas.microsoft.com/office/drawing/2014/main" id="{8DA6F2DA-C5E3-C42D-2175-01EF8B61A169}"/>
              </a:ext>
            </a:extLst>
          </p:cNvPr>
          <p:cNvPicPr>
            <a:picLocks noChangeAspect="1"/>
          </p:cNvPicPr>
          <p:nvPr/>
        </p:nvPicPr>
        <p:blipFill>
          <a:blip r:embed="rId5"/>
          <a:stretch>
            <a:fillRect/>
          </a:stretch>
        </p:blipFill>
        <p:spPr>
          <a:xfrm>
            <a:off x="3252312" y="3514148"/>
            <a:ext cx="2334990" cy="1698175"/>
          </a:xfrm>
          <a:prstGeom prst="rect">
            <a:avLst/>
          </a:prstGeom>
        </p:spPr>
      </p:pic>
      <p:sp>
        <p:nvSpPr>
          <p:cNvPr id="4" name="Slide Number Placeholder 5">
            <a:extLst>
              <a:ext uri="{FF2B5EF4-FFF2-40B4-BE49-F238E27FC236}">
                <a16:creationId xmlns:a16="http://schemas.microsoft.com/office/drawing/2014/main" id="{9ACA9A90-06D8-8A40-7249-6E4ED2F7CB7C}"/>
              </a:ext>
            </a:extLst>
          </p:cNvPr>
          <p:cNvSpPr>
            <a:spLocks noGrp="1"/>
          </p:cNvSpPr>
          <p:nvPr>
            <p:ph type="sldNum" sz="quarter" idx="12"/>
          </p:nvPr>
        </p:nvSpPr>
        <p:spPr>
          <a:xfrm>
            <a:off x="8610600" y="6486982"/>
            <a:ext cx="2743200" cy="365125"/>
          </a:xfrm>
        </p:spPr>
        <p:txBody>
          <a:bodyPr/>
          <a:lstStyle/>
          <a:p>
            <a:fld id="{9D5DE6D7-F04D-7741-82FC-941AB368F7CA}" type="slidenum">
              <a:rPr lang="en-US" smtClean="0"/>
              <a:t>54</a:t>
            </a:fld>
            <a:endParaRPr lang="en-US" dirty="0"/>
          </a:p>
        </p:txBody>
      </p:sp>
      <p:pic>
        <p:nvPicPr>
          <p:cNvPr id="5" name="Picture 4">
            <a:extLst>
              <a:ext uri="{FF2B5EF4-FFF2-40B4-BE49-F238E27FC236}">
                <a16:creationId xmlns:a16="http://schemas.microsoft.com/office/drawing/2014/main" id="{0CADEED0-398E-6CAA-F71F-FF71D1A2F319}"/>
              </a:ext>
            </a:extLst>
          </p:cNvPr>
          <p:cNvPicPr>
            <a:picLocks noChangeAspect="1"/>
          </p:cNvPicPr>
          <p:nvPr/>
        </p:nvPicPr>
        <p:blipFill>
          <a:blip r:embed="rId6"/>
          <a:stretch>
            <a:fillRect/>
          </a:stretch>
        </p:blipFill>
        <p:spPr>
          <a:xfrm>
            <a:off x="7581900" y="3350865"/>
            <a:ext cx="2933700" cy="1066800"/>
          </a:xfrm>
          <a:prstGeom prst="rect">
            <a:avLst/>
          </a:prstGeom>
        </p:spPr>
      </p:pic>
      <p:grpSp>
        <p:nvGrpSpPr>
          <p:cNvPr id="6" name="Group 5">
            <a:extLst>
              <a:ext uri="{FF2B5EF4-FFF2-40B4-BE49-F238E27FC236}">
                <a16:creationId xmlns:a16="http://schemas.microsoft.com/office/drawing/2014/main" id="{0549D38E-603E-139C-9C0F-720774D75287}"/>
              </a:ext>
            </a:extLst>
          </p:cNvPr>
          <p:cNvGrpSpPr/>
          <p:nvPr/>
        </p:nvGrpSpPr>
        <p:grpSpPr>
          <a:xfrm>
            <a:off x="0" y="3682436"/>
            <a:ext cx="7483926" cy="3107524"/>
            <a:chOff x="0" y="3682436"/>
            <a:chExt cx="7483926" cy="3107524"/>
          </a:xfrm>
        </p:grpSpPr>
        <p:sp>
          <p:nvSpPr>
            <p:cNvPr id="7" name="Rectangle 6">
              <a:extLst>
                <a:ext uri="{FF2B5EF4-FFF2-40B4-BE49-F238E27FC236}">
                  <a16:creationId xmlns:a16="http://schemas.microsoft.com/office/drawing/2014/main" id="{1A4B1BC0-94D1-7D91-A67B-5F01B4193BDA}"/>
                </a:ext>
              </a:extLst>
            </p:cNvPr>
            <p:cNvSpPr/>
            <p:nvPr/>
          </p:nvSpPr>
          <p:spPr>
            <a:xfrm>
              <a:off x="0" y="3682436"/>
              <a:ext cx="749523" cy="2804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2F5009D-A798-10BC-38D0-92DB7145C94E}"/>
                </a:ext>
              </a:extLst>
            </p:cNvPr>
            <p:cNvSpPr txBox="1"/>
            <p:nvPr/>
          </p:nvSpPr>
          <p:spPr>
            <a:xfrm>
              <a:off x="381497" y="3993902"/>
              <a:ext cx="443069" cy="369332"/>
            </a:xfrm>
            <a:prstGeom prst="rect">
              <a:avLst/>
            </a:prstGeom>
            <a:noFill/>
          </p:spPr>
          <p:txBody>
            <a:bodyPr wrap="square" rtlCol="0">
              <a:spAutoFit/>
            </a:bodyPr>
            <a:lstStyle/>
            <a:p>
              <a:pPr algn="r"/>
              <a:r>
                <a:rPr lang="en-US" dirty="0"/>
                <a:t>20</a:t>
              </a:r>
            </a:p>
          </p:txBody>
        </p:sp>
        <p:sp>
          <p:nvSpPr>
            <p:cNvPr id="9" name="TextBox 8">
              <a:extLst>
                <a:ext uri="{FF2B5EF4-FFF2-40B4-BE49-F238E27FC236}">
                  <a16:creationId xmlns:a16="http://schemas.microsoft.com/office/drawing/2014/main" id="{D06CE24A-EFD8-9CB7-A8B0-5B7BA5B9DF56}"/>
                </a:ext>
              </a:extLst>
            </p:cNvPr>
            <p:cNvSpPr txBox="1"/>
            <p:nvPr/>
          </p:nvSpPr>
          <p:spPr>
            <a:xfrm>
              <a:off x="381497" y="4562724"/>
              <a:ext cx="443069" cy="369332"/>
            </a:xfrm>
            <a:prstGeom prst="rect">
              <a:avLst/>
            </a:prstGeom>
            <a:noFill/>
          </p:spPr>
          <p:txBody>
            <a:bodyPr wrap="square" rtlCol="0">
              <a:spAutoFit/>
            </a:bodyPr>
            <a:lstStyle/>
            <a:p>
              <a:pPr algn="r"/>
              <a:r>
                <a:rPr lang="en-US" dirty="0"/>
                <a:t>15</a:t>
              </a:r>
            </a:p>
          </p:txBody>
        </p:sp>
        <p:sp>
          <p:nvSpPr>
            <p:cNvPr id="15" name="TextBox 14">
              <a:extLst>
                <a:ext uri="{FF2B5EF4-FFF2-40B4-BE49-F238E27FC236}">
                  <a16:creationId xmlns:a16="http://schemas.microsoft.com/office/drawing/2014/main" id="{8C3E611C-5470-F3D9-DA92-8484001BF2AF}"/>
                </a:ext>
              </a:extLst>
            </p:cNvPr>
            <p:cNvSpPr txBox="1"/>
            <p:nvPr/>
          </p:nvSpPr>
          <p:spPr>
            <a:xfrm>
              <a:off x="381497" y="5131546"/>
              <a:ext cx="443069" cy="369332"/>
            </a:xfrm>
            <a:prstGeom prst="rect">
              <a:avLst/>
            </a:prstGeom>
            <a:noFill/>
          </p:spPr>
          <p:txBody>
            <a:bodyPr wrap="square" rtlCol="0">
              <a:spAutoFit/>
            </a:bodyPr>
            <a:lstStyle/>
            <a:p>
              <a:pPr algn="r"/>
              <a:r>
                <a:rPr lang="en-US" dirty="0"/>
                <a:t>10</a:t>
              </a:r>
            </a:p>
          </p:txBody>
        </p:sp>
        <p:sp>
          <p:nvSpPr>
            <p:cNvPr id="17" name="TextBox 16">
              <a:extLst>
                <a:ext uri="{FF2B5EF4-FFF2-40B4-BE49-F238E27FC236}">
                  <a16:creationId xmlns:a16="http://schemas.microsoft.com/office/drawing/2014/main" id="{F32E2B47-DE2D-6285-9B0A-A51EFEEB50BE}"/>
                </a:ext>
              </a:extLst>
            </p:cNvPr>
            <p:cNvSpPr txBox="1"/>
            <p:nvPr/>
          </p:nvSpPr>
          <p:spPr>
            <a:xfrm>
              <a:off x="381497" y="5700368"/>
              <a:ext cx="443069" cy="369332"/>
            </a:xfrm>
            <a:prstGeom prst="rect">
              <a:avLst/>
            </a:prstGeom>
            <a:noFill/>
          </p:spPr>
          <p:txBody>
            <a:bodyPr wrap="square" rtlCol="0">
              <a:spAutoFit/>
            </a:bodyPr>
            <a:lstStyle/>
            <a:p>
              <a:pPr algn="r"/>
              <a:r>
                <a:rPr lang="en-US" dirty="0"/>
                <a:t>5</a:t>
              </a:r>
            </a:p>
          </p:txBody>
        </p:sp>
        <p:sp>
          <p:nvSpPr>
            <p:cNvPr id="18" name="TextBox 17">
              <a:extLst>
                <a:ext uri="{FF2B5EF4-FFF2-40B4-BE49-F238E27FC236}">
                  <a16:creationId xmlns:a16="http://schemas.microsoft.com/office/drawing/2014/main" id="{E457466A-087C-DBA6-8EB0-4E3A9B7A85E4}"/>
                </a:ext>
              </a:extLst>
            </p:cNvPr>
            <p:cNvSpPr txBox="1"/>
            <p:nvPr/>
          </p:nvSpPr>
          <p:spPr>
            <a:xfrm>
              <a:off x="381497" y="6170818"/>
              <a:ext cx="443069" cy="369332"/>
            </a:xfrm>
            <a:prstGeom prst="rect">
              <a:avLst/>
            </a:prstGeom>
            <a:noFill/>
          </p:spPr>
          <p:txBody>
            <a:bodyPr wrap="square" rtlCol="0">
              <a:spAutoFit/>
            </a:bodyPr>
            <a:lstStyle/>
            <a:p>
              <a:pPr algn="r"/>
              <a:r>
                <a:rPr lang="en-US" dirty="0"/>
                <a:t>0</a:t>
              </a:r>
            </a:p>
          </p:txBody>
        </p:sp>
        <p:sp>
          <p:nvSpPr>
            <p:cNvPr id="22" name="TextBox 21">
              <a:extLst>
                <a:ext uri="{FF2B5EF4-FFF2-40B4-BE49-F238E27FC236}">
                  <a16:creationId xmlns:a16="http://schemas.microsoft.com/office/drawing/2014/main" id="{AEB475A2-7840-5B71-0925-CC2117B0BD5E}"/>
                </a:ext>
              </a:extLst>
            </p:cNvPr>
            <p:cNvSpPr txBox="1"/>
            <p:nvPr/>
          </p:nvSpPr>
          <p:spPr>
            <a:xfrm rot="10800000">
              <a:off x="57440" y="4319995"/>
              <a:ext cx="523220" cy="1638776"/>
            </a:xfrm>
            <a:prstGeom prst="rect">
              <a:avLst/>
            </a:prstGeom>
            <a:noFill/>
          </p:spPr>
          <p:txBody>
            <a:bodyPr vert="eaVert" wrap="square" rtlCol="0">
              <a:spAutoFit/>
            </a:bodyPr>
            <a:lstStyle/>
            <a:p>
              <a:r>
                <a:rPr lang="en-US" altLang="zh-CN" sz="2200" dirty="0"/>
                <a:t>Latency (us)</a:t>
              </a:r>
              <a:endParaRPr lang="en-US" sz="2200" dirty="0"/>
            </a:p>
          </p:txBody>
        </p:sp>
        <p:sp>
          <p:nvSpPr>
            <p:cNvPr id="23" name="TextBox 22">
              <a:extLst>
                <a:ext uri="{FF2B5EF4-FFF2-40B4-BE49-F238E27FC236}">
                  <a16:creationId xmlns:a16="http://schemas.microsoft.com/office/drawing/2014/main" id="{FFE791F6-5035-5B4D-869B-0C19732B42CC}"/>
                </a:ext>
              </a:extLst>
            </p:cNvPr>
            <p:cNvSpPr txBox="1"/>
            <p:nvPr/>
          </p:nvSpPr>
          <p:spPr>
            <a:xfrm rot="16200000">
              <a:off x="6099412" y="5405445"/>
              <a:ext cx="338554" cy="2430475"/>
            </a:xfrm>
            <a:prstGeom prst="rect">
              <a:avLst/>
            </a:prstGeom>
            <a:solidFill>
              <a:schemeClr val="bg1"/>
            </a:solidFill>
          </p:spPr>
          <p:txBody>
            <a:bodyPr vert="eaVert" wrap="square" lIns="0" tIns="0" rIns="0" bIns="0" rtlCol="0">
              <a:spAutoFit/>
            </a:bodyPr>
            <a:lstStyle/>
            <a:p>
              <a:r>
                <a:rPr lang="en-US" altLang="zh-CN" sz="2200" dirty="0"/>
                <a:t>Workload Progress</a:t>
              </a:r>
              <a:endParaRPr lang="en-US" sz="2200" dirty="0"/>
            </a:p>
          </p:txBody>
        </p:sp>
      </p:grpSp>
    </p:spTree>
    <p:extLst>
      <p:ext uri="{BB962C8B-B14F-4D97-AF65-F5344CB8AC3E}">
        <p14:creationId xmlns:p14="http://schemas.microsoft.com/office/powerpoint/2010/main" val="7455355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Dynamic Workloads - Example</a:t>
            </a:r>
          </a:p>
        </p:txBody>
      </p:sp>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200" y="1224867"/>
            <a:ext cx="10725150" cy="5566458"/>
          </a:xfrm>
        </p:spPr>
        <p:txBody>
          <a:bodyPr/>
          <a:lstStyle/>
          <a:p>
            <a:pPr marL="0" indent="0">
              <a:buFont typeface="Arial" panose="020B0604020202020204" pitchFamily="34" charset="0"/>
              <a:buNone/>
            </a:pPr>
            <a:r>
              <a:rPr lang="en-US" dirty="0"/>
              <a:t>Workload 1</a:t>
            </a:r>
          </a:p>
          <a:p>
            <a:pPr marL="457200" lvl="1" indent="0">
              <a:buNone/>
            </a:pPr>
            <a:endParaRPr lang="en-US" dirty="0"/>
          </a:p>
          <a:p>
            <a:pPr marL="457200" lvl="1" indent="0">
              <a:buNone/>
            </a:pPr>
            <a:endParaRPr lang="en-US" dirty="0">
              <a:solidFill>
                <a:srgbClr val="0070C0"/>
              </a:solidFill>
            </a:endParaRPr>
          </a:p>
        </p:txBody>
      </p:sp>
      <p:pic>
        <p:nvPicPr>
          <p:cNvPr id="14" name="Picture 13">
            <a:extLst>
              <a:ext uri="{FF2B5EF4-FFF2-40B4-BE49-F238E27FC236}">
                <a16:creationId xmlns:a16="http://schemas.microsoft.com/office/drawing/2014/main" id="{4F9D3F4F-627B-8ED0-D688-F54ABD57597B}"/>
              </a:ext>
            </a:extLst>
          </p:cNvPr>
          <p:cNvPicPr>
            <a:picLocks noChangeAspect="1"/>
          </p:cNvPicPr>
          <p:nvPr/>
        </p:nvPicPr>
        <p:blipFill>
          <a:blip r:embed="rId3"/>
          <a:stretch>
            <a:fillRect/>
          </a:stretch>
        </p:blipFill>
        <p:spPr>
          <a:xfrm>
            <a:off x="340964" y="3609746"/>
            <a:ext cx="5822696" cy="3205154"/>
          </a:xfrm>
          <a:prstGeom prst="rect">
            <a:avLst/>
          </a:prstGeom>
        </p:spPr>
      </p:pic>
      <p:grpSp>
        <p:nvGrpSpPr>
          <p:cNvPr id="16" name="Group 15">
            <a:extLst>
              <a:ext uri="{FF2B5EF4-FFF2-40B4-BE49-F238E27FC236}">
                <a16:creationId xmlns:a16="http://schemas.microsoft.com/office/drawing/2014/main" id="{5CD0533F-84AE-C4C7-C5D1-3B2EF86EBDAD}"/>
              </a:ext>
            </a:extLst>
          </p:cNvPr>
          <p:cNvGrpSpPr/>
          <p:nvPr/>
        </p:nvGrpSpPr>
        <p:grpSpPr>
          <a:xfrm>
            <a:off x="883937" y="3682436"/>
            <a:ext cx="1393902" cy="506682"/>
            <a:chOff x="1090771" y="3845726"/>
            <a:chExt cx="1393902" cy="506682"/>
          </a:xfrm>
        </p:grpSpPr>
        <p:sp>
          <p:nvSpPr>
            <p:cNvPr id="19" name="TextBox 18">
              <a:extLst>
                <a:ext uri="{FF2B5EF4-FFF2-40B4-BE49-F238E27FC236}">
                  <a16:creationId xmlns:a16="http://schemas.microsoft.com/office/drawing/2014/main" id="{6BF0901D-00CB-179F-1677-6E10E4F441B8}"/>
                </a:ext>
              </a:extLst>
            </p:cNvPr>
            <p:cNvSpPr txBox="1"/>
            <p:nvPr/>
          </p:nvSpPr>
          <p:spPr>
            <a:xfrm>
              <a:off x="1090771" y="3845726"/>
              <a:ext cx="1393902" cy="400110"/>
            </a:xfrm>
            <a:prstGeom prst="rect">
              <a:avLst/>
            </a:prstGeom>
            <a:noFill/>
          </p:spPr>
          <p:txBody>
            <a:bodyPr wrap="square" rtlCol="0">
              <a:spAutoFit/>
            </a:bodyPr>
            <a:lstStyle/>
            <a:p>
              <a:pPr algn="ctr"/>
              <a:r>
                <a:rPr lang="en-US" altLang="zh-CN" sz="2000" dirty="0"/>
                <a:t>Simulation</a:t>
              </a:r>
              <a:endParaRPr lang="en-US" sz="2000" dirty="0"/>
            </a:p>
          </p:txBody>
        </p:sp>
        <p:sp>
          <p:nvSpPr>
            <p:cNvPr id="20" name="Right Brace 19">
              <a:extLst>
                <a:ext uri="{FF2B5EF4-FFF2-40B4-BE49-F238E27FC236}">
                  <a16:creationId xmlns:a16="http://schemas.microsoft.com/office/drawing/2014/main" id="{5370BC30-CE57-120A-4599-D29CFA1F04BA}"/>
                </a:ext>
              </a:extLst>
            </p:cNvPr>
            <p:cNvSpPr/>
            <p:nvPr/>
          </p:nvSpPr>
          <p:spPr>
            <a:xfrm rot="16200000">
              <a:off x="1727971" y="3695269"/>
              <a:ext cx="119500" cy="1194777"/>
            </a:xfrm>
            <a:prstGeom prst="rightBrace">
              <a:avLst>
                <a:gd name="adj1" fmla="val 50000"/>
                <a:gd name="adj2" fmla="val 5000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grpSp>
      <p:pic>
        <p:nvPicPr>
          <p:cNvPr id="21" name="Picture 20">
            <a:extLst>
              <a:ext uri="{FF2B5EF4-FFF2-40B4-BE49-F238E27FC236}">
                <a16:creationId xmlns:a16="http://schemas.microsoft.com/office/drawing/2014/main" id="{0E00A012-8932-F79E-9433-C2A760A6FE79}"/>
              </a:ext>
            </a:extLst>
          </p:cNvPr>
          <p:cNvPicPr>
            <a:picLocks noChangeAspect="1"/>
          </p:cNvPicPr>
          <p:nvPr/>
        </p:nvPicPr>
        <p:blipFill>
          <a:blip r:embed="rId4"/>
          <a:stretch>
            <a:fillRect/>
          </a:stretch>
        </p:blipFill>
        <p:spPr>
          <a:xfrm>
            <a:off x="6163660" y="3609746"/>
            <a:ext cx="5752183" cy="3205154"/>
          </a:xfrm>
          <a:prstGeom prst="rect">
            <a:avLst/>
          </a:prstGeom>
        </p:spPr>
      </p:pic>
      <p:sp>
        <p:nvSpPr>
          <p:cNvPr id="24" name="TextBox 23">
            <a:extLst>
              <a:ext uri="{FF2B5EF4-FFF2-40B4-BE49-F238E27FC236}">
                <a16:creationId xmlns:a16="http://schemas.microsoft.com/office/drawing/2014/main" id="{DDF4CB56-AECA-4B4B-6ABC-39B916FF4CD9}"/>
              </a:ext>
            </a:extLst>
          </p:cNvPr>
          <p:cNvSpPr txBox="1"/>
          <p:nvPr/>
        </p:nvSpPr>
        <p:spPr>
          <a:xfrm>
            <a:off x="8147173" y="2813776"/>
            <a:ext cx="1785155" cy="461665"/>
          </a:xfrm>
          <a:prstGeom prst="rect">
            <a:avLst/>
          </a:prstGeom>
          <a:noFill/>
        </p:spPr>
        <p:txBody>
          <a:bodyPr wrap="square" rtlCol="0">
            <a:spAutoFit/>
          </a:bodyPr>
          <a:lstStyle/>
          <a:p>
            <a:r>
              <a:rPr lang="en-US" altLang="zh-CN" sz="2400" dirty="0"/>
              <a:t>Workload 2</a:t>
            </a:r>
            <a:endParaRPr lang="en-US" sz="2400" dirty="0"/>
          </a:p>
        </p:txBody>
      </p:sp>
      <p:sp>
        <p:nvSpPr>
          <p:cNvPr id="25" name="TextBox 24">
            <a:extLst>
              <a:ext uri="{FF2B5EF4-FFF2-40B4-BE49-F238E27FC236}">
                <a16:creationId xmlns:a16="http://schemas.microsoft.com/office/drawing/2014/main" id="{63248962-A249-0D16-4CEB-BA6264B837C3}"/>
              </a:ext>
            </a:extLst>
          </p:cNvPr>
          <p:cNvSpPr txBox="1"/>
          <p:nvPr/>
        </p:nvSpPr>
        <p:spPr>
          <a:xfrm>
            <a:off x="2348922" y="2813776"/>
            <a:ext cx="1806780" cy="461665"/>
          </a:xfrm>
          <a:prstGeom prst="rect">
            <a:avLst/>
          </a:prstGeom>
          <a:noFill/>
        </p:spPr>
        <p:txBody>
          <a:bodyPr wrap="square" rtlCol="0">
            <a:spAutoFit/>
          </a:bodyPr>
          <a:lstStyle/>
          <a:p>
            <a:pPr algn="ctr"/>
            <a:r>
              <a:rPr lang="en-US" altLang="zh-CN" sz="2400" dirty="0"/>
              <a:t>Workload 1</a:t>
            </a:r>
            <a:endParaRPr lang="en-US" sz="2400" dirty="0"/>
          </a:p>
        </p:txBody>
      </p:sp>
      <p:pic>
        <p:nvPicPr>
          <p:cNvPr id="27" name="Picture 26">
            <a:extLst>
              <a:ext uri="{FF2B5EF4-FFF2-40B4-BE49-F238E27FC236}">
                <a16:creationId xmlns:a16="http://schemas.microsoft.com/office/drawing/2014/main" id="{0969CFB1-7614-09C0-CE83-D0BB65877A69}"/>
              </a:ext>
            </a:extLst>
          </p:cNvPr>
          <p:cNvPicPr>
            <a:picLocks noChangeAspect="1"/>
          </p:cNvPicPr>
          <p:nvPr/>
        </p:nvPicPr>
        <p:blipFill>
          <a:blip r:embed="rId5"/>
          <a:stretch>
            <a:fillRect/>
          </a:stretch>
        </p:blipFill>
        <p:spPr>
          <a:xfrm>
            <a:off x="3252312" y="3514148"/>
            <a:ext cx="2334990" cy="1698175"/>
          </a:xfrm>
          <a:prstGeom prst="rect">
            <a:avLst/>
          </a:prstGeom>
        </p:spPr>
      </p:pic>
      <p:pic>
        <p:nvPicPr>
          <p:cNvPr id="28" name="Picture 27">
            <a:extLst>
              <a:ext uri="{FF2B5EF4-FFF2-40B4-BE49-F238E27FC236}">
                <a16:creationId xmlns:a16="http://schemas.microsoft.com/office/drawing/2014/main" id="{68C877F5-5F33-16EA-2E85-FF8F3B04CEAA}"/>
              </a:ext>
            </a:extLst>
          </p:cNvPr>
          <p:cNvPicPr>
            <a:picLocks noChangeAspect="1"/>
          </p:cNvPicPr>
          <p:nvPr/>
        </p:nvPicPr>
        <p:blipFill rotWithShape="1">
          <a:blip r:embed="rId6"/>
          <a:srcRect l="17824"/>
          <a:stretch/>
        </p:blipFill>
        <p:spPr>
          <a:xfrm>
            <a:off x="3668486" y="3514147"/>
            <a:ext cx="1918816" cy="1698175"/>
          </a:xfrm>
          <a:prstGeom prst="rect">
            <a:avLst/>
          </a:prstGeom>
        </p:spPr>
      </p:pic>
      <p:sp>
        <p:nvSpPr>
          <p:cNvPr id="4" name="Slide Number Placeholder 5">
            <a:extLst>
              <a:ext uri="{FF2B5EF4-FFF2-40B4-BE49-F238E27FC236}">
                <a16:creationId xmlns:a16="http://schemas.microsoft.com/office/drawing/2014/main" id="{DDB28BDD-4E67-4C7D-28DD-229E6B11C9D4}"/>
              </a:ext>
            </a:extLst>
          </p:cNvPr>
          <p:cNvSpPr>
            <a:spLocks noGrp="1"/>
          </p:cNvSpPr>
          <p:nvPr>
            <p:ph type="sldNum" sz="quarter" idx="12"/>
          </p:nvPr>
        </p:nvSpPr>
        <p:spPr>
          <a:xfrm>
            <a:off x="8610600" y="6486982"/>
            <a:ext cx="2743200" cy="365125"/>
          </a:xfrm>
        </p:spPr>
        <p:txBody>
          <a:bodyPr/>
          <a:lstStyle/>
          <a:p>
            <a:fld id="{9D5DE6D7-F04D-7741-82FC-941AB368F7CA}" type="slidenum">
              <a:rPr lang="en-US" smtClean="0"/>
              <a:t>55</a:t>
            </a:fld>
            <a:endParaRPr lang="en-US" dirty="0"/>
          </a:p>
        </p:txBody>
      </p:sp>
      <p:pic>
        <p:nvPicPr>
          <p:cNvPr id="5" name="Picture 4">
            <a:extLst>
              <a:ext uri="{FF2B5EF4-FFF2-40B4-BE49-F238E27FC236}">
                <a16:creationId xmlns:a16="http://schemas.microsoft.com/office/drawing/2014/main" id="{31A15205-A09A-B1CD-F0C5-DACE0963A684}"/>
              </a:ext>
            </a:extLst>
          </p:cNvPr>
          <p:cNvPicPr>
            <a:picLocks noChangeAspect="1"/>
          </p:cNvPicPr>
          <p:nvPr/>
        </p:nvPicPr>
        <p:blipFill>
          <a:blip r:embed="rId7"/>
          <a:stretch>
            <a:fillRect/>
          </a:stretch>
        </p:blipFill>
        <p:spPr>
          <a:xfrm>
            <a:off x="7581900" y="3350865"/>
            <a:ext cx="2933700" cy="1066800"/>
          </a:xfrm>
          <a:prstGeom prst="rect">
            <a:avLst/>
          </a:prstGeom>
        </p:spPr>
      </p:pic>
      <p:grpSp>
        <p:nvGrpSpPr>
          <p:cNvPr id="17" name="Group 16">
            <a:extLst>
              <a:ext uri="{FF2B5EF4-FFF2-40B4-BE49-F238E27FC236}">
                <a16:creationId xmlns:a16="http://schemas.microsoft.com/office/drawing/2014/main" id="{FDD0068A-65DA-A7D9-402E-0AC4046C2AEC}"/>
              </a:ext>
            </a:extLst>
          </p:cNvPr>
          <p:cNvGrpSpPr/>
          <p:nvPr/>
        </p:nvGrpSpPr>
        <p:grpSpPr>
          <a:xfrm>
            <a:off x="0" y="3682436"/>
            <a:ext cx="7483926" cy="3107524"/>
            <a:chOff x="0" y="3682436"/>
            <a:chExt cx="7483926" cy="3107524"/>
          </a:xfrm>
        </p:grpSpPr>
        <p:sp>
          <p:nvSpPr>
            <p:cNvPr id="6" name="Rectangle 5">
              <a:extLst>
                <a:ext uri="{FF2B5EF4-FFF2-40B4-BE49-F238E27FC236}">
                  <a16:creationId xmlns:a16="http://schemas.microsoft.com/office/drawing/2014/main" id="{4A9BF756-83BB-3FDC-BE17-C0650D811C13}"/>
                </a:ext>
              </a:extLst>
            </p:cNvPr>
            <p:cNvSpPr/>
            <p:nvPr/>
          </p:nvSpPr>
          <p:spPr>
            <a:xfrm>
              <a:off x="0" y="3682436"/>
              <a:ext cx="749523" cy="2804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2DAAECE3-CF4C-0DF6-7825-81EABCC2A5D5}"/>
                </a:ext>
              </a:extLst>
            </p:cNvPr>
            <p:cNvSpPr txBox="1"/>
            <p:nvPr/>
          </p:nvSpPr>
          <p:spPr>
            <a:xfrm>
              <a:off x="381497" y="3993902"/>
              <a:ext cx="443069" cy="369332"/>
            </a:xfrm>
            <a:prstGeom prst="rect">
              <a:avLst/>
            </a:prstGeom>
            <a:noFill/>
          </p:spPr>
          <p:txBody>
            <a:bodyPr wrap="square" rtlCol="0">
              <a:spAutoFit/>
            </a:bodyPr>
            <a:lstStyle/>
            <a:p>
              <a:pPr algn="r"/>
              <a:r>
                <a:rPr lang="en-US" dirty="0"/>
                <a:t>20</a:t>
              </a:r>
            </a:p>
          </p:txBody>
        </p:sp>
        <p:sp>
          <p:nvSpPr>
            <p:cNvPr id="9" name="TextBox 8">
              <a:extLst>
                <a:ext uri="{FF2B5EF4-FFF2-40B4-BE49-F238E27FC236}">
                  <a16:creationId xmlns:a16="http://schemas.microsoft.com/office/drawing/2014/main" id="{A660FEDA-E535-A16B-B94B-2F95DB6946ED}"/>
                </a:ext>
              </a:extLst>
            </p:cNvPr>
            <p:cNvSpPr txBox="1"/>
            <p:nvPr/>
          </p:nvSpPr>
          <p:spPr>
            <a:xfrm>
              <a:off x="381497" y="4562724"/>
              <a:ext cx="443069" cy="369332"/>
            </a:xfrm>
            <a:prstGeom prst="rect">
              <a:avLst/>
            </a:prstGeom>
            <a:noFill/>
          </p:spPr>
          <p:txBody>
            <a:bodyPr wrap="square" rtlCol="0">
              <a:spAutoFit/>
            </a:bodyPr>
            <a:lstStyle/>
            <a:p>
              <a:pPr algn="r"/>
              <a:r>
                <a:rPr lang="en-US" dirty="0"/>
                <a:t>15</a:t>
              </a:r>
            </a:p>
          </p:txBody>
        </p:sp>
        <p:sp>
          <p:nvSpPr>
            <p:cNvPr id="10" name="TextBox 9">
              <a:extLst>
                <a:ext uri="{FF2B5EF4-FFF2-40B4-BE49-F238E27FC236}">
                  <a16:creationId xmlns:a16="http://schemas.microsoft.com/office/drawing/2014/main" id="{2DA019FC-B4E5-C2A9-6ADA-018D04836137}"/>
                </a:ext>
              </a:extLst>
            </p:cNvPr>
            <p:cNvSpPr txBox="1"/>
            <p:nvPr/>
          </p:nvSpPr>
          <p:spPr>
            <a:xfrm>
              <a:off x="381497" y="5131546"/>
              <a:ext cx="443069" cy="369332"/>
            </a:xfrm>
            <a:prstGeom prst="rect">
              <a:avLst/>
            </a:prstGeom>
            <a:noFill/>
          </p:spPr>
          <p:txBody>
            <a:bodyPr wrap="square" rtlCol="0">
              <a:spAutoFit/>
            </a:bodyPr>
            <a:lstStyle/>
            <a:p>
              <a:pPr algn="r"/>
              <a:r>
                <a:rPr lang="en-US" dirty="0"/>
                <a:t>10</a:t>
              </a:r>
            </a:p>
          </p:txBody>
        </p:sp>
        <p:sp>
          <p:nvSpPr>
            <p:cNvPr id="11" name="TextBox 10">
              <a:extLst>
                <a:ext uri="{FF2B5EF4-FFF2-40B4-BE49-F238E27FC236}">
                  <a16:creationId xmlns:a16="http://schemas.microsoft.com/office/drawing/2014/main" id="{CD29AAB2-5D6C-20D5-0B06-410ECA7FDA35}"/>
                </a:ext>
              </a:extLst>
            </p:cNvPr>
            <p:cNvSpPr txBox="1"/>
            <p:nvPr/>
          </p:nvSpPr>
          <p:spPr>
            <a:xfrm>
              <a:off x="381497" y="5700368"/>
              <a:ext cx="443069" cy="369332"/>
            </a:xfrm>
            <a:prstGeom prst="rect">
              <a:avLst/>
            </a:prstGeom>
            <a:noFill/>
          </p:spPr>
          <p:txBody>
            <a:bodyPr wrap="square" rtlCol="0">
              <a:spAutoFit/>
            </a:bodyPr>
            <a:lstStyle/>
            <a:p>
              <a:pPr algn="r"/>
              <a:r>
                <a:rPr lang="en-US" dirty="0"/>
                <a:t>5</a:t>
              </a:r>
            </a:p>
          </p:txBody>
        </p:sp>
        <p:sp>
          <p:nvSpPr>
            <p:cNvPr id="12" name="TextBox 11">
              <a:extLst>
                <a:ext uri="{FF2B5EF4-FFF2-40B4-BE49-F238E27FC236}">
                  <a16:creationId xmlns:a16="http://schemas.microsoft.com/office/drawing/2014/main" id="{92E73B17-96B5-C447-A8AE-AEC2398B170F}"/>
                </a:ext>
              </a:extLst>
            </p:cNvPr>
            <p:cNvSpPr txBox="1"/>
            <p:nvPr/>
          </p:nvSpPr>
          <p:spPr>
            <a:xfrm>
              <a:off x="381497" y="6170818"/>
              <a:ext cx="443069" cy="369332"/>
            </a:xfrm>
            <a:prstGeom prst="rect">
              <a:avLst/>
            </a:prstGeom>
            <a:noFill/>
          </p:spPr>
          <p:txBody>
            <a:bodyPr wrap="square" rtlCol="0">
              <a:spAutoFit/>
            </a:bodyPr>
            <a:lstStyle/>
            <a:p>
              <a:pPr algn="r"/>
              <a:r>
                <a:rPr lang="en-US" dirty="0"/>
                <a:t>0</a:t>
              </a:r>
            </a:p>
          </p:txBody>
        </p:sp>
        <p:sp>
          <p:nvSpPr>
            <p:cNvPr id="13" name="TextBox 12">
              <a:extLst>
                <a:ext uri="{FF2B5EF4-FFF2-40B4-BE49-F238E27FC236}">
                  <a16:creationId xmlns:a16="http://schemas.microsoft.com/office/drawing/2014/main" id="{41C09ED1-0B9B-C420-6569-4A1540853877}"/>
                </a:ext>
              </a:extLst>
            </p:cNvPr>
            <p:cNvSpPr txBox="1"/>
            <p:nvPr/>
          </p:nvSpPr>
          <p:spPr>
            <a:xfrm rot="10800000">
              <a:off x="57440" y="4319995"/>
              <a:ext cx="523220" cy="1638776"/>
            </a:xfrm>
            <a:prstGeom prst="rect">
              <a:avLst/>
            </a:prstGeom>
            <a:noFill/>
          </p:spPr>
          <p:txBody>
            <a:bodyPr vert="eaVert" wrap="square" rtlCol="0">
              <a:spAutoFit/>
            </a:bodyPr>
            <a:lstStyle/>
            <a:p>
              <a:r>
                <a:rPr lang="en-US" altLang="zh-CN" sz="2200" dirty="0"/>
                <a:t>Latency (us)</a:t>
              </a:r>
              <a:endParaRPr lang="en-US" sz="2200" dirty="0"/>
            </a:p>
          </p:txBody>
        </p:sp>
        <p:sp>
          <p:nvSpPr>
            <p:cNvPr id="15" name="TextBox 14">
              <a:extLst>
                <a:ext uri="{FF2B5EF4-FFF2-40B4-BE49-F238E27FC236}">
                  <a16:creationId xmlns:a16="http://schemas.microsoft.com/office/drawing/2014/main" id="{8EFCD00C-CFC9-4DEE-070F-239E253C0315}"/>
                </a:ext>
              </a:extLst>
            </p:cNvPr>
            <p:cNvSpPr txBox="1"/>
            <p:nvPr/>
          </p:nvSpPr>
          <p:spPr>
            <a:xfrm rot="16200000">
              <a:off x="6099412" y="5405445"/>
              <a:ext cx="338554" cy="2430475"/>
            </a:xfrm>
            <a:prstGeom prst="rect">
              <a:avLst/>
            </a:prstGeom>
            <a:solidFill>
              <a:schemeClr val="bg1"/>
            </a:solidFill>
          </p:spPr>
          <p:txBody>
            <a:bodyPr vert="eaVert" wrap="square" lIns="0" tIns="0" rIns="0" bIns="0" rtlCol="0">
              <a:spAutoFit/>
            </a:bodyPr>
            <a:lstStyle/>
            <a:p>
              <a:r>
                <a:rPr lang="en-US" altLang="zh-CN" sz="2200" dirty="0"/>
                <a:t>Workload Progress</a:t>
              </a:r>
              <a:endParaRPr lang="en-US" sz="2200" dirty="0"/>
            </a:p>
          </p:txBody>
        </p:sp>
      </p:grpSp>
    </p:spTree>
    <p:extLst>
      <p:ext uri="{BB962C8B-B14F-4D97-AF65-F5344CB8AC3E}">
        <p14:creationId xmlns:p14="http://schemas.microsoft.com/office/powerpoint/2010/main" val="288267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398324B-8CC4-3390-C9DD-DC069718B197}"/>
              </a:ext>
            </a:extLst>
          </p:cNvPr>
          <p:cNvPicPr>
            <a:picLocks noChangeAspect="1"/>
          </p:cNvPicPr>
          <p:nvPr/>
        </p:nvPicPr>
        <p:blipFill>
          <a:blip r:embed="rId3"/>
          <a:stretch>
            <a:fillRect/>
          </a:stretch>
        </p:blipFill>
        <p:spPr>
          <a:xfrm>
            <a:off x="340964" y="3609746"/>
            <a:ext cx="5822696" cy="3205154"/>
          </a:xfrm>
          <a:prstGeom prst="rect">
            <a:avLst/>
          </a:prstGeom>
        </p:spPr>
      </p:pic>
      <p:pic>
        <p:nvPicPr>
          <p:cNvPr id="27" name="Picture 26">
            <a:extLst>
              <a:ext uri="{FF2B5EF4-FFF2-40B4-BE49-F238E27FC236}">
                <a16:creationId xmlns:a16="http://schemas.microsoft.com/office/drawing/2014/main" id="{FDE53746-DE0C-AD24-C859-B87FAC984470}"/>
              </a:ext>
            </a:extLst>
          </p:cNvPr>
          <p:cNvPicPr>
            <a:picLocks noChangeAspect="1"/>
          </p:cNvPicPr>
          <p:nvPr/>
        </p:nvPicPr>
        <p:blipFill>
          <a:blip r:embed="rId4"/>
          <a:stretch>
            <a:fillRect/>
          </a:stretch>
        </p:blipFill>
        <p:spPr>
          <a:xfrm>
            <a:off x="3252311" y="3514147"/>
            <a:ext cx="2334991" cy="1698175"/>
          </a:xfrm>
          <a:prstGeom prst="rect">
            <a:avLst/>
          </a:prstGeom>
        </p:spPr>
      </p:pic>
      <p:grpSp>
        <p:nvGrpSpPr>
          <p:cNvPr id="16" name="Group 15">
            <a:extLst>
              <a:ext uri="{FF2B5EF4-FFF2-40B4-BE49-F238E27FC236}">
                <a16:creationId xmlns:a16="http://schemas.microsoft.com/office/drawing/2014/main" id="{A1DE0BF8-F967-E5A4-1991-A1940E9FA7A9}"/>
              </a:ext>
            </a:extLst>
          </p:cNvPr>
          <p:cNvGrpSpPr/>
          <p:nvPr/>
        </p:nvGrpSpPr>
        <p:grpSpPr>
          <a:xfrm>
            <a:off x="883937" y="3682436"/>
            <a:ext cx="1393902" cy="506682"/>
            <a:chOff x="1090771" y="3845726"/>
            <a:chExt cx="1393902" cy="506682"/>
          </a:xfrm>
        </p:grpSpPr>
        <p:sp>
          <p:nvSpPr>
            <p:cNvPr id="19" name="TextBox 18">
              <a:extLst>
                <a:ext uri="{FF2B5EF4-FFF2-40B4-BE49-F238E27FC236}">
                  <a16:creationId xmlns:a16="http://schemas.microsoft.com/office/drawing/2014/main" id="{48ADAC72-5A1E-FE50-365D-9F77CE0518F8}"/>
                </a:ext>
              </a:extLst>
            </p:cNvPr>
            <p:cNvSpPr txBox="1"/>
            <p:nvPr/>
          </p:nvSpPr>
          <p:spPr>
            <a:xfrm>
              <a:off x="1090771" y="3845726"/>
              <a:ext cx="1393902" cy="400110"/>
            </a:xfrm>
            <a:prstGeom prst="rect">
              <a:avLst/>
            </a:prstGeom>
            <a:noFill/>
          </p:spPr>
          <p:txBody>
            <a:bodyPr wrap="square" rtlCol="0">
              <a:spAutoFit/>
            </a:bodyPr>
            <a:lstStyle/>
            <a:p>
              <a:pPr algn="ctr"/>
              <a:r>
                <a:rPr lang="en-US" altLang="zh-CN" sz="2000" dirty="0"/>
                <a:t>Simulation</a:t>
              </a:r>
              <a:endParaRPr lang="en-US" sz="2000" dirty="0"/>
            </a:p>
          </p:txBody>
        </p:sp>
        <p:sp>
          <p:nvSpPr>
            <p:cNvPr id="20" name="Right Brace 19">
              <a:extLst>
                <a:ext uri="{FF2B5EF4-FFF2-40B4-BE49-F238E27FC236}">
                  <a16:creationId xmlns:a16="http://schemas.microsoft.com/office/drawing/2014/main" id="{1564AF5C-7837-452D-57CF-452E638FCCD8}"/>
                </a:ext>
              </a:extLst>
            </p:cNvPr>
            <p:cNvSpPr/>
            <p:nvPr/>
          </p:nvSpPr>
          <p:spPr>
            <a:xfrm rot="16200000">
              <a:off x="1727971" y="3695269"/>
              <a:ext cx="119500" cy="1194777"/>
            </a:xfrm>
            <a:prstGeom prst="rightBrace">
              <a:avLst>
                <a:gd name="adj1" fmla="val 50000"/>
                <a:gd name="adj2" fmla="val 5000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grpSp>
      <p:pic>
        <p:nvPicPr>
          <p:cNvPr id="21" name="Picture 20">
            <a:extLst>
              <a:ext uri="{FF2B5EF4-FFF2-40B4-BE49-F238E27FC236}">
                <a16:creationId xmlns:a16="http://schemas.microsoft.com/office/drawing/2014/main" id="{18472C8B-FB57-B46B-77BD-BAFAD43F6B95}"/>
              </a:ext>
            </a:extLst>
          </p:cNvPr>
          <p:cNvPicPr>
            <a:picLocks noChangeAspect="1"/>
          </p:cNvPicPr>
          <p:nvPr/>
        </p:nvPicPr>
        <p:blipFill>
          <a:blip r:embed="rId5"/>
          <a:stretch>
            <a:fillRect/>
          </a:stretch>
        </p:blipFill>
        <p:spPr>
          <a:xfrm>
            <a:off x="6163660" y="3609746"/>
            <a:ext cx="5752183" cy="3205154"/>
          </a:xfrm>
          <a:prstGeom prst="rect">
            <a:avLst/>
          </a:prstGeom>
        </p:spPr>
      </p:pic>
      <p:sp>
        <p:nvSpPr>
          <p:cNvPr id="23" name="TextBox 22">
            <a:extLst>
              <a:ext uri="{FF2B5EF4-FFF2-40B4-BE49-F238E27FC236}">
                <a16:creationId xmlns:a16="http://schemas.microsoft.com/office/drawing/2014/main" id="{7EADBE10-17A2-BCB4-A6C8-4311636871B0}"/>
              </a:ext>
            </a:extLst>
          </p:cNvPr>
          <p:cNvSpPr txBox="1"/>
          <p:nvPr/>
        </p:nvSpPr>
        <p:spPr>
          <a:xfrm>
            <a:off x="8147173" y="2813776"/>
            <a:ext cx="1785155" cy="461665"/>
          </a:xfrm>
          <a:prstGeom prst="rect">
            <a:avLst/>
          </a:prstGeom>
          <a:noFill/>
        </p:spPr>
        <p:txBody>
          <a:bodyPr wrap="square" rtlCol="0">
            <a:spAutoFit/>
          </a:bodyPr>
          <a:lstStyle/>
          <a:p>
            <a:r>
              <a:rPr lang="en-US" altLang="zh-CN" sz="2400" dirty="0"/>
              <a:t>Workload 2</a:t>
            </a:r>
            <a:endParaRPr lang="en-US" sz="2400" dirty="0"/>
          </a:p>
        </p:txBody>
      </p:sp>
      <p:sp>
        <p:nvSpPr>
          <p:cNvPr id="24" name="TextBox 23">
            <a:extLst>
              <a:ext uri="{FF2B5EF4-FFF2-40B4-BE49-F238E27FC236}">
                <a16:creationId xmlns:a16="http://schemas.microsoft.com/office/drawing/2014/main" id="{EB0E7F75-EF7D-B5FC-FB15-522F7EEDADF8}"/>
              </a:ext>
            </a:extLst>
          </p:cNvPr>
          <p:cNvSpPr txBox="1"/>
          <p:nvPr/>
        </p:nvSpPr>
        <p:spPr>
          <a:xfrm>
            <a:off x="2348922" y="2813776"/>
            <a:ext cx="1806780" cy="461665"/>
          </a:xfrm>
          <a:prstGeom prst="rect">
            <a:avLst/>
          </a:prstGeom>
          <a:noFill/>
        </p:spPr>
        <p:txBody>
          <a:bodyPr wrap="square" rtlCol="0">
            <a:spAutoFit/>
          </a:bodyPr>
          <a:lstStyle/>
          <a:p>
            <a:pPr algn="ctr"/>
            <a:r>
              <a:rPr lang="en-US" altLang="zh-CN" sz="2400" dirty="0"/>
              <a:t>Workload 1</a:t>
            </a:r>
            <a:endParaRPr lang="en-US" sz="2400" dirty="0"/>
          </a:p>
        </p:txBody>
      </p:sp>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Dynamic Workloads - Example</a:t>
            </a:r>
          </a:p>
        </p:txBody>
      </p:sp>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200" y="1224867"/>
            <a:ext cx="10725150" cy="5566458"/>
          </a:xfrm>
        </p:spPr>
        <p:txBody>
          <a:bodyPr/>
          <a:lstStyle/>
          <a:p>
            <a:pPr marL="0" indent="0">
              <a:buFont typeface="Arial" panose="020B0604020202020204" pitchFamily="34" charset="0"/>
              <a:buNone/>
            </a:pPr>
            <a:r>
              <a:rPr lang="en-US" dirty="0"/>
              <a:t>Workload 1</a:t>
            </a:r>
          </a:p>
          <a:p>
            <a:pPr marL="457200" lvl="1" indent="0">
              <a:buNone/>
            </a:pPr>
            <a:r>
              <a:rPr lang="en-US" sz="2600" dirty="0">
                <a:solidFill>
                  <a:srgbClr val="0070C0"/>
                </a:solidFill>
              </a:rPr>
              <a:t>Simulation result: giving ~40% of memory to app cache is the best</a:t>
            </a:r>
          </a:p>
          <a:p>
            <a:pPr marL="457200" lvl="1" indent="0">
              <a:buNone/>
            </a:pPr>
            <a:endParaRPr lang="en-US" dirty="0"/>
          </a:p>
          <a:p>
            <a:pPr marL="457200" lvl="1" indent="0">
              <a:buNone/>
            </a:pPr>
            <a:endParaRPr lang="en-US" dirty="0">
              <a:solidFill>
                <a:srgbClr val="0070C0"/>
              </a:solidFill>
            </a:endParaRPr>
          </a:p>
        </p:txBody>
      </p:sp>
      <p:grpSp>
        <p:nvGrpSpPr>
          <p:cNvPr id="13" name="Group 12">
            <a:extLst>
              <a:ext uri="{FF2B5EF4-FFF2-40B4-BE49-F238E27FC236}">
                <a16:creationId xmlns:a16="http://schemas.microsoft.com/office/drawing/2014/main" id="{1FAFF9C6-640B-2F4F-E984-53A689D1C944}"/>
              </a:ext>
            </a:extLst>
          </p:cNvPr>
          <p:cNvGrpSpPr/>
          <p:nvPr/>
        </p:nvGrpSpPr>
        <p:grpSpPr>
          <a:xfrm>
            <a:off x="3959355" y="3403484"/>
            <a:ext cx="899130" cy="580053"/>
            <a:chOff x="4538332" y="3611133"/>
            <a:chExt cx="899130" cy="580053"/>
          </a:xfrm>
        </p:grpSpPr>
        <p:sp>
          <p:nvSpPr>
            <p:cNvPr id="10" name="Oval 9">
              <a:extLst>
                <a:ext uri="{FF2B5EF4-FFF2-40B4-BE49-F238E27FC236}">
                  <a16:creationId xmlns:a16="http://schemas.microsoft.com/office/drawing/2014/main" id="{D0E55215-60C3-0A59-E14E-19951AC0CA74}"/>
                </a:ext>
              </a:extLst>
            </p:cNvPr>
            <p:cNvSpPr/>
            <p:nvPr/>
          </p:nvSpPr>
          <p:spPr>
            <a:xfrm flipH="1" flipV="1">
              <a:off x="4855702" y="4047186"/>
              <a:ext cx="144000" cy="14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A099686-4C35-F256-7773-A456DE1FB2B9}"/>
                </a:ext>
              </a:extLst>
            </p:cNvPr>
            <p:cNvSpPr txBox="1"/>
            <p:nvPr/>
          </p:nvSpPr>
          <p:spPr>
            <a:xfrm>
              <a:off x="4538332" y="3611133"/>
              <a:ext cx="899130" cy="400110"/>
            </a:xfrm>
            <a:prstGeom prst="rect">
              <a:avLst/>
            </a:prstGeom>
            <a:noFill/>
          </p:spPr>
          <p:txBody>
            <a:bodyPr wrap="square" rtlCol="0">
              <a:spAutoFit/>
            </a:bodyPr>
            <a:lstStyle/>
            <a:p>
              <a:pPr algn="ctr"/>
              <a:r>
                <a:rPr lang="en-US" altLang="zh-CN" sz="2000" dirty="0">
                  <a:solidFill>
                    <a:srgbClr val="0070C0"/>
                  </a:solidFill>
                </a:rPr>
                <a:t>Adapt!</a:t>
              </a:r>
              <a:endParaRPr lang="en-US" sz="2000" dirty="0">
                <a:solidFill>
                  <a:srgbClr val="0070C0"/>
                </a:solidFill>
              </a:endParaRPr>
            </a:p>
          </p:txBody>
        </p:sp>
      </p:grpSp>
      <p:sp>
        <p:nvSpPr>
          <p:cNvPr id="4" name="Slide Number Placeholder 5">
            <a:extLst>
              <a:ext uri="{FF2B5EF4-FFF2-40B4-BE49-F238E27FC236}">
                <a16:creationId xmlns:a16="http://schemas.microsoft.com/office/drawing/2014/main" id="{07C348C4-91CD-2356-CFCE-4E2307528BEF}"/>
              </a:ext>
            </a:extLst>
          </p:cNvPr>
          <p:cNvSpPr>
            <a:spLocks noGrp="1"/>
          </p:cNvSpPr>
          <p:nvPr>
            <p:ph type="sldNum" sz="quarter" idx="12"/>
          </p:nvPr>
        </p:nvSpPr>
        <p:spPr>
          <a:xfrm>
            <a:off x="8610600" y="6486982"/>
            <a:ext cx="2743200" cy="365125"/>
          </a:xfrm>
        </p:spPr>
        <p:txBody>
          <a:bodyPr/>
          <a:lstStyle/>
          <a:p>
            <a:fld id="{9D5DE6D7-F04D-7741-82FC-941AB368F7CA}" type="slidenum">
              <a:rPr lang="en-US" smtClean="0"/>
              <a:t>56</a:t>
            </a:fld>
            <a:endParaRPr lang="en-US" dirty="0"/>
          </a:p>
        </p:txBody>
      </p:sp>
      <p:pic>
        <p:nvPicPr>
          <p:cNvPr id="5" name="Picture 4">
            <a:extLst>
              <a:ext uri="{FF2B5EF4-FFF2-40B4-BE49-F238E27FC236}">
                <a16:creationId xmlns:a16="http://schemas.microsoft.com/office/drawing/2014/main" id="{E0F91B13-074B-F65A-E11C-8A39CD49FB95}"/>
              </a:ext>
            </a:extLst>
          </p:cNvPr>
          <p:cNvPicPr>
            <a:picLocks noChangeAspect="1"/>
          </p:cNvPicPr>
          <p:nvPr/>
        </p:nvPicPr>
        <p:blipFill>
          <a:blip r:embed="rId6"/>
          <a:stretch>
            <a:fillRect/>
          </a:stretch>
        </p:blipFill>
        <p:spPr>
          <a:xfrm>
            <a:off x="7581900" y="3350865"/>
            <a:ext cx="2933700" cy="1066800"/>
          </a:xfrm>
          <a:prstGeom prst="rect">
            <a:avLst/>
          </a:prstGeom>
        </p:spPr>
      </p:pic>
      <p:grpSp>
        <p:nvGrpSpPr>
          <p:cNvPr id="6" name="Group 5">
            <a:extLst>
              <a:ext uri="{FF2B5EF4-FFF2-40B4-BE49-F238E27FC236}">
                <a16:creationId xmlns:a16="http://schemas.microsoft.com/office/drawing/2014/main" id="{B123BD6C-E011-47DA-902C-BB32D7740852}"/>
              </a:ext>
            </a:extLst>
          </p:cNvPr>
          <p:cNvGrpSpPr/>
          <p:nvPr/>
        </p:nvGrpSpPr>
        <p:grpSpPr>
          <a:xfrm>
            <a:off x="0" y="3682436"/>
            <a:ext cx="7483926" cy="3107524"/>
            <a:chOff x="0" y="3682436"/>
            <a:chExt cx="7483926" cy="3107524"/>
          </a:xfrm>
        </p:grpSpPr>
        <p:sp>
          <p:nvSpPr>
            <p:cNvPr id="7" name="Rectangle 6">
              <a:extLst>
                <a:ext uri="{FF2B5EF4-FFF2-40B4-BE49-F238E27FC236}">
                  <a16:creationId xmlns:a16="http://schemas.microsoft.com/office/drawing/2014/main" id="{645694C2-CECA-C350-74B4-A2514B57157E}"/>
                </a:ext>
              </a:extLst>
            </p:cNvPr>
            <p:cNvSpPr/>
            <p:nvPr/>
          </p:nvSpPr>
          <p:spPr>
            <a:xfrm>
              <a:off x="0" y="3682436"/>
              <a:ext cx="749523" cy="2804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4B910D5-2185-140B-1212-2EDC24CA9C10}"/>
                </a:ext>
              </a:extLst>
            </p:cNvPr>
            <p:cNvSpPr txBox="1"/>
            <p:nvPr/>
          </p:nvSpPr>
          <p:spPr>
            <a:xfrm>
              <a:off x="381497" y="3993902"/>
              <a:ext cx="443069" cy="369332"/>
            </a:xfrm>
            <a:prstGeom prst="rect">
              <a:avLst/>
            </a:prstGeom>
            <a:noFill/>
          </p:spPr>
          <p:txBody>
            <a:bodyPr wrap="square" rtlCol="0">
              <a:spAutoFit/>
            </a:bodyPr>
            <a:lstStyle/>
            <a:p>
              <a:pPr algn="r"/>
              <a:r>
                <a:rPr lang="en-US" dirty="0"/>
                <a:t>20</a:t>
              </a:r>
            </a:p>
          </p:txBody>
        </p:sp>
        <p:sp>
          <p:nvSpPr>
            <p:cNvPr id="9" name="TextBox 8">
              <a:extLst>
                <a:ext uri="{FF2B5EF4-FFF2-40B4-BE49-F238E27FC236}">
                  <a16:creationId xmlns:a16="http://schemas.microsoft.com/office/drawing/2014/main" id="{C91AAEDE-5C2C-35AB-7F8E-C75AFE79EDA5}"/>
                </a:ext>
              </a:extLst>
            </p:cNvPr>
            <p:cNvSpPr txBox="1"/>
            <p:nvPr/>
          </p:nvSpPr>
          <p:spPr>
            <a:xfrm>
              <a:off x="381497" y="4562724"/>
              <a:ext cx="443069" cy="369332"/>
            </a:xfrm>
            <a:prstGeom prst="rect">
              <a:avLst/>
            </a:prstGeom>
            <a:noFill/>
          </p:spPr>
          <p:txBody>
            <a:bodyPr wrap="square" rtlCol="0">
              <a:spAutoFit/>
            </a:bodyPr>
            <a:lstStyle/>
            <a:p>
              <a:pPr algn="r"/>
              <a:r>
                <a:rPr lang="en-US" dirty="0"/>
                <a:t>15</a:t>
              </a:r>
            </a:p>
          </p:txBody>
        </p:sp>
        <p:sp>
          <p:nvSpPr>
            <p:cNvPr id="12" name="TextBox 11">
              <a:extLst>
                <a:ext uri="{FF2B5EF4-FFF2-40B4-BE49-F238E27FC236}">
                  <a16:creationId xmlns:a16="http://schemas.microsoft.com/office/drawing/2014/main" id="{4F3FB9A7-C0A3-FBC7-AA75-3D10F2B4FAE0}"/>
                </a:ext>
              </a:extLst>
            </p:cNvPr>
            <p:cNvSpPr txBox="1"/>
            <p:nvPr/>
          </p:nvSpPr>
          <p:spPr>
            <a:xfrm>
              <a:off x="381497" y="5131546"/>
              <a:ext cx="443069" cy="369332"/>
            </a:xfrm>
            <a:prstGeom prst="rect">
              <a:avLst/>
            </a:prstGeom>
            <a:noFill/>
          </p:spPr>
          <p:txBody>
            <a:bodyPr wrap="square" rtlCol="0">
              <a:spAutoFit/>
            </a:bodyPr>
            <a:lstStyle/>
            <a:p>
              <a:pPr algn="r"/>
              <a:r>
                <a:rPr lang="en-US" dirty="0"/>
                <a:t>10</a:t>
              </a:r>
            </a:p>
          </p:txBody>
        </p:sp>
        <p:sp>
          <p:nvSpPr>
            <p:cNvPr id="15" name="TextBox 14">
              <a:extLst>
                <a:ext uri="{FF2B5EF4-FFF2-40B4-BE49-F238E27FC236}">
                  <a16:creationId xmlns:a16="http://schemas.microsoft.com/office/drawing/2014/main" id="{A4E218ED-ECFC-FDFA-D55B-4671C1342CAB}"/>
                </a:ext>
              </a:extLst>
            </p:cNvPr>
            <p:cNvSpPr txBox="1"/>
            <p:nvPr/>
          </p:nvSpPr>
          <p:spPr>
            <a:xfrm>
              <a:off x="381497" y="5700368"/>
              <a:ext cx="443069" cy="369332"/>
            </a:xfrm>
            <a:prstGeom prst="rect">
              <a:avLst/>
            </a:prstGeom>
            <a:noFill/>
          </p:spPr>
          <p:txBody>
            <a:bodyPr wrap="square" rtlCol="0">
              <a:spAutoFit/>
            </a:bodyPr>
            <a:lstStyle/>
            <a:p>
              <a:pPr algn="r"/>
              <a:r>
                <a:rPr lang="en-US" dirty="0"/>
                <a:t>5</a:t>
              </a:r>
            </a:p>
          </p:txBody>
        </p:sp>
        <p:sp>
          <p:nvSpPr>
            <p:cNvPr id="17" name="TextBox 16">
              <a:extLst>
                <a:ext uri="{FF2B5EF4-FFF2-40B4-BE49-F238E27FC236}">
                  <a16:creationId xmlns:a16="http://schemas.microsoft.com/office/drawing/2014/main" id="{84815898-65DF-338E-EAC1-5862C8E736D5}"/>
                </a:ext>
              </a:extLst>
            </p:cNvPr>
            <p:cNvSpPr txBox="1"/>
            <p:nvPr/>
          </p:nvSpPr>
          <p:spPr>
            <a:xfrm>
              <a:off x="381497" y="6170818"/>
              <a:ext cx="443069" cy="369332"/>
            </a:xfrm>
            <a:prstGeom prst="rect">
              <a:avLst/>
            </a:prstGeom>
            <a:noFill/>
          </p:spPr>
          <p:txBody>
            <a:bodyPr wrap="square" rtlCol="0">
              <a:spAutoFit/>
            </a:bodyPr>
            <a:lstStyle/>
            <a:p>
              <a:pPr algn="r"/>
              <a:r>
                <a:rPr lang="en-US" dirty="0"/>
                <a:t>0</a:t>
              </a:r>
            </a:p>
          </p:txBody>
        </p:sp>
        <p:sp>
          <p:nvSpPr>
            <p:cNvPr id="18" name="TextBox 17">
              <a:extLst>
                <a:ext uri="{FF2B5EF4-FFF2-40B4-BE49-F238E27FC236}">
                  <a16:creationId xmlns:a16="http://schemas.microsoft.com/office/drawing/2014/main" id="{B1A41E27-EF9D-DEAD-92EC-C805007C3996}"/>
                </a:ext>
              </a:extLst>
            </p:cNvPr>
            <p:cNvSpPr txBox="1"/>
            <p:nvPr/>
          </p:nvSpPr>
          <p:spPr>
            <a:xfrm rot="10800000">
              <a:off x="57440" y="4319995"/>
              <a:ext cx="523220" cy="1638776"/>
            </a:xfrm>
            <a:prstGeom prst="rect">
              <a:avLst/>
            </a:prstGeom>
            <a:noFill/>
          </p:spPr>
          <p:txBody>
            <a:bodyPr vert="eaVert" wrap="square" rtlCol="0">
              <a:spAutoFit/>
            </a:bodyPr>
            <a:lstStyle/>
            <a:p>
              <a:r>
                <a:rPr lang="en-US" altLang="zh-CN" sz="2200" dirty="0"/>
                <a:t>Latency (us)</a:t>
              </a:r>
              <a:endParaRPr lang="en-US" sz="2200" dirty="0"/>
            </a:p>
          </p:txBody>
        </p:sp>
        <p:sp>
          <p:nvSpPr>
            <p:cNvPr id="26" name="TextBox 25">
              <a:extLst>
                <a:ext uri="{FF2B5EF4-FFF2-40B4-BE49-F238E27FC236}">
                  <a16:creationId xmlns:a16="http://schemas.microsoft.com/office/drawing/2014/main" id="{6752B9C3-107E-197C-2FED-3D4577A79AEB}"/>
                </a:ext>
              </a:extLst>
            </p:cNvPr>
            <p:cNvSpPr txBox="1"/>
            <p:nvPr/>
          </p:nvSpPr>
          <p:spPr>
            <a:xfrm rot="16200000">
              <a:off x="6099412" y="5405445"/>
              <a:ext cx="338554" cy="2430475"/>
            </a:xfrm>
            <a:prstGeom prst="rect">
              <a:avLst/>
            </a:prstGeom>
            <a:solidFill>
              <a:schemeClr val="bg1"/>
            </a:solidFill>
          </p:spPr>
          <p:txBody>
            <a:bodyPr vert="eaVert" wrap="square" lIns="0" tIns="0" rIns="0" bIns="0" rtlCol="0">
              <a:spAutoFit/>
            </a:bodyPr>
            <a:lstStyle/>
            <a:p>
              <a:r>
                <a:rPr lang="en-US" altLang="zh-CN" sz="2200" dirty="0"/>
                <a:t>Workload Progress</a:t>
              </a:r>
              <a:endParaRPr lang="en-US" sz="2200" dirty="0"/>
            </a:p>
          </p:txBody>
        </p:sp>
      </p:grpSp>
    </p:spTree>
    <p:extLst>
      <p:ext uri="{BB962C8B-B14F-4D97-AF65-F5344CB8AC3E}">
        <p14:creationId xmlns:p14="http://schemas.microsoft.com/office/powerpoint/2010/main" val="3548170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66FB8C4B-EE2C-7C8E-75E8-6199D54A92CF}"/>
              </a:ext>
            </a:extLst>
          </p:cNvPr>
          <p:cNvPicPr>
            <a:picLocks noChangeAspect="1"/>
          </p:cNvPicPr>
          <p:nvPr/>
        </p:nvPicPr>
        <p:blipFill>
          <a:blip r:embed="rId3"/>
          <a:stretch>
            <a:fillRect/>
          </a:stretch>
        </p:blipFill>
        <p:spPr>
          <a:xfrm>
            <a:off x="6163660" y="3609746"/>
            <a:ext cx="5752183" cy="3205154"/>
          </a:xfrm>
          <a:prstGeom prst="rect">
            <a:avLst/>
          </a:prstGeom>
        </p:spPr>
      </p:pic>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Dynamic Workloads - Example</a:t>
            </a:r>
          </a:p>
        </p:txBody>
      </p:sp>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200" y="1224867"/>
            <a:ext cx="10725150" cy="5566458"/>
          </a:xfrm>
        </p:spPr>
        <p:txBody>
          <a:bodyPr/>
          <a:lstStyle/>
          <a:p>
            <a:pPr marL="0" indent="0">
              <a:buFont typeface="Arial" panose="020B0604020202020204" pitchFamily="34" charset="0"/>
              <a:buNone/>
            </a:pPr>
            <a:r>
              <a:rPr lang="en-US" dirty="0"/>
              <a:t>Workload 2</a:t>
            </a:r>
          </a:p>
          <a:p>
            <a:pPr marL="457200" lvl="1" indent="0">
              <a:buNone/>
            </a:pPr>
            <a:r>
              <a:rPr lang="en-US" sz="2600" dirty="0"/>
              <a:t>100% kernel cache performs similarly</a:t>
            </a:r>
          </a:p>
          <a:p>
            <a:pPr marL="457200" lvl="1" indent="0">
              <a:buNone/>
            </a:pPr>
            <a:endParaRPr lang="en-US" dirty="0"/>
          </a:p>
          <a:p>
            <a:pPr marL="457200" lvl="1" indent="0">
              <a:buNone/>
            </a:pPr>
            <a:endParaRPr lang="en-US" dirty="0">
              <a:solidFill>
                <a:srgbClr val="0070C0"/>
              </a:solidFill>
            </a:endParaRPr>
          </a:p>
        </p:txBody>
      </p:sp>
      <p:pic>
        <p:nvPicPr>
          <p:cNvPr id="10" name="Picture 9">
            <a:extLst>
              <a:ext uri="{FF2B5EF4-FFF2-40B4-BE49-F238E27FC236}">
                <a16:creationId xmlns:a16="http://schemas.microsoft.com/office/drawing/2014/main" id="{BAEED4AD-CA1E-D4C7-3304-7C0EFDFA37E2}"/>
              </a:ext>
            </a:extLst>
          </p:cNvPr>
          <p:cNvPicPr>
            <a:picLocks noChangeAspect="1"/>
          </p:cNvPicPr>
          <p:nvPr/>
        </p:nvPicPr>
        <p:blipFill>
          <a:blip r:embed="rId4"/>
          <a:stretch>
            <a:fillRect/>
          </a:stretch>
        </p:blipFill>
        <p:spPr>
          <a:xfrm>
            <a:off x="340964" y="3609746"/>
            <a:ext cx="5822696" cy="3205154"/>
          </a:xfrm>
          <a:prstGeom prst="rect">
            <a:avLst/>
          </a:prstGeom>
        </p:spPr>
      </p:pic>
      <p:pic>
        <p:nvPicPr>
          <p:cNvPr id="16" name="Picture 15">
            <a:extLst>
              <a:ext uri="{FF2B5EF4-FFF2-40B4-BE49-F238E27FC236}">
                <a16:creationId xmlns:a16="http://schemas.microsoft.com/office/drawing/2014/main" id="{67DB6AE4-7898-07D0-F8AD-FC19CCF50DFF}"/>
              </a:ext>
            </a:extLst>
          </p:cNvPr>
          <p:cNvPicPr>
            <a:picLocks noChangeAspect="1"/>
          </p:cNvPicPr>
          <p:nvPr/>
        </p:nvPicPr>
        <p:blipFill>
          <a:blip r:embed="rId5"/>
          <a:stretch>
            <a:fillRect/>
          </a:stretch>
        </p:blipFill>
        <p:spPr>
          <a:xfrm>
            <a:off x="2356764" y="3350865"/>
            <a:ext cx="2933700" cy="1066800"/>
          </a:xfrm>
          <a:prstGeom prst="rect">
            <a:avLst/>
          </a:prstGeom>
        </p:spPr>
      </p:pic>
      <p:sp>
        <p:nvSpPr>
          <p:cNvPr id="19" name="TextBox 18">
            <a:extLst>
              <a:ext uri="{FF2B5EF4-FFF2-40B4-BE49-F238E27FC236}">
                <a16:creationId xmlns:a16="http://schemas.microsoft.com/office/drawing/2014/main" id="{1DC4BD71-88B9-2761-A319-33D73590761A}"/>
              </a:ext>
            </a:extLst>
          </p:cNvPr>
          <p:cNvSpPr txBox="1"/>
          <p:nvPr/>
        </p:nvSpPr>
        <p:spPr>
          <a:xfrm>
            <a:off x="8147173" y="2813776"/>
            <a:ext cx="1785155" cy="461665"/>
          </a:xfrm>
          <a:prstGeom prst="rect">
            <a:avLst/>
          </a:prstGeom>
          <a:noFill/>
        </p:spPr>
        <p:txBody>
          <a:bodyPr wrap="square" rtlCol="0">
            <a:spAutoFit/>
          </a:bodyPr>
          <a:lstStyle/>
          <a:p>
            <a:r>
              <a:rPr lang="en-US" altLang="zh-CN" sz="2400" dirty="0"/>
              <a:t>Workload 2</a:t>
            </a:r>
            <a:endParaRPr lang="en-US" sz="2400" dirty="0"/>
          </a:p>
        </p:txBody>
      </p:sp>
      <p:sp>
        <p:nvSpPr>
          <p:cNvPr id="20" name="TextBox 19">
            <a:extLst>
              <a:ext uri="{FF2B5EF4-FFF2-40B4-BE49-F238E27FC236}">
                <a16:creationId xmlns:a16="http://schemas.microsoft.com/office/drawing/2014/main" id="{0D6F8111-D7E6-8525-AE34-7C6CBD5E4CFF}"/>
              </a:ext>
            </a:extLst>
          </p:cNvPr>
          <p:cNvSpPr txBox="1"/>
          <p:nvPr/>
        </p:nvSpPr>
        <p:spPr>
          <a:xfrm>
            <a:off x="2348922" y="2813776"/>
            <a:ext cx="1806780" cy="461665"/>
          </a:xfrm>
          <a:prstGeom prst="rect">
            <a:avLst/>
          </a:prstGeom>
          <a:noFill/>
        </p:spPr>
        <p:txBody>
          <a:bodyPr wrap="square" rtlCol="0">
            <a:spAutoFit/>
          </a:bodyPr>
          <a:lstStyle/>
          <a:p>
            <a:pPr algn="ctr"/>
            <a:r>
              <a:rPr lang="en-US" altLang="zh-CN" sz="2400" dirty="0"/>
              <a:t>Workload 1</a:t>
            </a:r>
            <a:endParaRPr lang="en-US" sz="2400" dirty="0"/>
          </a:p>
        </p:txBody>
      </p:sp>
      <p:grpSp>
        <p:nvGrpSpPr>
          <p:cNvPr id="27" name="Group 26">
            <a:extLst>
              <a:ext uri="{FF2B5EF4-FFF2-40B4-BE49-F238E27FC236}">
                <a16:creationId xmlns:a16="http://schemas.microsoft.com/office/drawing/2014/main" id="{A5F0E23C-62E4-C177-1123-0574121DF948}"/>
              </a:ext>
            </a:extLst>
          </p:cNvPr>
          <p:cNvGrpSpPr/>
          <p:nvPr/>
        </p:nvGrpSpPr>
        <p:grpSpPr>
          <a:xfrm>
            <a:off x="5414761" y="2813776"/>
            <a:ext cx="1479430" cy="3594044"/>
            <a:chOff x="5469191" y="2813776"/>
            <a:chExt cx="1479430" cy="3594044"/>
          </a:xfrm>
        </p:grpSpPr>
        <p:cxnSp>
          <p:nvCxnSpPr>
            <p:cNvPr id="28" name="Straight Arrow Connector 27">
              <a:extLst>
                <a:ext uri="{FF2B5EF4-FFF2-40B4-BE49-F238E27FC236}">
                  <a16:creationId xmlns:a16="http://schemas.microsoft.com/office/drawing/2014/main" id="{90840EFA-62CC-F6E6-48BA-AD9D75CA8AD0}"/>
                </a:ext>
              </a:extLst>
            </p:cNvPr>
            <p:cNvCxnSpPr>
              <a:cxnSpLocks/>
            </p:cNvCxnSpPr>
            <p:nvPr/>
          </p:nvCxnSpPr>
          <p:spPr>
            <a:xfrm>
              <a:off x="6200775" y="4103914"/>
              <a:ext cx="16262" cy="2303906"/>
            </a:xfrm>
            <a:prstGeom prst="straightConnector1">
              <a:avLst/>
            </a:prstGeom>
            <a:ln w="50800">
              <a:solidFill>
                <a:schemeClr val="tx2">
                  <a:lumMod val="50000"/>
                </a:schemeClr>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4FF6319-B1EA-23B9-E439-0024C4AAEC42}"/>
                </a:ext>
              </a:extLst>
            </p:cNvPr>
            <p:cNvSpPr txBox="1"/>
            <p:nvPr/>
          </p:nvSpPr>
          <p:spPr>
            <a:xfrm>
              <a:off x="5469191" y="2813776"/>
              <a:ext cx="1479430" cy="1200329"/>
            </a:xfrm>
            <a:prstGeom prst="rect">
              <a:avLst/>
            </a:prstGeom>
            <a:noFill/>
          </p:spPr>
          <p:txBody>
            <a:bodyPr wrap="square" rtlCol="0">
              <a:spAutoFit/>
            </a:bodyPr>
            <a:lstStyle/>
            <a:p>
              <a:pPr algn="ctr"/>
              <a:r>
                <a:rPr lang="en-US" altLang="zh-CN" sz="2400" dirty="0"/>
                <a:t>Workload</a:t>
              </a:r>
            </a:p>
            <a:p>
              <a:pPr algn="ctr"/>
              <a:r>
                <a:rPr lang="en-US" sz="2400" dirty="0"/>
                <a:t>Change</a:t>
              </a:r>
            </a:p>
            <a:p>
              <a:pPr algn="ctr"/>
              <a:r>
                <a:rPr lang="en-US" sz="2400" b="1" dirty="0"/>
                <a:t>↓</a:t>
              </a:r>
            </a:p>
          </p:txBody>
        </p:sp>
      </p:grpSp>
      <p:sp>
        <p:nvSpPr>
          <p:cNvPr id="4" name="Slide Number Placeholder 5">
            <a:extLst>
              <a:ext uri="{FF2B5EF4-FFF2-40B4-BE49-F238E27FC236}">
                <a16:creationId xmlns:a16="http://schemas.microsoft.com/office/drawing/2014/main" id="{F0401DA5-0A5C-303D-B508-6DB6354717DB}"/>
              </a:ext>
            </a:extLst>
          </p:cNvPr>
          <p:cNvSpPr>
            <a:spLocks noGrp="1"/>
          </p:cNvSpPr>
          <p:nvPr>
            <p:ph type="sldNum" sz="quarter" idx="12"/>
          </p:nvPr>
        </p:nvSpPr>
        <p:spPr>
          <a:xfrm>
            <a:off x="8610600" y="6486982"/>
            <a:ext cx="2743200" cy="365125"/>
          </a:xfrm>
        </p:spPr>
        <p:txBody>
          <a:bodyPr/>
          <a:lstStyle/>
          <a:p>
            <a:fld id="{9D5DE6D7-F04D-7741-82FC-941AB368F7CA}" type="slidenum">
              <a:rPr lang="en-US" smtClean="0"/>
              <a:t>57</a:t>
            </a:fld>
            <a:endParaRPr lang="en-US" dirty="0"/>
          </a:p>
        </p:txBody>
      </p:sp>
      <p:grpSp>
        <p:nvGrpSpPr>
          <p:cNvPr id="5" name="Group 4">
            <a:extLst>
              <a:ext uri="{FF2B5EF4-FFF2-40B4-BE49-F238E27FC236}">
                <a16:creationId xmlns:a16="http://schemas.microsoft.com/office/drawing/2014/main" id="{F2DD0F68-7C93-5DD1-388A-ABBC0CBC551B}"/>
              </a:ext>
            </a:extLst>
          </p:cNvPr>
          <p:cNvGrpSpPr/>
          <p:nvPr/>
        </p:nvGrpSpPr>
        <p:grpSpPr>
          <a:xfrm>
            <a:off x="0" y="3682436"/>
            <a:ext cx="7483926" cy="3107524"/>
            <a:chOff x="0" y="3682436"/>
            <a:chExt cx="7483926" cy="3107524"/>
          </a:xfrm>
        </p:grpSpPr>
        <p:sp>
          <p:nvSpPr>
            <p:cNvPr id="6" name="Rectangle 5">
              <a:extLst>
                <a:ext uri="{FF2B5EF4-FFF2-40B4-BE49-F238E27FC236}">
                  <a16:creationId xmlns:a16="http://schemas.microsoft.com/office/drawing/2014/main" id="{87FC8B89-F19A-FE11-E7ED-FCC83FAF5AF5}"/>
                </a:ext>
              </a:extLst>
            </p:cNvPr>
            <p:cNvSpPr/>
            <p:nvPr/>
          </p:nvSpPr>
          <p:spPr>
            <a:xfrm>
              <a:off x="0" y="3682436"/>
              <a:ext cx="749523" cy="2804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56EA3E21-BD62-A393-7991-F0D55C3D31A2}"/>
                </a:ext>
              </a:extLst>
            </p:cNvPr>
            <p:cNvSpPr txBox="1"/>
            <p:nvPr/>
          </p:nvSpPr>
          <p:spPr>
            <a:xfrm>
              <a:off x="381497" y="3993902"/>
              <a:ext cx="443069" cy="369332"/>
            </a:xfrm>
            <a:prstGeom prst="rect">
              <a:avLst/>
            </a:prstGeom>
            <a:noFill/>
          </p:spPr>
          <p:txBody>
            <a:bodyPr wrap="square" rtlCol="0">
              <a:spAutoFit/>
            </a:bodyPr>
            <a:lstStyle/>
            <a:p>
              <a:pPr algn="r"/>
              <a:r>
                <a:rPr lang="en-US" dirty="0"/>
                <a:t>20</a:t>
              </a:r>
            </a:p>
          </p:txBody>
        </p:sp>
        <p:sp>
          <p:nvSpPr>
            <p:cNvPr id="8" name="TextBox 7">
              <a:extLst>
                <a:ext uri="{FF2B5EF4-FFF2-40B4-BE49-F238E27FC236}">
                  <a16:creationId xmlns:a16="http://schemas.microsoft.com/office/drawing/2014/main" id="{1D5A9495-025B-288D-F30D-E6D018E84C42}"/>
                </a:ext>
              </a:extLst>
            </p:cNvPr>
            <p:cNvSpPr txBox="1"/>
            <p:nvPr/>
          </p:nvSpPr>
          <p:spPr>
            <a:xfrm>
              <a:off x="381497" y="4562724"/>
              <a:ext cx="443069" cy="369332"/>
            </a:xfrm>
            <a:prstGeom prst="rect">
              <a:avLst/>
            </a:prstGeom>
            <a:noFill/>
          </p:spPr>
          <p:txBody>
            <a:bodyPr wrap="square" rtlCol="0">
              <a:spAutoFit/>
            </a:bodyPr>
            <a:lstStyle/>
            <a:p>
              <a:pPr algn="r"/>
              <a:r>
                <a:rPr lang="en-US" dirty="0"/>
                <a:t>15</a:t>
              </a:r>
            </a:p>
          </p:txBody>
        </p:sp>
        <p:sp>
          <p:nvSpPr>
            <p:cNvPr id="9" name="TextBox 8">
              <a:extLst>
                <a:ext uri="{FF2B5EF4-FFF2-40B4-BE49-F238E27FC236}">
                  <a16:creationId xmlns:a16="http://schemas.microsoft.com/office/drawing/2014/main" id="{D4E972A8-746B-1393-8019-B1B6C802284C}"/>
                </a:ext>
              </a:extLst>
            </p:cNvPr>
            <p:cNvSpPr txBox="1"/>
            <p:nvPr/>
          </p:nvSpPr>
          <p:spPr>
            <a:xfrm>
              <a:off x="381497" y="5131546"/>
              <a:ext cx="443069" cy="369332"/>
            </a:xfrm>
            <a:prstGeom prst="rect">
              <a:avLst/>
            </a:prstGeom>
            <a:noFill/>
          </p:spPr>
          <p:txBody>
            <a:bodyPr wrap="square" rtlCol="0">
              <a:spAutoFit/>
            </a:bodyPr>
            <a:lstStyle/>
            <a:p>
              <a:pPr algn="r"/>
              <a:r>
                <a:rPr lang="en-US" dirty="0"/>
                <a:t>10</a:t>
              </a:r>
            </a:p>
          </p:txBody>
        </p:sp>
        <p:sp>
          <p:nvSpPr>
            <p:cNvPr id="11" name="TextBox 10">
              <a:extLst>
                <a:ext uri="{FF2B5EF4-FFF2-40B4-BE49-F238E27FC236}">
                  <a16:creationId xmlns:a16="http://schemas.microsoft.com/office/drawing/2014/main" id="{41842057-DC22-761E-75E4-EE51EE6FCF60}"/>
                </a:ext>
              </a:extLst>
            </p:cNvPr>
            <p:cNvSpPr txBox="1"/>
            <p:nvPr/>
          </p:nvSpPr>
          <p:spPr>
            <a:xfrm>
              <a:off x="381497" y="5700368"/>
              <a:ext cx="443069" cy="369332"/>
            </a:xfrm>
            <a:prstGeom prst="rect">
              <a:avLst/>
            </a:prstGeom>
            <a:noFill/>
          </p:spPr>
          <p:txBody>
            <a:bodyPr wrap="square" rtlCol="0">
              <a:spAutoFit/>
            </a:bodyPr>
            <a:lstStyle/>
            <a:p>
              <a:pPr algn="r"/>
              <a:r>
                <a:rPr lang="en-US" dirty="0"/>
                <a:t>5</a:t>
              </a:r>
            </a:p>
          </p:txBody>
        </p:sp>
        <p:sp>
          <p:nvSpPr>
            <p:cNvPr id="12" name="TextBox 11">
              <a:extLst>
                <a:ext uri="{FF2B5EF4-FFF2-40B4-BE49-F238E27FC236}">
                  <a16:creationId xmlns:a16="http://schemas.microsoft.com/office/drawing/2014/main" id="{A5040199-1AB2-F2A6-7578-F11B3C2FFF08}"/>
                </a:ext>
              </a:extLst>
            </p:cNvPr>
            <p:cNvSpPr txBox="1"/>
            <p:nvPr/>
          </p:nvSpPr>
          <p:spPr>
            <a:xfrm>
              <a:off x="381497" y="6170818"/>
              <a:ext cx="443069" cy="369332"/>
            </a:xfrm>
            <a:prstGeom prst="rect">
              <a:avLst/>
            </a:prstGeom>
            <a:noFill/>
          </p:spPr>
          <p:txBody>
            <a:bodyPr wrap="square" rtlCol="0">
              <a:spAutoFit/>
            </a:bodyPr>
            <a:lstStyle/>
            <a:p>
              <a:pPr algn="r"/>
              <a:r>
                <a:rPr lang="en-US" dirty="0"/>
                <a:t>0</a:t>
              </a:r>
            </a:p>
          </p:txBody>
        </p:sp>
        <p:sp>
          <p:nvSpPr>
            <p:cNvPr id="13" name="TextBox 12">
              <a:extLst>
                <a:ext uri="{FF2B5EF4-FFF2-40B4-BE49-F238E27FC236}">
                  <a16:creationId xmlns:a16="http://schemas.microsoft.com/office/drawing/2014/main" id="{E0F2982E-5143-9968-9673-1067A44CD2E8}"/>
                </a:ext>
              </a:extLst>
            </p:cNvPr>
            <p:cNvSpPr txBox="1"/>
            <p:nvPr/>
          </p:nvSpPr>
          <p:spPr>
            <a:xfrm rot="10800000">
              <a:off x="57440" y="4319995"/>
              <a:ext cx="523220" cy="1638776"/>
            </a:xfrm>
            <a:prstGeom prst="rect">
              <a:avLst/>
            </a:prstGeom>
            <a:noFill/>
          </p:spPr>
          <p:txBody>
            <a:bodyPr vert="eaVert" wrap="square" rtlCol="0">
              <a:spAutoFit/>
            </a:bodyPr>
            <a:lstStyle/>
            <a:p>
              <a:r>
                <a:rPr lang="en-US" altLang="zh-CN" sz="2200" dirty="0"/>
                <a:t>Latency (us)</a:t>
              </a:r>
              <a:endParaRPr lang="en-US" sz="2200" dirty="0"/>
            </a:p>
          </p:txBody>
        </p:sp>
        <p:sp>
          <p:nvSpPr>
            <p:cNvPr id="14" name="TextBox 13">
              <a:extLst>
                <a:ext uri="{FF2B5EF4-FFF2-40B4-BE49-F238E27FC236}">
                  <a16:creationId xmlns:a16="http://schemas.microsoft.com/office/drawing/2014/main" id="{EE331452-BA47-67B0-B48C-3B1C4ECA859A}"/>
                </a:ext>
              </a:extLst>
            </p:cNvPr>
            <p:cNvSpPr txBox="1"/>
            <p:nvPr/>
          </p:nvSpPr>
          <p:spPr>
            <a:xfrm rot="16200000">
              <a:off x="6099412" y="5405445"/>
              <a:ext cx="338554" cy="2430475"/>
            </a:xfrm>
            <a:prstGeom prst="rect">
              <a:avLst/>
            </a:prstGeom>
            <a:solidFill>
              <a:schemeClr val="bg1"/>
            </a:solidFill>
          </p:spPr>
          <p:txBody>
            <a:bodyPr vert="eaVert" wrap="square" lIns="0" tIns="0" rIns="0" bIns="0" rtlCol="0">
              <a:spAutoFit/>
            </a:bodyPr>
            <a:lstStyle/>
            <a:p>
              <a:r>
                <a:rPr lang="en-US" altLang="zh-CN" sz="2200" dirty="0"/>
                <a:t>Workload Progress</a:t>
              </a:r>
              <a:endParaRPr lang="en-US" sz="2200" dirty="0"/>
            </a:p>
          </p:txBody>
        </p:sp>
      </p:grpSp>
    </p:spTree>
    <p:extLst>
      <p:ext uri="{BB962C8B-B14F-4D97-AF65-F5344CB8AC3E}">
        <p14:creationId xmlns:p14="http://schemas.microsoft.com/office/powerpoint/2010/main" val="5844648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08778D0-0469-ECF5-14C5-03902C84C99A}"/>
              </a:ext>
            </a:extLst>
          </p:cNvPr>
          <p:cNvPicPr>
            <a:picLocks noChangeAspect="1"/>
          </p:cNvPicPr>
          <p:nvPr/>
        </p:nvPicPr>
        <p:blipFill>
          <a:blip r:embed="rId3"/>
          <a:stretch>
            <a:fillRect/>
          </a:stretch>
        </p:blipFill>
        <p:spPr>
          <a:xfrm>
            <a:off x="6163660" y="3609747"/>
            <a:ext cx="5752181" cy="3205153"/>
          </a:xfrm>
          <a:prstGeom prst="rect">
            <a:avLst/>
          </a:prstGeom>
        </p:spPr>
      </p:pic>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Dynamic Workloads - Example</a:t>
            </a:r>
          </a:p>
        </p:txBody>
      </p:sp>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200" y="1224867"/>
            <a:ext cx="10725150" cy="5566458"/>
          </a:xfrm>
        </p:spPr>
        <p:txBody>
          <a:bodyPr/>
          <a:lstStyle/>
          <a:p>
            <a:pPr marL="0" indent="0">
              <a:buFont typeface="Arial" panose="020B0604020202020204" pitchFamily="34" charset="0"/>
              <a:buNone/>
            </a:pPr>
            <a:r>
              <a:rPr lang="en-US" dirty="0"/>
              <a:t>Workload 2</a:t>
            </a:r>
          </a:p>
          <a:p>
            <a:pPr marL="457200" lvl="1" indent="0">
              <a:buNone/>
            </a:pPr>
            <a:r>
              <a:rPr lang="en-US" sz="2600" dirty="0"/>
              <a:t>100% app cache performs worse due to less skewedness</a:t>
            </a:r>
          </a:p>
          <a:p>
            <a:pPr marL="457200" lvl="1" indent="0">
              <a:buNone/>
            </a:pPr>
            <a:endParaRPr lang="en-US" dirty="0"/>
          </a:p>
          <a:p>
            <a:pPr marL="457200" lvl="1" indent="0">
              <a:buNone/>
            </a:pPr>
            <a:endParaRPr lang="en-US" dirty="0">
              <a:solidFill>
                <a:srgbClr val="0070C0"/>
              </a:solidFill>
            </a:endParaRPr>
          </a:p>
        </p:txBody>
      </p:sp>
      <p:pic>
        <p:nvPicPr>
          <p:cNvPr id="8" name="Picture 7">
            <a:extLst>
              <a:ext uri="{FF2B5EF4-FFF2-40B4-BE49-F238E27FC236}">
                <a16:creationId xmlns:a16="http://schemas.microsoft.com/office/drawing/2014/main" id="{D57D33AF-0C3E-2816-061F-B48730FBA692}"/>
              </a:ext>
            </a:extLst>
          </p:cNvPr>
          <p:cNvPicPr>
            <a:picLocks noChangeAspect="1"/>
          </p:cNvPicPr>
          <p:nvPr/>
        </p:nvPicPr>
        <p:blipFill>
          <a:blip r:embed="rId4"/>
          <a:stretch>
            <a:fillRect/>
          </a:stretch>
        </p:blipFill>
        <p:spPr>
          <a:xfrm>
            <a:off x="340964" y="3609746"/>
            <a:ext cx="5822696" cy="3205154"/>
          </a:xfrm>
          <a:prstGeom prst="rect">
            <a:avLst/>
          </a:prstGeom>
        </p:spPr>
      </p:pic>
      <p:pic>
        <p:nvPicPr>
          <p:cNvPr id="10" name="Picture 9">
            <a:extLst>
              <a:ext uri="{FF2B5EF4-FFF2-40B4-BE49-F238E27FC236}">
                <a16:creationId xmlns:a16="http://schemas.microsoft.com/office/drawing/2014/main" id="{4D5F4B35-0028-8E21-A9E2-AC4CECC43D4B}"/>
              </a:ext>
            </a:extLst>
          </p:cNvPr>
          <p:cNvPicPr>
            <a:picLocks noChangeAspect="1"/>
          </p:cNvPicPr>
          <p:nvPr/>
        </p:nvPicPr>
        <p:blipFill>
          <a:blip r:embed="rId5"/>
          <a:stretch>
            <a:fillRect/>
          </a:stretch>
        </p:blipFill>
        <p:spPr>
          <a:xfrm>
            <a:off x="2356764" y="3350865"/>
            <a:ext cx="2933700" cy="1066800"/>
          </a:xfrm>
          <a:prstGeom prst="rect">
            <a:avLst/>
          </a:prstGeom>
        </p:spPr>
      </p:pic>
      <p:sp>
        <p:nvSpPr>
          <p:cNvPr id="11" name="TextBox 10">
            <a:extLst>
              <a:ext uri="{FF2B5EF4-FFF2-40B4-BE49-F238E27FC236}">
                <a16:creationId xmlns:a16="http://schemas.microsoft.com/office/drawing/2014/main" id="{4B6CC531-02E1-6FF9-0471-3B24F9856CD2}"/>
              </a:ext>
            </a:extLst>
          </p:cNvPr>
          <p:cNvSpPr txBox="1"/>
          <p:nvPr/>
        </p:nvSpPr>
        <p:spPr>
          <a:xfrm>
            <a:off x="8147173" y="2813776"/>
            <a:ext cx="1785155" cy="461665"/>
          </a:xfrm>
          <a:prstGeom prst="rect">
            <a:avLst/>
          </a:prstGeom>
          <a:noFill/>
        </p:spPr>
        <p:txBody>
          <a:bodyPr wrap="square" rtlCol="0">
            <a:spAutoFit/>
          </a:bodyPr>
          <a:lstStyle/>
          <a:p>
            <a:r>
              <a:rPr lang="en-US" altLang="zh-CN" sz="2400" dirty="0"/>
              <a:t>Workload 2</a:t>
            </a:r>
            <a:endParaRPr lang="en-US" sz="2400" dirty="0"/>
          </a:p>
        </p:txBody>
      </p:sp>
      <p:sp>
        <p:nvSpPr>
          <p:cNvPr id="12" name="TextBox 11">
            <a:extLst>
              <a:ext uri="{FF2B5EF4-FFF2-40B4-BE49-F238E27FC236}">
                <a16:creationId xmlns:a16="http://schemas.microsoft.com/office/drawing/2014/main" id="{05280493-DDAB-6406-EB59-3F858067C5B2}"/>
              </a:ext>
            </a:extLst>
          </p:cNvPr>
          <p:cNvSpPr txBox="1"/>
          <p:nvPr/>
        </p:nvSpPr>
        <p:spPr>
          <a:xfrm>
            <a:off x="2348922" y="2813776"/>
            <a:ext cx="1806780" cy="461665"/>
          </a:xfrm>
          <a:prstGeom prst="rect">
            <a:avLst/>
          </a:prstGeom>
          <a:noFill/>
        </p:spPr>
        <p:txBody>
          <a:bodyPr wrap="square" rtlCol="0">
            <a:spAutoFit/>
          </a:bodyPr>
          <a:lstStyle/>
          <a:p>
            <a:pPr algn="ctr"/>
            <a:r>
              <a:rPr lang="en-US" altLang="zh-CN" sz="2400" dirty="0"/>
              <a:t>Workload 1</a:t>
            </a:r>
            <a:endParaRPr lang="en-US" sz="2400" dirty="0"/>
          </a:p>
        </p:txBody>
      </p:sp>
      <p:sp>
        <p:nvSpPr>
          <p:cNvPr id="4" name="Slide Number Placeholder 5">
            <a:extLst>
              <a:ext uri="{FF2B5EF4-FFF2-40B4-BE49-F238E27FC236}">
                <a16:creationId xmlns:a16="http://schemas.microsoft.com/office/drawing/2014/main" id="{17D0C672-2D9C-8915-5CD9-2C7F94202B39}"/>
              </a:ext>
            </a:extLst>
          </p:cNvPr>
          <p:cNvSpPr>
            <a:spLocks noGrp="1"/>
          </p:cNvSpPr>
          <p:nvPr>
            <p:ph type="sldNum" sz="quarter" idx="12"/>
          </p:nvPr>
        </p:nvSpPr>
        <p:spPr>
          <a:xfrm>
            <a:off x="8610600" y="6486982"/>
            <a:ext cx="2743200" cy="365125"/>
          </a:xfrm>
        </p:spPr>
        <p:txBody>
          <a:bodyPr/>
          <a:lstStyle/>
          <a:p>
            <a:fld id="{9D5DE6D7-F04D-7741-82FC-941AB368F7CA}" type="slidenum">
              <a:rPr lang="en-US" smtClean="0"/>
              <a:t>58</a:t>
            </a:fld>
            <a:endParaRPr lang="en-US" dirty="0"/>
          </a:p>
        </p:txBody>
      </p:sp>
      <p:grpSp>
        <p:nvGrpSpPr>
          <p:cNvPr id="5" name="Group 4">
            <a:extLst>
              <a:ext uri="{FF2B5EF4-FFF2-40B4-BE49-F238E27FC236}">
                <a16:creationId xmlns:a16="http://schemas.microsoft.com/office/drawing/2014/main" id="{7ED89726-EDBB-E1CA-B388-34999F6C94BA}"/>
              </a:ext>
            </a:extLst>
          </p:cNvPr>
          <p:cNvGrpSpPr/>
          <p:nvPr/>
        </p:nvGrpSpPr>
        <p:grpSpPr>
          <a:xfrm>
            <a:off x="0" y="3682436"/>
            <a:ext cx="7483926" cy="3107524"/>
            <a:chOff x="0" y="3682436"/>
            <a:chExt cx="7483926" cy="3107524"/>
          </a:xfrm>
        </p:grpSpPr>
        <p:sp>
          <p:nvSpPr>
            <p:cNvPr id="6" name="Rectangle 5">
              <a:extLst>
                <a:ext uri="{FF2B5EF4-FFF2-40B4-BE49-F238E27FC236}">
                  <a16:creationId xmlns:a16="http://schemas.microsoft.com/office/drawing/2014/main" id="{130CEDB7-7AD3-25A2-7D87-9A923DE0B805}"/>
                </a:ext>
              </a:extLst>
            </p:cNvPr>
            <p:cNvSpPr/>
            <p:nvPr/>
          </p:nvSpPr>
          <p:spPr>
            <a:xfrm>
              <a:off x="0" y="3682436"/>
              <a:ext cx="749523" cy="2804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5FEB6014-91CE-2DB5-A26B-FEB9DBD5EDFF}"/>
                </a:ext>
              </a:extLst>
            </p:cNvPr>
            <p:cNvSpPr txBox="1"/>
            <p:nvPr/>
          </p:nvSpPr>
          <p:spPr>
            <a:xfrm>
              <a:off x="381497" y="3993902"/>
              <a:ext cx="443069" cy="369332"/>
            </a:xfrm>
            <a:prstGeom prst="rect">
              <a:avLst/>
            </a:prstGeom>
            <a:noFill/>
          </p:spPr>
          <p:txBody>
            <a:bodyPr wrap="square" rtlCol="0">
              <a:spAutoFit/>
            </a:bodyPr>
            <a:lstStyle/>
            <a:p>
              <a:pPr algn="r"/>
              <a:r>
                <a:rPr lang="en-US" dirty="0"/>
                <a:t>20</a:t>
              </a:r>
            </a:p>
          </p:txBody>
        </p:sp>
        <p:sp>
          <p:nvSpPr>
            <p:cNvPr id="9" name="TextBox 8">
              <a:extLst>
                <a:ext uri="{FF2B5EF4-FFF2-40B4-BE49-F238E27FC236}">
                  <a16:creationId xmlns:a16="http://schemas.microsoft.com/office/drawing/2014/main" id="{99FD73C5-510B-E0D2-726F-6B280E5D3850}"/>
                </a:ext>
              </a:extLst>
            </p:cNvPr>
            <p:cNvSpPr txBox="1"/>
            <p:nvPr/>
          </p:nvSpPr>
          <p:spPr>
            <a:xfrm>
              <a:off x="381497" y="4562724"/>
              <a:ext cx="443069" cy="369332"/>
            </a:xfrm>
            <a:prstGeom prst="rect">
              <a:avLst/>
            </a:prstGeom>
            <a:noFill/>
          </p:spPr>
          <p:txBody>
            <a:bodyPr wrap="square" rtlCol="0">
              <a:spAutoFit/>
            </a:bodyPr>
            <a:lstStyle/>
            <a:p>
              <a:pPr algn="r"/>
              <a:r>
                <a:rPr lang="en-US" dirty="0"/>
                <a:t>15</a:t>
              </a:r>
            </a:p>
          </p:txBody>
        </p:sp>
        <p:sp>
          <p:nvSpPr>
            <p:cNvPr id="14" name="TextBox 13">
              <a:extLst>
                <a:ext uri="{FF2B5EF4-FFF2-40B4-BE49-F238E27FC236}">
                  <a16:creationId xmlns:a16="http://schemas.microsoft.com/office/drawing/2014/main" id="{2AAAA54E-A0FF-1D36-5276-57ECB7392E43}"/>
                </a:ext>
              </a:extLst>
            </p:cNvPr>
            <p:cNvSpPr txBox="1"/>
            <p:nvPr/>
          </p:nvSpPr>
          <p:spPr>
            <a:xfrm>
              <a:off x="381497" y="5131546"/>
              <a:ext cx="443069" cy="369332"/>
            </a:xfrm>
            <a:prstGeom prst="rect">
              <a:avLst/>
            </a:prstGeom>
            <a:noFill/>
          </p:spPr>
          <p:txBody>
            <a:bodyPr wrap="square" rtlCol="0">
              <a:spAutoFit/>
            </a:bodyPr>
            <a:lstStyle/>
            <a:p>
              <a:pPr algn="r"/>
              <a:r>
                <a:rPr lang="en-US" dirty="0"/>
                <a:t>10</a:t>
              </a:r>
            </a:p>
          </p:txBody>
        </p:sp>
        <p:sp>
          <p:nvSpPr>
            <p:cNvPr id="15" name="TextBox 14">
              <a:extLst>
                <a:ext uri="{FF2B5EF4-FFF2-40B4-BE49-F238E27FC236}">
                  <a16:creationId xmlns:a16="http://schemas.microsoft.com/office/drawing/2014/main" id="{6C887502-5F11-58D5-EEB2-F8F903C8FDB6}"/>
                </a:ext>
              </a:extLst>
            </p:cNvPr>
            <p:cNvSpPr txBox="1"/>
            <p:nvPr/>
          </p:nvSpPr>
          <p:spPr>
            <a:xfrm>
              <a:off x="381497" y="5700368"/>
              <a:ext cx="443069" cy="369332"/>
            </a:xfrm>
            <a:prstGeom prst="rect">
              <a:avLst/>
            </a:prstGeom>
            <a:noFill/>
          </p:spPr>
          <p:txBody>
            <a:bodyPr wrap="square" rtlCol="0">
              <a:spAutoFit/>
            </a:bodyPr>
            <a:lstStyle/>
            <a:p>
              <a:pPr algn="r"/>
              <a:r>
                <a:rPr lang="en-US" dirty="0"/>
                <a:t>5</a:t>
              </a:r>
            </a:p>
          </p:txBody>
        </p:sp>
        <p:sp>
          <p:nvSpPr>
            <p:cNvPr id="16" name="TextBox 15">
              <a:extLst>
                <a:ext uri="{FF2B5EF4-FFF2-40B4-BE49-F238E27FC236}">
                  <a16:creationId xmlns:a16="http://schemas.microsoft.com/office/drawing/2014/main" id="{697D5D7B-6688-123E-D241-4E00EC1331EA}"/>
                </a:ext>
              </a:extLst>
            </p:cNvPr>
            <p:cNvSpPr txBox="1"/>
            <p:nvPr/>
          </p:nvSpPr>
          <p:spPr>
            <a:xfrm>
              <a:off x="381497" y="6170818"/>
              <a:ext cx="443069" cy="369332"/>
            </a:xfrm>
            <a:prstGeom prst="rect">
              <a:avLst/>
            </a:prstGeom>
            <a:noFill/>
          </p:spPr>
          <p:txBody>
            <a:bodyPr wrap="square" rtlCol="0">
              <a:spAutoFit/>
            </a:bodyPr>
            <a:lstStyle/>
            <a:p>
              <a:pPr algn="r"/>
              <a:r>
                <a:rPr lang="en-US" dirty="0"/>
                <a:t>0</a:t>
              </a:r>
            </a:p>
          </p:txBody>
        </p:sp>
        <p:sp>
          <p:nvSpPr>
            <p:cNvPr id="17" name="TextBox 16">
              <a:extLst>
                <a:ext uri="{FF2B5EF4-FFF2-40B4-BE49-F238E27FC236}">
                  <a16:creationId xmlns:a16="http://schemas.microsoft.com/office/drawing/2014/main" id="{8C839334-B982-7697-8282-E0A8012194CD}"/>
                </a:ext>
              </a:extLst>
            </p:cNvPr>
            <p:cNvSpPr txBox="1"/>
            <p:nvPr/>
          </p:nvSpPr>
          <p:spPr>
            <a:xfrm rot="10800000">
              <a:off x="57440" y="4319995"/>
              <a:ext cx="523220" cy="1638776"/>
            </a:xfrm>
            <a:prstGeom prst="rect">
              <a:avLst/>
            </a:prstGeom>
            <a:noFill/>
          </p:spPr>
          <p:txBody>
            <a:bodyPr vert="eaVert" wrap="square" rtlCol="0">
              <a:spAutoFit/>
            </a:bodyPr>
            <a:lstStyle/>
            <a:p>
              <a:r>
                <a:rPr lang="en-US" altLang="zh-CN" sz="2200" dirty="0"/>
                <a:t>Latency (us)</a:t>
              </a:r>
              <a:endParaRPr lang="en-US" sz="2200" dirty="0"/>
            </a:p>
          </p:txBody>
        </p:sp>
        <p:sp>
          <p:nvSpPr>
            <p:cNvPr id="18" name="TextBox 17">
              <a:extLst>
                <a:ext uri="{FF2B5EF4-FFF2-40B4-BE49-F238E27FC236}">
                  <a16:creationId xmlns:a16="http://schemas.microsoft.com/office/drawing/2014/main" id="{3F1B65BE-8458-936E-1763-C5EFEF2C196E}"/>
                </a:ext>
              </a:extLst>
            </p:cNvPr>
            <p:cNvSpPr txBox="1"/>
            <p:nvPr/>
          </p:nvSpPr>
          <p:spPr>
            <a:xfrm rot="16200000">
              <a:off x="6099412" y="5405445"/>
              <a:ext cx="338554" cy="2430475"/>
            </a:xfrm>
            <a:prstGeom prst="rect">
              <a:avLst/>
            </a:prstGeom>
            <a:solidFill>
              <a:schemeClr val="bg1"/>
            </a:solidFill>
          </p:spPr>
          <p:txBody>
            <a:bodyPr vert="eaVert" wrap="square" lIns="0" tIns="0" rIns="0" bIns="0" rtlCol="0">
              <a:spAutoFit/>
            </a:bodyPr>
            <a:lstStyle/>
            <a:p>
              <a:r>
                <a:rPr lang="en-US" altLang="zh-CN" sz="2200" dirty="0"/>
                <a:t>Workload Progress</a:t>
              </a:r>
              <a:endParaRPr lang="en-US" sz="2200" dirty="0"/>
            </a:p>
          </p:txBody>
        </p:sp>
      </p:grpSp>
    </p:spTree>
    <p:extLst>
      <p:ext uri="{BB962C8B-B14F-4D97-AF65-F5344CB8AC3E}">
        <p14:creationId xmlns:p14="http://schemas.microsoft.com/office/powerpoint/2010/main" val="3482613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AF7C570-DA7B-3C7B-EFE5-4AA88DCF0FA2}"/>
              </a:ext>
            </a:extLst>
          </p:cNvPr>
          <p:cNvPicPr>
            <a:picLocks noChangeAspect="1"/>
          </p:cNvPicPr>
          <p:nvPr/>
        </p:nvPicPr>
        <p:blipFill>
          <a:blip r:embed="rId3"/>
          <a:stretch>
            <a:fillRect/>
          </a:stretch>
        </p:blipFill>
        <p:spPr>
          <a:xfrm>
            <a:off x="6163660" y="3609746"/>
            <a:ext cx="5754318" cy="3205153"/>
          </a:xfrm>
          <a:prstGeom prst="rect">
            <a:avLst/>
          </a:prstGeom>
        </p:spPr>
      </p:pic>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Dynamic Workloads - Example</a:t>
            </a:r>
          </a:p>
        </p:txBody>
      </p:sp>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200" y="1224867"/>
            <a:ext cx="10725150" cy="5566458"/>
          </a:xfrm>
        </p:spPr>
        <p:txBody>
          <a:bodyPr/>
          <a:lstStyle/>
          <a:p>
            <a:pPr marL="0" indent="0">
              <a:buFont typeface="Arial" panose="020B0604020202020204" pitchFamily="34" charset="0"/>
              <a:buNone/>
            </a:pPr>
            <a:r>
              <a:rPr lang="en-US" dirty="0"/>
              <a:t>Workload 2</a:t>
            </a:r>
          </a:p>
          <a:p>
            <a:pPr marL="457200" lvl="1" indent="0">
              <a:buNone/>
            </a:pPr>
            <a:r>
              <a:rPr lang="en-US" sz="2600" dirty="0">
                <a:solidFill>
                  <a:srgbClr val="0070C0"/>
                </a:solidFill>
              </a:rPr>
              <a:t>Symbiosis maintains the best performance after simulation</a:t>
            </a:r>
          </a:p>
          <a:p>
            <a:pPr marL="457200" lvl="1" indent="0">
              <a:buNone/>
            </a:pPr>
            <a:endParaRPr lang="en-US" dirty="0"/>
          </a:p>
          <a:p>
            <a:pPr marL="457200" lvl="1" indent="0">
              <a:buNone/>
            </a:pPr>
            <a:endParaRPr lang="en-US" dirty="0">
              <a:solidFill>
                <a:srgbClr val="0070C0"/>
              </a:solidFill>
            </a:endParaRPr>
          </a:p>
        </p:txBody>
      </p:sp>
      <p:pic>
        <p:nvPicPr>
          <p:cNvPr id="12" name="Picture 11">
            <a:extLst>
              <a:ext uri="{FF2B5EF4-FFF2-40B4-BE49-F238E27FC236}">
                <a16:creationId xmlns:a16="http://schemas.microsoft.com/office/drawing/2014/main" id="{6EC049CB-47C8-4D02-A800-D146EB7CF0EB}"/>
              </a:ext>
            </a:extLst>
          </p:cNvPr>
          <p:cNvPicPr>
            <a:picLocks noChangeAspect="1"/>
          </p:cNvPicPr>
          <p:nvPr/>
        </p:nvPicPr>
        <p:blipFill>
          <a:blip r:embed="rId4"/>
          <a:stretch>
            <a:fillRect/>
          </a:stretch>
        </p:blipFill>
        <p:spPr>
          <a:xfrm>
            <a:off x="340964" y="3609746"/>
            <a:ext cx="5822696" cy="3205154"/>
          </a:xfrm>
          <a:prstGeom prst="rect">
            <a:avLst/>
          </a:prstGeom>
        </p:spPr>
      </p:pic>
      <p:pic>
        <p:nvPicPr>
          <p:cNvPr id="13" name="Picture 12">
            <a:extLst>
              <a:ext uri="{FF2B5EF4-FFF2-40B4-BE49-F238E27FC236}">
                <a16:creationId xmlns:a16="http://schemas.microsoft.com/office/drawing/2014/main" id="{DADCC1C7-3DF2-B2E5-8206-7569C612BCDD}"/>
              </a:ext>
            </a:extLst>
          </p:cNvPr>
          <p:cNvPicPr>
            <a:picLocks noChangeAspect="1"/>
          </p:cNvPicPr>
          <p:nvPr/>
        </p:nvPicPr>
        <p:blipFill>
          <a:blip r:embed="rId5"/>
          <a:stretch>
            <a:fillRect/>
          </a:stretch>
        </p:blipFill>
        <p:spPr>
          <a:xfrm>
            <a:off x="2356764" y="3350865"/>
            <a:ext cx="2933700" cy="1066800"/>
          </a:xfrm>
          <a:prstGeom prst="rect">
            <a:avLst/>
          </a:prstGeom>
        </p:spPr>
      </p:pic>
      <p:sp>
        <p:nvSpPr>
          <p:cNvPr id="14" name="TextBox 13">
            <a:extLst>
              <a:ext uri="{FF2B5EF4-FFF2-40B4-BE49-F238E27FC236}">
                <a16:creationId xmlns:a16="http://schemas.microsoft.com/office/drawing/2014/main" id="{C94CF906-820D-B536-D3E6-74FCEE32741B}"/>
              </a:ext>
            </a:extLst>
          </p:cNvPr>
          <p:cNvSpPr txBox="1"/>
          <p:nvPr/>
        </p:nvSpPr>
        <p:spPr>
          <a:xfrm>
            <a:off x="8147173" y="2813776"/>
            <a:ext cx="1785155" cy="461665"/>
          </a:xfrm>
          <a:prstGeom prst="rect">
            <a:avLst/>
          </a:prstGeom>
          <a:noFill/>
        </p:spPr>
        <p:txBody>
          <a:bodyPr wrap="square" rtlCol="0">
            <a:spAutoFit/>
          </a:bodyPr>
          <a:lstStyle/>
          <a:p>
            <a:r>
              <a:rPr lang="en-US" altLang="zh-CN" sz="2400" dirty="0"/>
              <a:t>Workload 2</a:t>
            </a:r>
            <a:endParaRPr lang="en-US" sz="2400" dirty="0"/>
          </a:p>
        </p:txBody>
      </p:sp>
      <p:sp>
        <p:nvSpPr>
          <p:cNvPr id="15" name="TextBox 14">
            <a:extLst>
              <a:ext uri="{FF2B5EF4-FFF2-40B4-BE49-F238E27FC236}">
                <a16:creationId xmlns:a16="http://schemas.microsoft.com/office/drawing/2014/main" id="{30D34DEE-0544-70C0-24DE-52C3546DF757}"/>
              </a:ext>
            </a:extLst>
          </p:cNvPr>
          <p:cNvSpPr txBox="1"/>
          <p:nvPr/>
        </p:nvSpPr>
        <p:spPr>
          <a:xfrm>
            <a:off x="2348922" y="2813776"/>
            <a:ext cx="1806780" cy="461665"/>
          </a:xfrm>
          <a:prstGeom prst="rect">
            <a:avLst/>
          </a:prstGeom>
          <a:noFill/>
        </p:spPr>
        <p:txBody>
          <a:bodyPr wrap="square" rtlCol="0">
            <a:spAutoFit/>
          </a:bodyPr>
          <a:lstStyle/>
          <a:p>
            <a:pPr algn="ctr"/>
            <a:r>
              <a:rPr lang="en-US" altLang="zh-CN" sz="2400" dirty="0"/>
              <a:t>Workload 1</a:t>
            </a:r>
            <a:endParaRPr lang="en-US" sz="2400" dirty="0"/>
          </a:p>
        </p:txBody>
      </p:sp>
      <p:grpSp>
        <p:nvGrpSpPr>
          <p:cNvPr id="20" name="Group 19">
            <a:extLst>
              <a:ext uri="{FF2B5EF4-FFF2-40B4-BE49-F238E27FC236}">
                <a16:creationId xmlns:a16="http://schemas.microsoft.com/office/drawing/2014/main" id="{10420044-67D3-021B-099E-F5494C28E48A}"/>
              </a:ext>
            </a:extLst>
          </p:cNvPr>
          <p:cNvGrpSpPr/>
          <p:nvPr/>
        </p:nvGrpSpPr>
        <p:grpSpPr>
          <a:xfrm>
            <a:off x="6283245" y="3682436"/>
            <a:ext cx="1393902" cy="506682"/>
            <a:chOff x="1090771" y="3845726"/>
            <a:chExt cx="1393902" cy="506682"/>
          </a:xfrm>
        </p:grpSpPr>
        <p:sp>
          <p:nvSpPr>
            <p:cNvPr id="21" name="TextBox 20">
              <a:extLst>
                <a:ext uri="{FF2B5EF4-FFF2-40B4-BE49-F238E27FC236}">
                  <a16:creationId xmlns:a16="http://schemas.microsoft.com/office/drawing/2014/main" id="{9265141F-91AF-89D6-5DEB-2ABBC78840F4}"/>
                </a:ext>
              </a:extLst>
            </p:cNvPr>
            <p:cNvSpPr txBox="1"/>
            <p:nvPr/>
          </p:nvSpPr>
          <p:spPr>
            <a:xfrm>
              <a:off x="1090771" y="3845726"/>
              <a:ext cx="1393902" cy="400110"/>
            </a:xfrm>
            <a:prstGeom prst="rect">
              <a:avLst/>
            </a:prstGeom>
            <a:noFill/>
          </p:spPr>
          <p:txBody>
            <a:bodyPr wrap="square" rtlCol="0">
              <a:spAutoFit/>
            </a:bodyPr>
            <a:lstStyle/>
            <a:p>
              <a:pPr algn="ctr"/>
              <a:r>
                <a:rPr lang="en-US" altLang="zh-CN" sz="2000" dirty="0"/>
                <a:t>Simulation</a:t>
              </a:r>
              <a:endParaRPr lang="en-US" sz="2000" dirty="0"/>
            </a:p>
          </p:txBody>
        </p:sp>
        <p:sp>
          <p:nvSpPr>
            <p:cNvPr id="22" name="Right Brace 21">
              <a:extLst>
                <a:ext uri="{FF2B5EF4-FFF2-40B4-BE49-F238E27FC236}">
                  <a16:creationId xmlns:a16="http://schemas.microsoft.com/office/drawing/2014/main" id="{CB41EF0B-9072-D591-6BA0-E2F8CF149E45}"/>
                </a:ext>
              </a:extLst>
            </p:cNvPr>
            <p:cNvSpPr/>
            <p:nvPr/>
          </p:nvSpPr>
          <p:spPr>
            <a:xfrm rot="16200000">
              <a:off x="1727971" y="3695269"/>
              <a:ext cx="119500" cy="1194777"/>
            </a:xfrm>
            <a:prstGeom prst="rightBrace">
              <a:avLst>
                <a:gd name="adj1" fmla="val 50000"/>
                <a:gd name="adj2" fmla="val 5000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grpSp>
      <p:sp>
        <p:nvSpPr>
          <p:cNvPr id="4" name="Slide Number Placeholder 5">
            <a:extLst>
              <a:ext uri="{FF2B5EF4-FFF2-40B4-BE49-F238E27FC236}">
                <a16:creationId xmlns:a16="http://schemas.microsoft.com/office/drawing/2014/main" id="{30DABEED-C50E-5652-5319-7DA250DCC77C}"/>
              </a:ext>
            </a:extLst>
          </p:cNvPr>
          <p:cNvSpPr>
            <a:spLocks noGrp="1"/>
          </p:cNvSpPr>
          <p:nvPr>
            <p:ph type="sldNum" sz="quarter" idx="12"/>
          </p:nvPr>
        </p:nvSpPr>
        <p:spPr>
          <a:xfrm>
            <a:off x="8610600" y="6486982"/>
            <a:ext cx="2743200" cy="365125"/>
          </a:xfrm>
        </p:spPr>
        <p:txBody>
          <a:bodyPr/>
          <a:lstStyle/>
          <a:p>
            <a:fld id="{9D5DE6D7-F04D-7741-82FC-941AB368F7CA}" type="slidenum">
              <a:rPr lang="en-US" smtClean="0"/>
              <a:t>59</a:t>
            </a:fld>
            <a:endParaRPr lang="en-US" dirty="0"/>
          </a:p>
        </p:txBody>
      </p:sp>
      <p:grpSp>
        <p:nvGrpSpPr>
          <p:cNvPr id="5" name="Group 4">
            <a:extLst>
              <a:ext uri="{FF2B5EF4-FFF2-40B4-BE49-F238E27FC236}">
                <a16:creationId xmlns:a16="http://schemas.microsoft.com/office/drawing/2014/main" id="{BE4CDC11-6076-427B-0752-D80320B35414}"/>
              </a:ext>
            </a:extLst>
          </p:cNvPr>
          <p:cNvGrpSpPr/>
          <p:nvPr/>
        </p:nvGrpSpPr>
        <p:grpSpPr>
          <a:xfrm>
            <a:off x="0" y="3682436"/>
            <a:ext cx="7483926" cy="3107524"/>
            <a:chOff x="0" y="3682436"/>
            <a:chExt cx="7483926" cy="3107524"/>
          </a:xfrm>
        </p:grpSpPr>
        <p:sp>
          <p:nvSpPr>
            <p:cNvPr id="6" name="Rectangle 5">
              <a:extLst>
                <a:ext uri="{FF2B5EF4-FFF2-40B4-BE49-F238E27FC236}">
                  <a16:creationId xmlns:a16="http://schemas.microsoft.com/office/drawing/2014/main" id="{93234C53-4C53-695B-68CD-42EDF239F554}"/>
                </a:ext>
              </a:extLst>
            </p:cNvPr>
            <p:cNvSpPr/>
            <p:nvPr/>
          </p:nvSpPr>
          <p:spPr>
            <a:xfrm>
              <a:off x="0" y="3682436"/>
              <a:ext cx="749523" cy="2804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CEE096D-4FD2-E742-E7A3-51E48663B3BD}"/>
                </a:ext>
              </a:extLst>
            </p:cNvPr>
            <p:cNvSpPr txBox="1"/>
            <p:nvPr/>
          </p:nvSpPr>
          <p:spPr>
            <a:xfrm>
              <a:off x="381497" y="3993902"/>
              <a:ext cx="443069" cy="369332"/>
            </a:xfrm>
            <a:prstGeom prst="rect">
              <a:avLst/>
            </a:prstGeom>
            <a:noFill/>
          </p:spPr>
          <p:txBody>
            <a:bodyPr wrap="square" rtlCol="0">
              <a:spAutoFit/>
            </a:bodyPr>
            <a:lstStyle/>
            <a:p>
              <a:pPr algn="r"/>
              <a:r>
                <a:rPr lang="en-US" dirty="0"/>
                <a:t>20</a:t>
              </a:r>
            </a:p>
          </p:txBody>
        </p:sp>
        <p:sp>
          <p:nvSpPr>
            <p:cNvPr id="8" name="TextBox 7">
              <a:extLst>
                <a:ext uri="{FF2B5EF4-FFF2-40B4-BE49-F238E27FC236}">
                  <a16:creationId xmlns:a16="http://schemas.microsoft.com/office/drawing/2014/main" id="{612507B8-F1E8-12CD-F6E6-9BAC27FB4E3E}"/>
                </a:ext>
              </a:extLst>
            </p:cNvPr>
            <p:cNvSpPr txBox="1"/>
            <p:nvPr/>
          </p:nvSpPr>
          <p:spPr>
            <a:xfrm>
              <a:off x="381497" y="4562724"/>
              <a:ext cx="443069" cy="369332"/>
            </a:xfrm>
            <a:prstGeom prst="rect">
              <a:avLst/>
            </a:prstGeom>
            <a:noFill/>
          </p:spPr>
          <p:txBody>
            <a:bodyPr wrap="square" rtlCol="0">
              <a:spAutoFit/>
            </a:bodyPr>
            <a:lstStyle/>
            <a:p>
              <a:pPr algn="r"/>
              <a:r>
                <a:rPr lang="en-US" dirty="0"/>
                <a:t>15</a:t>
              </a:r>
            </a:p>
          </p:txBody>
        </p:sp>
        <p:sp>
          <p:nvSpPr>
            <p:cNvPr id="9" name="TextBox 8">
              <a:extLst>
                <a:ext uri="{FF2B5EF4-FFF2-40B4-BE49-F238E27FC236}">
                  <a16:creationId xmlns:a16="http://schemas.microsoft.com/office/drawing/2014/main" id="{FF0193B1-CC85-C84C-36D0-CB09F2FBE82D}"/>
                </a:ext>
              </a:extLst>
            </p:cNvPr>
            <p:cNvSpPr txBox="1"/>
            <p:nvPr/>
          </p:nvSpPr>
          <p:spPr>
            <a:xfrm>
              <a:off x="381497" y="5131546"/>
              <a:ext cx="443069" cy="369332"/>
            </a:xfrm>
            <a:prstGeom prst="rect">
              <a:avLst/>
            </a:prstGeom>
            <a:noFill/>
          </p:spPr>
          <p:txBody>
            <a:bodyPr wrap="square" rtlCol="0">
              <a:spAutoFit/>
            </a:bodyPr>
            <a:lstStyle/>
            <a:p>
              <a:pPr algn="r"/>
              <a:r>
                <a:rPr lang="en-US" dirty="0"/>
                <a:t>10</a:t>
              </a:r>
            </a:p>
          </p:txBody>
        </p:sp>
        <p:sp>
          <p:nvSpPr>
            <p:cNvPr id="10" name="TextBox 9">
              <a:extLst>
                <a:ext uri="{FF2B5EF4-FFF2-40B4-BE49-F238E27FC236}">
                  <a16:creationId xmlns:a16="http://schemas.microsoft.com/office/drawing/2014/main" id="{3FAB0CF4-CF1B-B40D-E3B3-F865C5F34A7D}"/>
                </a:ext>
              </a:extLst>
            </p:cNvPr>
            <p:cNvSpPr txBox="1"/>
            <p:nvPr/>
          </p:nvSpPr>
          <p:spPr>
            <a:xfrm>
              <a:off x="381497" y="5700368"/>
              <a:ext cx="443069" cy="369332"/>
            </a:xfrm>
            <a:prstGeom prst="rect">
              <a:avLst/>
            </a:prstGeom>
            <a:noFill/>
          </p:spPr>
          <p:txBody>
            <a:bodyPr wrap="square" rtlCol="0">
              <a:spAutoFit/>
            </a:bodyPr>
            <a:lstStyle/>
            <a:p>
              <a:pPr algn="r"/>
              <a:r>
                <a:rPr lang="en-US" dirty="0"/>
                <a:t>5</a:t>
              </a:r>
            </a:p>
          </p:txBody>
        </p:sp>
        <p:sp>
          <p:nvSpPr>
            <p:cNvPr id="11" name="TextBox 10">
              <a:extLst>
                <a:ext uri="{FF2B5EF4-FFF2-40B4-BE49-F238E27FC236}">
                  <a16:creationId xmlns:a16="http://schemas.microsoft.com/office/drawing/2014/main" id="{FAB9B28D-368E-CC97-AA07-BC4B070A2E30}"/>
                </a:ext>
              </a:extLst>
            </p:cNvPr>
            <p:cNvSpPr txBox="1"/>
            <p:nvPr/>
          </p:nvSpPr>
          <p:spPr>
            <a:xfrm>
              <a:off x="381497" y="6170818"/>
              <a:ext cx="443069" cy="369332"/>
            </a:xfrm>
            <a:prstGeom prst="rect">
              <a:avLst/>
            </a:prstGeom>
            <a:noFill/>
          </p:spPr>
          <p:txBody>
            <a:bodyPr wrap="square" rtlCol="0">
              <a:spAutoFit/>
            </a:bodyPr>
            <a:lstStyle/>
            <a:p>
              <a:pPr algn="r"/>
              <a:r>
                <a:rPr lang="en-US" dirty="0"/>
                <a:t>0</a:t>
              </a:r>
            </a:p>
          </p:txBody>
        </p:sp>
        <p:sp>
          <p:nvSpPr>
            <p:cNvPr id="17" name="TextBox 16">
              <a:extLst>
                <a:ext uri="{FF2B5EF4-FFF2-40B4-BE49-F238E27FC236}">
                  <a16:creationId xmlns:a16="http://schemas.microsoft.com/office/drawing/2014/main" id="{386D30B7-87B4-F90B-4B55-FF0A087ACDF9}"/>
                </a:ext>
              </a:extLst>
            </p:cNvPr>
            <p:cNvSpPr txBox="1"/>
            <p:nvPr/>
          </p:nvSpPr>
          <p:spPr>
            <a:xfrm rot="10800000">
              <a:off x="57440" y="4319995"/>
              <a:ext cx="523220" cy="1638776"/>
            </a:xfrm>
            <a:prstGeom prst="rect">
              <a:avLst/>
            </a:prstGeom>
            <a:noFill/>
          </p:spPr>
          <p:txBody>
            <a:bodyPr vert="eaVert" wrap="square" rtlCol="0">
              <a:spAutoFit/>
            </a:bodyPr>
            <a:lstStyle/>
            <a:p>
              <a:r>
                <a:rPr lang="en-US" altLang="zh-CN" sz="2200" dirty="0"/>
                <a:t>Latency (us)</a:t>
              </a:r>
              <a:endParaRPr lang="en-US" sz="2200" dirty="0"/>
            </a:p>
          </p:txBody>
        </p:sp>
        <p:sp>
          <p:nvSpPr>
            <p:cNvPr id="18" name="TextBox 17">
              <a:extLst>
                <a:ext uri="{FF2B5EF4-FFF2-40B4-BE49-F238E27FC236}">
                  <a16:creationId xmlns:a16="http://schemas.microsoft.com/office/drawing/2014/main" id="{D29407AA-9235-8E78-1E95-32EF0AC6615B}"/>
                </a:ext>
              </a:extLst>
            </p:cNvPr>
            <p:cNvSpPr txBox="1"/>
            <p:nvPr/>
          </p:nvSpPr>
          <p:spPr>
            <a:xfrm rot="16200000">
              <a:off x="6099412" y="5405445"/>
              <a:ext cx="338554" cy="2430475"/>
            </a:xfrm>
            <a:prstGeom prst="rect">
              <a:avLst/>
            </a:prstGeom>
            <a:solidFill>
              <a:schemeClr val="bg1"/>
            </a:solidFill>
          </p:spPr>
          <p:txBody>
            <a:bodyPr vert="eaVert" wrap="square" lIns="0" tIns="0" rIns="0" bIns="0" rtlCol="0">
              <a:spAutoFit/>
            </a:bodyPr>
            <a:lstStyle/>
            <a:p>
              <a:r>
                <a:rPr lang="en-US" altLang="zh-CN" sz="2200" dirty="0"/>
                <a:t>Workload Progress</a:t>
              </a:r>
              <a:endParaRPr lang="en-US" sz="2200" dirty="0"/>
            </a:p>
          </p:txBody>
        </p:sp>
      </p:grpSp>
    </p:spTree>
    <p:extLst>
      <p:ext uri="{BB962C8B-B14F-4D97-AF65-F5344CB8AC3E}">
        <p14:creationId xmlns:p14="http://schemas.microsoft.com/office/powerpoint/2010/main" val="78443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1989B2F3-3F4B-36DD-3921-DC50289530A2}"/>
              </a:ext>
            </a:extLst>
          </p:cNvPr>
          <p:cNvSpPr/>
          <p:nvPr/>
        </p:nvSpPr>
        <p:spPr>
          <a:xfrm>
            <a:off x="402772" y="3777359"/>
            <a:ext cx="8229596" cy="2917987"/>
          </a:xfrm>
          <a:prstGeom prst="rect">
            <a:avLst/>
          </a:prstGeom>
          <a:noFill/>
          <a:ln w="381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sz="2400" dirty="0"/>
          </a:p>
          <a:p>
            <a:r>
              <a:rPr lang="en-US" sz="2400" dirty="0">
                <a:solidFill>
                  <a:srgbClr val="0070C0"/>
                </a:solidFill>
              </a:rPr>
              <a:t>Memory Quota</a:t>
            </a:r>
          </a:p>
        </p:txBody>
      </p:sp>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Caching in Storage Engine</a:t>
            </a:r>
          </a:p>
        </p:txBody>
      </p:sp>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p:txBody>
          <a:bodyPr/>
          <a:lstStyle/>
          <a:p>
            <a:pPr marL="0" indent="0">
              <a:buNone/>
            </a:pPr>
            <a:r>
              <a:rPr lang="en-US" dirty="0"/>
              <a:t>Forms a special two-layer cache structure</a:t>
            </a:r>
          </a:p>
          <a:p>
            <a:pPr marL="457200" lvl="1" indent="0">
              <a:buNone/>
            </a:pPr>
            <a:r>
              <a:rPr lang="en-US" sz="2600" dirty="0">
                <a:solidFill>
                  <a:srgbClr val="0070C0"/>
                </a:solidFill>
              </a:rPr>
              <a:t>Sharing of memory quota</a:t>
            </a:r>
          </a:p>
          <a:p>
            <a:pPr marL="0" indent="0">
              <a:buNone/>
            </a:pPr>
            <a:r>
              <a:rPr lang="en-US" dirty="0">
                <a:solidFill>
                  <a:srgbClr val="0070C0"/>
                </a:solidFill>
              </a:rPr>
              <a:t>Optimal cache partitioning is important and not trivial</a:t>
            </a:r>
          </a:p>
          <a:p>
            <a:pPr marL="457200" lvl="1" indent="0">
              <a:buNone/>
            </a:pPr>
            <a:r>
              <a:rPr lang="en-US" sz="2600" dirty="0">
                <a:solidFill>
                  <a:srgbClr val="0070C0"/>
                </a:solidFill>
              </a:rPr>
              <a:t>Yields great benefit</a:t>
            </a:r>
          </a:p>
          <a:p>
            <a:pPr marL="457200" lvl="1" indent="0">
              <a:buNone/>
            </a:pPr>
            <a:r>
              <a:rPr lang="en-US" sz="2600" dirty="0">
                <a:solidFill>
                  <a:srgbClr val="0070C0"/>
                </a:solidFill>
              </a:rPr>
              <a:t>Depends on various factors</a:t>
            </a:r>
          </a:p>
        </p:txBody>
      </p:sp>
      <p:grpSp>
        <p:nvGrpSpPr>
          <p:cNvPr id="12" name="Group 11">
            <a:extLst>
              <a:ext uri="{FF2B5EF4-FFF2-40B4-BE49-F238E27FC236}">
                <a16:creationId xmlns:a16="http://schemas.microsoft.com/office/drawing/2014/main" id="{AD81D40E-EB8C-4203-48C6-1C1FD02AB455}"/>
              </a:ext>
            </a:extLst>
          </p:cNvPr>
          <p:cNvGrpSpPr/>
          <p:nvPr/>
        </p:nvGrpSpPr>
        <p:grpSpPr>
          <a:xfrm>
            <a:off x="609598" y="4028435"/>
            <a:ext cx="11179630" cy="2152837"/>
            <a:chOff x="609598" y="4028435"/>
            <a:chExt cx="11179630" cy="2152837"/>
          </a:xfrm>
        </p:grpSpPr>
        <p:sp>
          <p:nvSpPr>
            <p:cNvPr id="13" name="Rectangle: Rounded Corners 12">
              <a:extLst>
                <a:ext uri="{FF2B5EF4-FFF2-40B4-BE49-F238E27FC236}">
                  <a16:creationId xmlns:a16="http://schemas.microsoft.com/office/drawing/2014/main" id="{D9FF0789-78A0-42D7-0C2E-20979BDDE0F4}"/>
                </a:ext>
              </a:extLst>
            </p:cNvPr>
            <p:cNvSpPr/>
            <p:nvPr/>
          </p:nvSpPr>
          <p:spPr>
            <a:xfrm>
              <a:off x="5059142" y="4028435"/>
              <a:ext cx="3518800" cy="213570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a:solidFill>
                    <a:schemeClr val="tx1"/>
                  </a:solidFill>
                </a:rPr>
                <a:t>Kernel</a:t>
              </a:r>
              <a:endParaRPr lang="en-US" sz="2800" dirty="0">
                <a:solidFill>
                  <a:schemeClr val="tx1"/>
                </a:solidFill>
              </a:endParaRPr>
            </a:p>
          </p:txBody>
        </p:sp>
        <p:sp>
          <p:nvSpPr>
            <p:cNvPr id="14" name="Rectangle 13">
              <a:extLst>
                <a:ext uri="{FF2B5EF4-FFF2-40B4-BE49-F238E27FC236}">
                  <a16:creationId xmlns:a16="http://schemas.microsoft.com/office/drawing/2014/main" id="{FAC475F1-928E-82D0-6E6C-F28F4079E15A}"/>
                </a:ext>
              </a:extLst>
            </p:cNvPr>
            <p:cNvSpPr/>
            <p:nvPr/>
          </p:nvSpPr>
          <p:spPr>
            <a:xfrm>
              <a:off x="6335485" y="4737057"/>
              <a:ext cx="2082117" cy="839114"/>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Cache</a:t>
              </a:r>
            </a:p>
            <a:p>
              <a:pPr algn="ctr"/>
              <a:r>
                <a:rPr lang="en-US" sz="2000" dirty="0">
                  <a:ln w="0"/>
                  <a:solidFill>
                    <a:srgbClr val="0070C0"/>
                  </a:solidFill>
                  <a:effectLst>
                    <a:outerShdw blurRad="38100" dist="19050" dir="2700000" algn="tl" rotWithShape="0">
                      <a:schemeClr val="dk1">
                        <a:alpha val="40000"/>
                      </a:schemeClr>
                    </a:outerShdw>
                  </a:effectLst>
                </a:rPr>
                <a:t>(Compressed)</a:t>
              </a:r>
              <a:endParaRPr lang="en-US" sz="2000" dirty="0">
                <a:solidFill>
                  <a:srgbClr val="0070C0"/>
                </a:solidFill>
              </a:endParaRPr>
            </a:p>
          </p:txBody>
        </p:sp>
        <p:sp>
          <p:nvSpPr>
            <p:cNvPr id="16" name="Rectangle: Rounded Corners 15">
              <a:extLst>
                <a:ext uri="{FF2B5EF4-FFF2-40B4-BE49-F238E27FC236}">
                  <a16:creationId xmlns:a16="http://schemas.microsoft.com/office/drawing/2014/main" id="{7DFF5A93-CA4D-A068-3CAE-39FB007C0DEB}"/>
                </a:ext>
              </a:extLst>
            </p:cNvPr>
            <p:cNvSpPr/>
            <p:nvPr/>
          </p:nvSpPr>
          <p:spPr>
            <a:xfrm>
              <a:off x="609598" y="4045572"/>
              <a:ext cx="3348555" cy="213570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a:solidFill>
                    <a:schemeClr val="tx1"/>
                  </a:solidFill>
                </a:rPr>
                <a:t>App</a:t>
              </a:r>
              <a:endParaRPr lang="en-US" sz="2800" dirty="0">
                <a:solidFill>
                  <a:schemeClr val="tx1"/>
                </a:solidFill>
              </a:endParaRPr>
            </a:p>
          </p:txBody>
        </p:sp>
        <p:sp>
          <p:nvSpPr>
            <p:cNvPr id="17" name="Rectangle 16">
              <a:extLst>
                <a:ext uri="{FF2B5EF4-FFF2-40B4-BE49-F238E27FC236}">
                  <a16:creationId xmlns:a16="http://schemas.microsoft.com/office/drawing/2014/main" id="{47D3A084-4647-8983-E83C-EBD147E9C466}"/>
                </a:ext>
              </a:extLst>
            </p:cNvPr>
            <p:cNvSpPr/>
            <p:nvPr/>
          </p:nvSpPr>
          <p:spPr>
            <a:xfrm>
              <a:off x="1523999" y="4737057"/>
              <a:ext cx="2354029" cy="839108"/>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Cache</a:t>
              </a:r>
            </a:p>
            <a:p>
              <a:pPr algn="ctr"/>
              <a:r>
                <a:rPr lang="en-US" sz="2000" dirty="0">
                  <a:ln w="0"/>
                  <a:solidFill>
                    <a:srgbClr val="0070C0"/>
                  </a:solidFill>
                  <a:effectLst>
                    <a:outerShdw blurRad="38100" dist="19050" dir="2700000" algn="tl" rotWithShape="0">
                      <a:schemeClr val="dk1">
                        <a:alpha val="40000"/>
                      </a:schemeClr>
                    </a:outerShdw>
                  </a:effectLst>
                </a:rPr>
                <a:t>(Uncompressed)</a:t>
              </a:r>
              <a:endParaRPr lang="en-US" sz="2000" dirty="0">
                <a:solidFill>
                  <a:srgbClr val="0070C0"/>
                </a:solidFill>
              </a:endParaRPr>
            </a:p>
          </p:txBody>
        </p:sp>
        <p:sp>
          <p:nvSpPr>
            <p:cNvPr id="18" name="Rectangle: Rounded Corners 17">
              <a:extLst>
                <a:ext uri="{FF2B5EF4-FFF2-40B4-BE49-F238E27FC236}">
                  <a16:creationId xmlns:a16="http://schemas.microsoft.com/office/drawing/2014/main" id="{7F0A7005-9A08-3600-E882-F8270AE17919}"/>
                </a:ext>
              </a:extLst>
            </p:cNvPr>
            <p:cNvSpPr/>
            <p:nvPr/>
          </p:nvSpPr>
          <p:spPr>
            <a:xfrm>
              <a:off x="9612084" y="4310553"/>
              <a:ext cx="2177144" cy="1763675"/>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rPr>
                <a:t>Device</a:t>
              </a:r>
            </a:p>
            <a:p>
              <a:pPr algn="ctr"/>
              <a:endParaRPr lang="en-US" altLang="zh-CN" sz="2800" dirty="0">
                <a:solidFill>
                  <a:schemeClr val="tx1"/>
                </a:solidFill>
              </a:endParaRPr>
            </a:p>
            <a:p>
              <a:pPr algn="ctr"/>
              <a:endParaRPr lang="en-US" altLang="zh-CN" sz="2800" dirty="0">
                <a:solidFill>
                  <a:schemeClr val="tx1"/>
                </a:solidFill>
              </a:endParaRPr>
            </a:p>
          </p:txBody>
        </p:sp>
        <p:sp>
          <p:nvSpPr>
            <p:cNvPr id="19" name="Rectangle 18">
              <a:extLst>
                <a:ext uri="{FF2B5EF4-FFF2-40B4-BE49-F238E27FC236}">
                  <a16:creationId xmlns:a16="http://schemas.microsoft.com/office/drawing/2014/main" id="{FD3497E3-1E46-1B36-7E22-1E01E28494AE}"/>
                </a:ext>
              </a:extLst>
            </p:cNvPr>
            <p:cNvSpPr/>
            <p:nvPr/>
          </p:nvSpPr>
          <p:spPr>
            <a:xfrm>
              <a:off x="9715716" y="5018093"/>
              <a:ext cx="1986424" cy="839114"/>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Data</a:t>
              </a:r>
            </a:p>
            <a:p>
              <a:pPr algn="ctr"/>
              <a:r>
                <a:rPr lang="en-US" sz="2000" dirty="0">
                  <a:ln w="0"/>
                  <a:solidFill>
                    <a:srgbClr val="0070C0"/>
                  </a:solidFill>
                  <a:effectLst>
                    <a:outerShdw blurRad="38100" dist="19050" dir="2700000" algn="tl" rotWithShape="0">
                      <a:schemeClr val="dk1">
                        <a:alpha val="40000"/>
                      </a:schemeClr>
                    </a:outerShdw>
                  </a:effectLst>
                </a:rPr>
                <a:t>(Compressed)</a:t>
              </a:r>
              <a:endParaRPr lang="en-US" sz="2000" dirty="0">
                <a:solidFill>
                  <a:srgbClr val="0070C0"/>
                </a:solidFill>
              </a:endParaRPr>
            </a:p>
          </p:txBody>
        </p:sp>
        <p:cxnSp>
          <p:nvCxnSpPr>
            <p:cNvPr id="20" name="Straight Arrow Connector 19">
              <a:extLst>
                <a:ext uri="{FF2B5EF4-FFF2-40B4-BE49-F238E27FC236}">
                  <a16:creationId xmlns:a16="http://schemas.microsoft.com/office/drawing/2014/main" id="{82B7B8F5-FC28-7384-6C72-CBFE7957F58F}"/>
                </a:ext>
              </a:extLst>
            </p:cNvPr>
            <p:cNvCxnSpPr>
              <a:cxnSpLocks/>
            </p:cNvCxnSpPr>
            <p:nvPr/>
          </p:nvCxnSpPr>
          <p:spPr>
            <a:xfrm>
              <a:off x="4093028" y="5176001"/>
              <a:ext cx="751114" cy="0"/>
            </a:xfrm>
            <a:prstGeom prst="straightConnector1">
              <a:avLst/>
            </a:prstGeom>
            <a:ln w="47625">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2C2B3F14-7CF8-9A22-0C93-56C42BE6C561}"/>
                </a:ext>
              </a:extLst>
            </p:cNvPr>
            <p:cNvCxnSpPr>
              <a:cxnSpLocks/>
            </p:cNvCxnSpPr>
            <p:nvPr/>
          </p:nvCxnSpPr>
          <p:spPr>
            <a:xfrm>
              <a:off x="8719456" y="5176001"/>
              <a:ext cx="751114" cy="0"/>
            </a:xfrm>
            <a:prstGeom prst="straightConnector1">
              <a:avLst/>
            </a:prstGeom>
            <a:ln w="47625">
              <a:headEnd type="triangle" w="lg" len="lg"/>
              <a:tailEnd type="triangle" w="lg" len="lg"/>
            </a:ln>
          </p:spPr>
          <p:style>
            <a:lnRef idx="1">
              <a:schemeClr val="dk1"/>
            </a:lnRef>
            <a:fillRef idx="0">
              <a:schemeClr val="dk1"/>
            </a:fillRef>
            <a:effectRef idx="0">
              <a:schemeClr val="dk1"/>
            </a:effectRef>
            <a:fontRef idx="minor">
              <a:schemeClr val="tx1"/>
            </a:fontRef>
          </p:style>
        </p:cxnSp>
      </p:grpSp>
      <p:sp>
        <p:nvSpPr>
          <p:cNvPr id="22" name="Slide Number Placeholder 21">
            <a:extLst>
              <a:ext uri="{FF2B5EF4-FFF2-40B4-BE49-F238E27FC236}">
                <a16:creationId xmlns:a16="http://schemas.microsoft.com/office/drawing/2014/main" id="{0C9FC87A-8CCA-36A3-26F3-069606552F34}"/>
              </a:ext>
            </a:extLst>
          </p:cNvPr>
          <p:cNvSpPr>
            <a:spLocks noGrp="1"/>
          </p:cNvSpPr>
          <p:nvPr>
            <p:ph type="sldNum" sz="quarter" idx="12"/>
          </p:nvPr>
        </p:nvSpPr>
        <p:spPr/>
        <p:txBody>
          <a:bodyPr/>
          <a:lstStyle/>
          <a:p>
            <a:fld id="{9D5DE6D7-F04D-7741-82FC-941AB368F7CA}" type="slidenum">
              <a:rPr lang="en-US" smtClean="0"/>
              <a:t>6</a:t>
            </a:fld>
            <a:endParaRPr lang="en-US" dirty="0"/>
          </a:p>
        </p:txBody>
      </p:sp>
    </p:spTree>
    <p:extLst>
      <p:ext uri="{BB962C8B-B14F-4D97-AF65-F5344CB8AC3E}">
        <p14:creationId xmlns:p14="http://schemas.microsoft.com/office/powerpoint/2010/main" val="18937740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Dynamic Workloads - Example</a:t>
            </a:r>
          </a:p>
        </p:txBody>
      </p:sp>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200" y="1224867"/>
            <a:ext cx="10725150" cy="5566458"/>
          </a:xfrm>
        </p:spPr>
        <p:txBody>
          <a:bodyPr/>
          <a:lstStyle/>
          <a:p>
            <a:pPr marL="0" indent="0">
              <a:buFont typeface="Arial" panose="020B0604020202020204" pitchFamily="34" charset="0"/>
              <a:buNone/>
            </a:pPr>
            <a:r>
              <a:rPr lang="en-US" dirty="0"/>
              <a:t>Workload 2</a:t>
            </a:r>
          </a:p>
          <a:p>
            <a:pPr marL="457200" lvl="1" indent="0">
              <a:buNone/>
            </a:pPr>
            <a:r>
              <a:rPr lang="en-US" sz="2600" dirty="0">
                <a:solidFill>
                  <a:srgbClr val="0070C0"/>
                </a:solidFill>
              </a:rPr>
              <a:t>Symbiosis maintains the best performance after simulation</a:t>
            </a:r>
          </a:p>
          <a:p>
            <a:pPr marL="457200" lvl="1" indent="0">
              <a:buNone/>
            </a:pPr>
            <a:endParaRPr lang="en-US" dirty="0"/>
          </a:p>
          <a:p>
            <a:pPr marL="457200" lvl="1" indent="0">
              <a:buNone/>
            </a:pPr>
            <a:endParaRPr lang="en-US" dirty="0">
              <a:solidFill>
                <a:srgbClr val="0070C0"/>
              </a:solidFill>
            </a:endParaRPr>
          </a:p>
        </p:txBody>
      </p:sp>
      <p:pic>
        <p:nvPicPr>
          <p:cNvPr id="29" name="Picture 28">
            <a:extLst>
              <a:ext uri="{FF2B5EF4-FFF2-40B4-BE49-F238E27FC236}">
                <a16:creationId xmlns:a16="http://schemas.microsoft.com/office/drawing/2014/main" id="{5D00D61D-EBF1-BA47-7B14-9B339EED3D70}"/>
              </a:ext>
            </a:extLst>
          </p:cNvPr>
          <p:cNvPicPr>
            <a:picLocks noChangeAspect="1"/>
          </p:cNvPicPr>
          <p:nvPr/>
        </p:nvPicPr>
        <p:blipFill>
          <a:blip r:embed="rId3"/>
          <a:stretch>
            <a:fillRect/>
          </a:stretch>
        </p:blipFill>
        <p:spPr>
          <a:xfrm>
            <a:off x="6163660" y="3609746"/>
            <a:ext cx="5754318" cy="3205153"/>
          </a:xfrm>
          <a:prstGeom prst="rect">
            <a:avLst/>
          </a:prstGeom>
        </p:spPr>
      </p:pic>
      <p:pic>
        <p:nvPicPr>
          <p:cNvPr id="30" name="Picture 29">
            <a:extLst>
              <a:ext uri="{FF2B5EF4-FFF2-40B4-BE49-F238E27FC236}">
                <a16:creationId xmlns:a16="http://schemas.microsoft.com/office/drawing/2014/main" id="{69A27F76-8E43-81C5-998E-96AEA1AFDE47}"/>
              </a:ext>
            </a:extLst>
          </p:cNvPr>
          <p:cNvPicPr>
            <a:picLocks noChangeAspect="1"/>
          </p:cNvPicPr>
          <p:nvPr/>
        </p:nvPicPr>
        <p:blipFill>
          <a:blip r:embed="rId4"/>
          <a:stretch>
            <a:fillRect/>
          </a:stretch>
        </p:blipFill>
        <p:spPr>
          <a:xfrm>
            <a:off x="340964" y="3609746"/>
            <a:ext cx="5822696" cy="3205154"/>
          </a:xfrm>
          <a:prstGeom prst="rect">
            <a:avLst/>
          </a:prstGeom>
        </p:spPr>
      </p:pic>
      <p:pic>
        <p:nvPicPr>
          <p:cNvPr id="31" name="Picture 30">
            <a:extLst>
              <a:ext uri="{FF2B5EF4-FFF2-40B4-BE49-F238E27FC236}">
                <a16:creationId xmlns:a16="http://schemas.microsoft.com/office/drawing/2014/main" id="{95B4BB8B-780B-5B68-51F9-8E6E37A6E9AB}"/>
              </a:ext>
            </a:extLst>
          </p:cNvPr>
          <p:cNvPicPr>
            <a:picLocks noChangeAspect="1"/>
          </p:cNvPicPr>
          <p:nvPr/>
        </p:nvPicPr>
        <p:blipFill>
          <a:blip r:embed="rId5"/>
          <a:stretch>
            <a:fillRect/>
          </a:stretch>
        </p:blipFill>
        <p:spPr>
          <a:xfrm>
            <a:off x="2356764" y="3350865"/>
            <a:ext cx="2933700" cy="1066800"/>
          </a:xfrm>
          <a:prstGeom prst="rect">
            <a:avLst/>
          </a:prstGeom>
        </p:spPr>
      </p:pic>
      <p:sp>
        <p:nvSpPr>
          <p:cNvPr id="32" name="TextBox 31">
            <a:extLst>
              <a:ext uri="{FF2B5EF4-FFF2-40B4-BE49-F238E27FC236}">
                <a16:creationId xmlns:a16="http://schemas.microsoft.com/office/drawing/2014/main" id="{922B2011-6EAD-6231-41EE-43E6F341E998}"/>
              </a:ext>
            </a:extLst>
          </p:cNvPr>
          <p:cNvSpPr txBox="1"/>
          <p:nvPr/>
        </p:nvSpPr>
        <p:spPr>
          <a:xfrm>
            <a:off x="8147173" y="2813776"/>
            <a:ext cx="1785155" cy="461665"/>
          </a:xfrm>
          <a:prstGeom prst="rect">
            <a:avLst/>
          </a:prstGeom>
          <a:noFill/>
        </p:spPr>
        <p:txBody>
          <a:bodyPr wrap="square" rtlCol="0">
            <a:spAutoFit/>
          </a:bodyPr>
          <a:lstStyle/>
          <a:p>
            <a:r>
              <a:rPr lang="en-US" altLang="zh-CN" sz="2400" dirty="0"/>
              <a:t>Workload 2</a:t>
            </a:r>
            <a:endParaRPr lang="en-US" sz="2400" dirty="0"/>
          </a:p>
        </p:txBody>
      </p:sp>
      <p:sp>
        <p:nvSpPr>
          <p:cNvPr id="33" name="TextBox 32">
            <a:extLst>
              <a:ext uri="{FF2B5EF4-FFF2-40B4-BE49-F238E27FC236}">
                <a16:creationId xmlns:a16="http://schemas.microsoft.com/office/drawing/2014/main" id="{7ED64CCD-F8CF-87BC-2A5B-1561700217B8}"/>
              </a:ext>
            </a:extLst>
          </p:cNvPr>
          <p:cNvSpPr txBox="1"/>
          <p:nvPr/>
        </p:nvSpPr>
        <p:spPr>
          <a:xfrm>
            <a:off x="2348922" y="2813776"/>
            <a:ext cx="1806780" cy="461665"/>
          </a:xfrm>
          <a:prstGeom prst="rect">
            <a:avLst/>
          </a:prstGeom>
          <a:noFill/>
        </p:spPr>
        <p:txBody>
          <a:bodyPr wrap="square" rtlCol="0">
            <a:spAutoFit/>
          </a:bodyPr>
          <a:lstStyle/>
          <a:p>
            <a:pPr algn="ctr"/>
            <a:r>
              <a:rPr lang="en-US" altLang="zh-CN" sz="2400" dirty="0"/>
              <a:t>Workload 1</a:t>
            </a:r>
            <a:endParaRPr lang="en-US" sz="2400" dirty="0"/>
          </a:p>
        </p:txBody>
      </p:sp>
      <p:grpSp>
        <p:nvGrpSpPr>
          <p:cNvPr id="35" name="Group 34">
            <a:extLst>
              <a:ext uri="{FF2B5EF4-FFF2-40B4-BE49-F238E27FC236}">
                <a16:creationId xmlns:a16="http://schemas.microsoft.com/office/drawing/2014/main" id="{571937E4-BE70-9F7F-451E-29E904A3436C}"/>
              </a:ext>
            </a:extLst>
          </p:cNvPr>
          <p:cNvGrpSpPr/>
          <p:nvPr/>
        </p:nvGrpSpPr>
        <p:grpSpPr>
          <a:xfrm>
            <a:off x="6283245" y="3682436"/>
            <a:ext cx="1393902" cy="506682"/>
            <a:chOff x="1090771" y="3845726"/>
            <a:chExt cx="1393902" cy="506682"/>
          </a:xfrm>
        </p:grpSpPr>
        <p:sp>
          <p:nvSpPr>
            <p:cNvPr id="36" name="TextBox 35">
              <a:extLst>
                <a:ext uri="{FF2B5EF4-FFF2-40B4-BE49-F238E27FC236}">
                  <a16:creationId xmlns:a16="http://schemas.microsoft.com/office/drawing/2014/main" id="{5787B1AD-C4F9-77ED-F14F-6E60C5D2E7E4}"/>
                </a:ext>
              </a:extLst>
            </p:cNvPr>
            <p:cNvSpPr txBox="1"/>
            <p:nvPr/>
          </p:nvSpPr>
          <p:spPr>
            <a:xfrm>
              <a:off x="1090771" y="3845726"/>
              <a:ext cx="1393902" cy="400110"/>
            </a:xfrm>
            <a:prstGeom prst="rect">
              <a:avLst/>
            </a:prstGeom>
            <a:noFill/>
          </p:spPr>
          <p:txBody>
            <a:bodyPr wrap="square" rtlCol="0">
              <a:spAutoFit/>
            </a:bodyPr>
            <a:lstStyle/>
            <a:p>
              <a:pPr algn="ctr"/>
              <a:r>
                <a:rPr lang="en-US" altLang="zh-CN" sz="2000" dirty="0"/>
                <a:t>Simulation</a:t>
              </a:r>
              <a:endParaRPr lang="en-US" sz="2000" dirty="0"/>
            </a:p>
          </p:txBody>
        </p:sp>
        <p:sp>
          <p:nvSpPr>
            <p:cNvPr id="37" name="Right Brace 36">
              <a:extLst>
                <a:ext uri="{FF2B5EF4-FFF2-40B4-BE49-F238E27FC236}">
                  <a16:creationId xmlns:a16="http://schemas.microsoft.com/office/drawing/2014/main" id="{8689F499-5646-ACCB-F5C4-1644D18FCFA6}"/>
                </a:ext>
              </a:extLst>
            </p:cNvPr>
            <p:cNvSpPr/>
            <p:nvPr/>
          </p:nvSpPr>
          <p:spPr>
            <a:xfrm rot="16200000">
              <a:off x="1727971" y="3695269"/>
              <a:ext cx="119500" cy="1194777"/>
            </a:xfrm>
            <a:prstGeom prst="rightBrace">
              <a:avLst>
                <a:gd name="adj1" fmla="val 50000"/>
                <a:gd name="adj2" fmla="val 5000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grpSp>
      <p:pic>
        <p:nvPicPr>
          <p:cNvPr id="39" name="Picture 38">
            <a:extLst>
              <a:ext uri="{FF2B5EF4-FFF2-40B4-BE49-F238E27FC236}">
                <a16:creationId xmlns:a16="http://schemas.microsoft.com/office/drawing/2014/main" id="{F4BCB58D-B3BA-E196-EC0A-4FC831D1A0AD}"/>
              </a:ext>
            </a:extLst>
          </p:cNvPr>
          <p:cNvPicPr>
            <a:picLocks noChangeAspect="1"/>
          </p:cNvPicPr>
          <p:nvPr/>
        </p:nvPicPr>
        <p:blipFill>
          <a:blip r:embed="rId6"/>
          <a:stretch>
            <a:fillRect/>
          </a:stretch>
        </p:blipFill>
        <p:spPr>
          <a:xfrm>
            <a:off x="8814704" y="3514146"/>
            <a:ext cx="2334991" cy="1698175"/>
          </a:xfrm>
          <a:prstGeom prst="rect">
            <a:avLst/>
          </a:prstGeom>
        </p:spPr>
      </p:pic>
      <p:grpSp>
        <p:nvGrpSpPr>
          <p:cNvPr id="40" name="Group 39">
            <a:extLst>
              <a:ext uri="{FF2B5EF4-FFF2-40B4-BE49-F238E27FC236}">
                <a16:creationId xmlns:a16="http://schemas.microsoft.com/office/drawing/2014/main" id="{19A7764D-0DD2-C95F-CC25-FCF65FF8130C}"/>
              </a:ext>
            </a:extLst>
          </p:cNvPr>
          <p:cNvGrpSpPr/>
          <p:nvPr/>
        </p:nvGrpSpPr>
        <p:grpSpPr>
          <a:xfrm>
            <a:off x="9521748" y="3728955"/>
            <a:ext cx="899130" cy="580053"/>
            <a:chOff x="4538332" y="3611133"/>
            <a:chExt cx="899130" cy="580053"/>
          </a:xfrm>
        </p:grpSpPr>
        <p:sp>
          <p:nvSpPr>
            <p:cNvPr id="41" name="Oval 40">
              <a:extLst>
                <a:ext uri="{FF2B5EF4-FFF2-40B4-BE49-F238E27FC236}">
                  <a16:creationId xmlns:a16="http://schemas.microsoft.com/office/drawing/2014/main" id="{7F966096-C562-5400-C366-CE1A9684CC88}"/>
                </a:ext>
              </a:extLst>
            </p:cNvPr>
            <p:cNvSpPr/>
            <p:nvPr/>
          </p:nvSpPr>
          <p:spPr>
            <a:xfrm flipH="1" flipV="1">
              <a:off x="4855702" y="4047186"/>
              <a:ext cx="144000" cy="14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CDEA571B-D6C9-BA54-D70C-60AFDDBC0933}"/>
                </a:ext>
              </a:extLst>
            </p:cNvPr>
            <p:cNvSpPr txBox="1"/>
            <p:nvPr/>
          </p:nvSpPr>
          <p:spPr>
            <a:xfrm>
              <a:off x="4538332" y="3611133"/>
              <a:ext cx="899130" cy="400110"/>
            </a:xfrm>
            <a:prstGeom prst="rect">
              <a:avLst/>
            </a:prstGeom>
            <a:noFill/>
          </p:spPr>
          <p:txBody>
            <a:bodyPr wrap="square" rtlCol="0">
              <a:spAutoFit/>
            </a:bodyPr>
            <a:lstStyle/>
            <a:p>
              <a:pPr algn="ctr"/>
              <a:r>
                <a:rPr lang="en-US" altLang="zh-CN" sz="2000" dirty="0">
                  <a:solidFill>
                    <a:srgbClr val="0070C0"/>
                  </a:solidFill>
                </a:rPr>
                <a:t>Adapt!</a:t>
              </a:r>
              <a:endParaRPr lang="en-US" sz="2000" dirty="0">
                <a:solidFill>
                  <a:srgbClr val="0070C0"/>
                </a:solidFill>
              </a:endParaRPr>
            </a:p>
          </p:txBody>
        </p:sp>
      </p:grpSp>
      <p:sp>
        <p:nvSpPr>
          <p:cNvPr id="4" name="Slide Number Placeholder 5">
            <a:extLst>
              <a:ext uri="{FF2B5EF4-FFF2-40B4-BE49-F238E27FC236}">
                <a16:creationId xmlns:a16="http://schemas.microsoft.com/office/drawing/2014/main" id="{47B2B8C2-61AE-57DF-EDEA-F83932997542}"/>
              </a:ext>
            </a:extLst>
          </p:cNvPr>
          <p:cNvSpPr>
            <a:spLocks noGrp="1"/>
          </p:cNvSpPr>
          <p:nvPr>
            <p:ph type="sldNum" sz="quarter" idx="12"/>
          </p:nvPr>
        </p:nvSpPr>
        <p:spPr>
          <a:xfrm>
            <a:off x="8610600" y="6486982"/>
            <a:ext cx="2743200" cy="365125"/>
          </a:xfrm>
        </p:spPr>
        <p:txBody>
          <a:bodyPr/>
          <a:lstStyle/>
          <a:p>
            <a:fld id="{9D5DE6D7-F04D-7741-82FC-941AB368F7CA}" type="slidenum">
              <a:rPr lang="en-US" smtClean="0"/>
              <a:t>60</a:t>
            </a:fld>
            <a:endParaRPr lang="en-US" dirty="0"/>
          </a:p>
        </p:txBody>
      </p:sp>
      <p:grpSp>
        <p:nvGrpSpPr>
          <p:cNvPr id="5" name="Group 4">
            <a:extLst>
              <a:ext uri="{FF2B5EF4-FFF2-40B4-BE49-F238E27FC236}">
                <a16:creationId xmlns:a16="http://schemas.microsoft.com/office/drawing/2014/main" id="{41FE3899-F24C-31DC-3923-40E89B6BA0B4}"/>
              </a:ext>
            </a:extLst>
          </p:cNvPr>
          <p:cNvGrpSpPr/>
          <p:nvPr/>
        </p:nvGrpSpPr>
        <p:grpSpPr>
          <a:xfrm>
            <a:off x="0" y="3682436"/>
            <a:ext cx="7483926" cy="3107524"/>
            <a:chOff x="0" y="3682436"/>
            <a:chExt cx="7483926" cy="3107524"/>
          </a:xfrm>
        </p:grpSpPr>
        <p:sp>
          <p:nvSpPr>
            <p:cNvPr id="6" name="Rectangle 5">
              <a:extLst>
                <a:ext uri="{FF2B5EF4-FFF2-40B4-BE49-F238E27FC236}">
                  <a16:creationId xmlns:a16="http://schemas.microsoft.com/office/drawing/2014/main" id="{3ECEADF3-1AB0-9AB9-674D-BBDF2528CEB5}"/>
                </a:ext>
              </a:extLst>
            </p:cNvPr>
            <p:cNvSpPr/>
            <p:nvPr/>
          </p:nvSpPr>
          <p:spPr>
            <a:xfrm>
              <a:off x="0" y="3682436"/>
              <a:ext cx="749523" cy="2804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6B4CA8C7-88FB-51AD-E0A1-8F564044EE94}"/>
                </a:ext>
              </a:extLst>
            </p:cNvPr>
            <p:cNvSpPr txBox="1"/>
            <p:nvPr/>
          </p:nvSpPr>
          <p:spPr>
            <a:xfrm>
              <a:off x="381497" y="3993902"/>
              <a:ext cx="443069" cy="369332"/>
            </a:xfrm>
            <a:prstGeom prst="rect">
              <a:avLst/>
            </a:prstGeom>
            <a:noFill/>
          </p:spPr>
          <p:txBody>
            <a:bodyPr wrap="square" rtlCol="0">
              <a:spAutoFit/>
            </a:bodyPr>
            <a:lstStyle/>
            <a:p>
              <a:pPr algn="r"/>
              <a:r>
                <a:rPr lang="en-US" dirty="0"/>
                <a:t>20</a:t>
              </a:r>
            </a:p>
          </p:txBody>
        </p:sp>
        <p:sp>
          <p:nvSpPr>
            <p:cNvPr id="8" name="TextBox 7">
              <a:extLst>
                <a:ext uri="{FF2B5EF4-FFF2-40B4-BE49-F238E27FC236}">
                  <a16:creationId xmlns:a16="http://schemas.microsoft.com/office/drawing/2014/main" id="{2D1A2913-71EE-CCCA-619D-33F3CEE5B5F0}"/>
                </a:ext>
              </a:extLst>
            </p:cNvPr>
            <p:cNvSpPr txBox="1"/>
            <p:nvPr/>
          </p:nvSpPr>
          <p:spPr>
            <a:xfrm>
              <a:off x="381497" y="4562724"/>
              <a:ext cx="443069" cy="369332"/>
            </a:xfrm>
            <a:prstGeom prst="rect">
              <a:avLst/>
            </a:prstGeom>
            <a:noFill/>
          </p:spPr>
          <p:txBody>
            <a:bodyPr wrap="square" rtlCol="0">
              <a:spAutoFit/>
            </a:bodyPr>
            <a:lstStyle/>
            <a:p>
              <a:pPr algn="r"/>
              <a:r>
                <a:rPr lang="en-US" dirty="0"/>
                <a:t>15</a:t>
              </a:r>
            </a:p>
          </p:txBody>
        </p:sp>
        <p:sp>
          <p:nvSpPr>
            <p:cNvPr id="9" name="TextBox 8">
              <a:extLst>
                <a:ext uri="{FF2B5EF4-FFF2-40B4-BE49-F238E27FC236}">
                  <a16:creationId xmlns:a16="http://schemas.microsoft.com/office/drawing/2014/main" id="{538FBBD8-FAF7-27A6-E4E7-70AB351881F3}"/>
                </a:ext>
              </a:extLst>
            </p:cNvPr>
            <p:cNvSpPr txBox="1"/>
            <p:nvPr/>
          </p:nvSpPr>
          <p:spPr>
            <a:xfrm>
              <a:off x="381497" y="5131546"/>
              <a:ext cx="443069" cy="369332"/>
            </a:xfrm>
            <a:prstGeom prst="rect">
              <a:avLst/>
            </a:prstGeom>
            <a:noFill/>
          </p:spPr>
          <p:txBody>
            <a:bodyPr wrap="square" rtlCol="0">
              <a:spAutoFit/>
            </a:bodyPr>
            <a:lstStyle/>
            <a:p>
              <a:pPr algn="r"/>
              <a:r>
                <a:rPr lang="en-US" dirty="0"/>
                <a:t>10</a:t>
              </a:r>
            </a:p>
          </p:txBody>
        </p:sp>
        <p:sp>
          <p:nvSpPr>
            <p:cNvPr id="10" name="TextBox 9">
              <a:extLst>
                <a:ext uri="{FF2B5EF4-FFF2-40B4-BE49-F238E27FC236}">
                  <a16:creationId xmlns:a16="http://schemas.microsoft.com/office/drawing/2014/main" id="{C2C61E84-A712-2F13-80C0-3A715F0D903B}"/>
                </a:ext>
              </a:extLst>
            </p:cNvPr>
            <p:cNvSpPr txBox="1"/>
            <p:nvPr/>
          </p:nvSpPr>
          <p:spPr>
            <a:xfrm>
              <a:off x="381497" y="5700368"/>
              <a:ext cx="443069" cy="369332"/>
            </a:xfrm>
            <a:prstGeom prst="rect">
              <a:avLst/>
            </a:prstGeom>
            <a:noFill/>
          </p:spPr>
          <p:txBody>
            <a:bodyPr wrap="square" rtlCol="0">
              <a:spAutoFit/>
            </a:bodyPr>
            <a:lstStyle/>
            <a:p>
              <a:pPr algn="r"/>
              <a:r>
                <a:rPr lang="en-US" dirty="0"/>
                <a:t>5</a:t>
              </a:r>
            </a:p>
          </p:txBody>
        </p:sp>
        <p:sp>
          <p:nvSpPr>
            <p:cNvPr id="11" name="TextBox 10">
              <a:extLst>
                <a:ext uri="{FF2B5EF4-FFF2-40B4-BE49-F238E27FC236}">
                  <a16:creationId xmlns:a16="http://schemas.microsoft.com/office/drawing/2014/main" id="{68D977E4-B530-0AB7-6378-88231099EF41}"/>
                </a:ext>
              </a:extLst>
            </p:cNvPr>
            <p:cNvSpPr txBox="1"/>
            <p:nvPr/>
          </p:nvSpPr>
          <p:spPr>
            <a:xfrm>
              <a:off x="381497" y="6170818"/>
              <a:ext cx="443069" cy="369332"/>
            </a:xfrm>
            <a:prstGeom prst="rect">
              <a:avLst/>
            </a:prstGeom>
            <a:noFill/>
          </p:spPr>
          <p:txBody>
            <a:bodyPr wrap="square" rtlCol="0">
              <a:spAutoFit/>
            </a:bodyPr>
            <a:lstStyle/>
            <a:p>
              <a:pPr algn="r"/>
              <a:r>
                <a:rPr lang="en-US" dirty="0"/>
                <a:t>0</a:t>
              </a:r>
            </a:p>
          </p:txBody>
        </p:sp>
        <p:sp>
          <p:nvSpPr>
            <p:cNvPr id="12" name="TextBox 11">
              <a:extLst>
                <a:ext uri="{FF2B5EF4-FFF2-40B4-BE49-F238E27FC236}">
                  <a16:creationId xmlns:a16="http://schemas.microsoft.com/office/drawing/2014/main" id="{EF3DD5F6-B035-95C1-C0F9-548ED9D049FE}"/>
                </a:ext>
              </a:extLst>
            </p:cNvPr>
            <p:cNvSpPr txBox="1"/>
            <p:nvPr/>
          </p:nvSpPr>
          <p:spPr>
            <a:xfrm rot="10800000">
              <a:off x="57440" y="4319995"/>
              <a:ext cx="523220" cy="1638776"/>
            </a:xfrm>
            <a:prstGeom prst="rect">
              <a:avLst/>
            </a:prstGeom>
            <a:noFill/>
          </p:spPr>
          <p:txBody>
            <a:bodyPr vert="eaVert" wrap="square" rtlCol="0">
              <a:spAutoFit/>
            </a:bodyPr>
            <a:lstStyle/>
            <a:p>
              <a:r>
                <a:rPr lang="en-US" altLang="zh-CN" sz="2200" dirty="0"/>
                <a:t>Latency (us)</a:t>
              </a:r>
              <a:endParaRPr lang="en-US" sz="2200" dirty="0"/>
            </a:p>
          </p:txBody>
        </p:sp>
        <p:sp>
          <p:nvSpPr>
            <p:cNvPr id="13" name="TextBox 12">
              <a:extLst>
                <a:ext uri="{FF2B5EF4-FFF2-40B4-BE49-F238E27FC236}">
                  <a16:creationId xmlns:a16="http://schemas.microsoft.com/office/drawing/2014/main" id="{7F13C000-3C00-EFF5-EEDF-3B0A7F8C1A77}"/>
                </a:ext>
              </a:extLst>
            </p:cNvPr>
            <p:cNvSpPr txBox="1"/>
            <p:nvPr/>
          </p:nvSpPr>
          <p:spPr>
            <a:xfrm rot="16200000">
              <a:off x="6099412" y="5405445"/>
              <a:ext cx="338554" cy="2430475"/>
            </a:xfrm>
            <a:prstGeom prst="rect">
              <a:avLst/>
            </a:prstGeom>
            <a:solidFill>
              <a:schemeClr val="bg1"/>
            </a:solidFill>
          </p:spPr>
          <p:txBody>
            <a:bodyPr vert="eaVert" wrap="square" lIns="0" tIns="0" rIns="0" bIns="0" rtlCol="0">
              <a:spAutoFit/>
            </a:bodyPr>
            <a:lstStyle/>
            <a:p>
              <a:r>
                <a:rPr lang="en-US" altLang="zh-CN" sz="2200" dirty="0"/>
                <a:t>Workload Progress</a:t>
              </a:r>
              <a:endParaRPr lang="en-US" sz="2200" dirty="0"/>
            </a:p>
          </p:txBody>
        </p:sp>
      </p:grpSp>
    </p:spTree>
    <p:extLst>
      <p:ext uri="{BB962C8B-B14F-4D97-AF65-F5344CB8AC3E}">
        <p14:creationId xmlns:p14="http://schemas.microsoft.com/office/powerpoint/2010/main" val="21771037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Dynamic Workloads - Example</a:t>
            </a:r>
          </a:p>
        </p:txBody>
      </p:sp>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200" y="1224867"/>
            <a:ext cx="10725150" cy="5566458"/>
          </a:xfrm>
        </p:spPr>
        <p:txBody>
          <a:bodyPr/>
          <a:lstStyle/>
          <a:p>
            <a:pPr marL="0" indent="0">
              <a:buFont typeface="Arial" panose="020B0604020202020204" pitchFamily="34" charset="0"/>
              <a:buNone/>
            </a:pPr>
            <a:r>
              <a:rPr lang="en-US" dirty="0"/>
              <a:t>Workload 2</a:t>
            </a:r>
          </a:p>
          <a:p>
            <a:pPr marL="457200" lvl="1" indent="0">
              <a:buNone/>
            </a:pPr>
            <a:r>
              <a:rPr lang="en-US" sz="2600" dirty="0">
                <a:solidFill>
                  <a:srgbClr val="0070C0"/>
                </a:solidFill>
              </a:rPr>
              <a:t>Symbiosis maintains the best performance after simulation</a:t>
            </a:r>
          </a:p>
          <a:p>
            <a:pPr marL="457200" lvl="1" indent="0">
              <a:buNone/>
            </a:pPr>
            <a:endParaRPr lang="en-US" dirty="0"/>
          </a:p>
          <a:p>
            <a:pPr marL="457200" lvl="1" indent="0">
              <a:buNone/>
            </a:pPr>
            <a:endParaRPr lang="en-US" dirty="0">
              <a:solidFill>
                <a:srgbClr val="0070C0"/>
              </a:solidFill>
            </a:endParaRPr>
          </a:p>
        </p:txBody>
      </p:sp>
      <p:pic>
        <p:nvPicPr>
          <p:cNvPr id="29" name="Picture 28">
            <a:extLst>
              <a:ext uri="{FF2B5EF4-FFF2-40B4-BE49-F238E27FC236}">
                <a16:creationId xmlns:a16="http://schemas.microsoft.com/office/drawing/2014/main" id="{5D00D61D-EBF1-BA47-7B14-9B339EED3D70}"/>
              </a:ext>
            </a:extLst>
          </p:cNvPr>
          <p:cNvPicPr>
            <a:picLocks noChangeAspect="1"/>
          </p:cNvPicPr>
          <p:nvPr/>
        </p:nvPicPr>
        <p:blipFill>
          <a:blip r:embed="rId3"/>
          <a:stretch>
            <a:fillRect/>
          </a:stretch>
        </p:blipFill>
        <p:spPr>
          <a:xfrm>
            <a:off x="6163660" y="3609746"/>
            <a:ext cx="5754318" cy="3205153"/>
          </a:xfrm>
          <a:prstGeom prst="rect">
            <a:avLst/>
          </a:prstGeom>
        </p:spPr>
      </p:pic>
      <p:pic>
        <p:nvPicPr>
          <p:cNvPr id="30" name="Picture 29">
            <a:extLst>
              <a:ext uri="{FF2B5EF4-FFF2-40B4-BE49-F238E27FC236}">
                <a16:creationId xmlns:a16="http://schemas.microsoft.com/office/drawing/2014/main" id="{69A27F76-8E43-81C5-998E-96AEA1AFDE47}"/>
              </a:ext>
            </a:extLst>
          </p:cNvPr>
          <p:cNvPicPr>
            <a:picLocks noChangeAspect="1"/>
          </p:cNvPicPr>
          <p:nvPr/>
        </p:nvPicPr>
        <p:blipFill>
          <a:blip r:embed="rId4"/>
          <a:stretch>
            <a:fillRect/>
          </a:stretch>
        </p:blipFill>
        <p:spPr>
          <a:xfrm>
            <a:off x="340964" y="3609746"/>
            <a:ext cx="5822696" cy="3205154"/>
          </a:xfrm>
          <a:prstGeom prst="rect">
            <a:avLst/>
          </a:prstGeom>
        </p:spPr>
      </p:pic>
      <p:pic>
        <p:nvPicPr>
          <p:cNvPr id="31" name="Picture 30">
            <a:extLst>
              <a:ext uri="{FF2B5EF4-FFF2-40B4-BE49-F238E27FC236}">
                <a16:creationId xmlns:a16="http://schemas.microsoft.com/office/drawing/2014/main" id="{95B4BB8B-780B-5B68-51F9-8E6E37A6E9AB}"/>
              </a:ext>
            </a:extLst>
          </p:cNvPr>
          <p:cNvPicPr>
            <a:picLocks noChangeAspect="1"/>
          </p:cNvPicPr>
          <p:nvPr/>
        </p:nvPicPr>
        <p:blipFill>
          <a:blip r:embed="rId5"/>
          <a:stretch>
            <a:fillRect/>
          </a:stretch>
        </p:blipFill>
        <p:spPr>
          <a:xfrm>
            <a:off x="2356764" y="3350865"/>
            <a:ext cx="2933700" cy="1066800"/>
          </a:xfrm>
          <a:prstGeom prst="rect">
            <a:avLst/>
          </a:prstGeom>
        </p:spPr>
      </p:pic>
      <p:sp>
        <p:nvSpPr>
          <p:cNvPr id="32" name="TextBox 31">
            <a:extLst>
              <a:ext uri="{FF2B5EF4-FFF2-40B4-BE49-F238E27FC236}">
                <a16:creationId xmlns:a16="http://schemas.microsoft.com/office/drawing/2014/main" id="{922B2011-6EAD-6231-41EE-43E6F341E998}"/>
              </a:ext>
            </a:extLst>
          </p:cNvPr>
          <p:cNvSpPr txBox="1"/>
          <p:nvPr/>
        </p:nvSpPr>
        <p:spPr>
          <a:xfrm>
            <a:off x="8147173" y="2813776"/>
            <a:ext cx="1785155" cy="461665"/>
          </a:xfrm>
          <a:prstGeom prst="rect">
            <a:avLst/>
          </a:prstGeom>
          <a:noFill/>
        </p:spPr>
        <p:txBody>
          <a:bodyPr wrap="square" rtlCol="0">
            <a:spAutoFit/>
          </a:bodyPr>
          <a:lstStyle/>
          <a:p>
            <a:r>
              <a:rPr lang="en-US" altLang="zh-CN" sz="2400" dirty="0"/>
              <a:t>Workload 2</a:t>
            </a:r>
            <a:endParaRPr lang="en-US" sz="2400" dirty="0"/>
          </a:p>
        </p:txBody>
      </p:sp>
      <p:sp>
        <p:nvSpPr>
          <p:cNvPr id="33" name="TextBox 32">
            <a:extLst>
              <a:ext uri="{FF2B5EF4-FFF2-40B4-BE49-F238E27FC236}">
                <a16:creationId xmlns:a16="http://schemas.microsoft.com/office/drawing/2014/main" id="{7ED64CCD-F8CF-87BC-2A5B-1561700217B8}"/>
              </a:ext>
            </a:extLst>
          </p:cNvPr>
          <p:cNvSpPr txBox="1"/>
          <p:nvPr/>
        </p:nvSpPr>
        <p:spPr>
          <a:xfrm>
            <a:off x="2348922" y="2813776"/>
            <a:ext cx="1806780" cy="461665"/>
          </a:xfrm>
          <a:prstGeom prst="rect">
            <a:avLst/>
          </a:prstGeom>
          <a:noFill/>
        </p:spPr>
        <p:txBody>
          <a:bodyPr wrap="square" rtlCol="0">
            <a:spAutoFit/>
          </a:bodyPr>
          <a:lstStyle/>
          <a:p>
            <a:pPr algn="ctr"/>
            <a:r>
              <a:rPr lang="en-US" altLang="zh-CN" sz="2400" dirty="0"/>
              <a:t>Workload 1</a:t>
            </a:r>
            <a:endParaRPr lang="en-US" sz="2400" dirty="0"/>
          </a:p>
        </p:txBody>
      </p:sp>
      <p:grpSp>
        <p:nvGrpSpPr>
          <p:cNvPr id="35" name="Group 34">
            <a:extLst>
              <a:ext uri="{FF2B5EF4-FFF2-40B4-BE49-F238E27FC236}">
                <a16:creationId xmlns:a16="http://schemas.microsoft.com/office/drawing/2014/main" id="{571937E4-BE70-9F7F-451E-29E904A3436C}"/>
              </a:ext>
            </a:extLst>
          </p:cNvPr>
          <p:cNvGrpSpPr/>
          <p:nvPr/>
        </p:nvGrpSpPr>
        <p:grpSpPr>
          <a:xfrm>
            <a:off x="6283245" y="3682436"/>
            <a:ext cx="1393902" cy="506682"/>
            <a:chOff x="1090771" y="3845726"/>
            <a:chExt cx="1393902" cy="506682"/>
          </a:xfrm>
        </p:grpSpPr>
        <p:sp>
          <p:nvSpPr>
            <p:cNvPr id="36" name="TextBox 35">
              <a:extLst>
                <a:ext uri="{FF2B5EF4-FFF2-40B4-BE49-F238E27FC236}">
                  <a16:creationId xmlns:a16="http://schemas.microsoft.com/office/drawing/2014/main" id="{5787B1AD-C4F9-77ED-F14F-6E60C5D2E7E4}"/>
                </a:ext>
              </a:extLst>
            </p:cNvPr>
            <p:cNvSpPr txBox="1"/>
            <p:nvPr/>
          </p:nvSpPr>
          <p:spPr>
            <a:xfrm>
              <a:off x="1090771" y="3845726"/>
              <a:ext cx="1393902" cy="400110"/>
            </a:xfrm>
            <a:prstGeom prst="rect">
              <a:avLst/>
            </a:prstGeom>
            <a:noFill/>
          </p:spPr>
          <p:txBody>
            <a:bodyPr wrap="square" rtlCol="0">
              <a:spAutoFit/>
            </a:bodyPr>
            <a:lstStyle/>
            <a:p>
              <a:pPr algn="ctr"/>
              <a:r>
                <a:rPr lang="en-US" altLang="zh-CN" sz="2000" dirty="0"/>
                <a:t>Simulation</a:t>
              </a:r>
              <a:endParaRPr lang="en-US" sz="2000" dirty="0"/>
            </a:p>
          </p:txBody>
        </p:sp>
        <p:sp>
          <p:nvSpPr>
            <p:cNvPr id="37" name="Right Brace 36">
              <a:extLst>
                <a:ext uri="{FF2B5EF4-FFF2-40B4-BE49-F238E27FC236}">
                  <a16:creationId xmlns:a16="http://schemas.microsoft.com/office/drawing/2014/main" id="{8689F499-5646-ACCB-F5C4-1644D18FCFA6}"/>
                </a:ext>
              </a:extLst>
            </p:cNvPr>
            <p:cNvSpPr/>
            <p:nvPr/>
          </p:nvSpPr>
          <p:spPr>
            <a:xfrm rot="16200000">
              <a:off x="1727971" y="3695269"/>
              <a:ext cx="119500" cy="1194777"/>
            </a:xfrm>
            <a:prstGeom prst="rightBrace">
              <a:avLst>
                <a:gd name="adj1" fmla="val 50000"/>
                <a:gd name="adj2" fmla="val 5000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503B953F-C2A1-77BE-2EB4-D066BB2BCCBB}"/>
              </a:ext>
            </a:extLst>
          </p:cNvPr>
          <p:cNvGrpSpPr/>
          <p:nvPr/>
        </p:nvGrpSpPr>
        <p:grpSpPr>
          <a:xfrm>
            <a:off x="6261473" y="5686637"/>
            <a:ext cx="2509288" cy="718916"/>
            <a:chOff x="6188398" y="5678261"/>
            <a:chExt cx="2509288" cy="718916"/>
          </a:xfrm>
        </p:grpSpPr>
        <p:sp>
          <p:nvSpPr>
            <p:cNvPr id="15" name="TextBox 14">
              <a:extLst>
                <a:ext uri="{FF2B5EF4-FFF2-40B4-BE49-F238E27FC236}">
                  <a16:creationId xmlns:a16="http://schemas.microsoft.com/office/drawing/2014/main" id="{67EBDDAC-2BFD-1096-1DC6-9BE5B3AF2F8B}"/>
                </a:ext>
              </a:extLst>
            </p:cNvPr>
            <p:cNvSpPr txBox="1"/>
            <p:nvPr/>
          </p:nvSpPr>
          <p:spPr>
            <a:xfrm>
              <a:off x="6188398" y="5997067"/>
              <a:ext cx="2509288" cy="400110"/>
            </a:xfrm>
            <a:prstGeom prst="rect">
              <a:avLst/>
            </a:prstGeom>
            <a:noFill/>
          </p:spPr>
          <p:txBody>
            <a:bodyPr wrap="square" rtlCol="0">
              <a:spAutoFit/>
            </a:bodyPr>
            <a:lstStyle/>
            <a:p>
              <a:pPr algn="ctr"/>
              <a:r>
                <a:rPr lang="en-US" altLang="zh-CN" sz="2000" dirty="0"/>
                <a:t>cache size change</a:t>
              </a:r>
              <a:endParaRPr lang="en-US" sz="2000" dirty="0"/>
            </a:p>
          </p:txBody>
        </p:sp>
        <p:cxnSp>
          <p:nvCxnSpPr>
            <p:cNvPr id="16" name="Straight Arrow Connector 15">
              <a:extLst>
                <a:ext uri="{FF2B5EF4-FFF2-40B4-BE49-F238E27FC236}">
                  <a16:creationId xmlns:a16="http://schemas.microsoft.com/office/drawing/2014/main" id="{FFC85E2E-D746-4EC9-F182-15F533CA6648}"/>
                </a:ext>
              </a:extLst>
            </p:cNvPr>
            <p:cNvCxnSpPr>
              <a:cxnSpLocks/>
            </p:cNvCxnSpPr>
            <p:nvPr/>
          </p:nvCxnSpPr>
          <p:spPr>
            <a:xfrm flipV="1">
              <a:off x="7048910" y="5678261"/>
              <a:ext cx="337098" cy="336405"/>
            </a:xfrm>
            <a:prstGeom prst="straightConnector1">
              <a:avLst/>
            </a:prstGeom>
            <a:ln w="38100">
              <a:headEnd type="none" w="lg" len="lg"/>
              <a:tailEnd type="triangle" w="lg" len="lg"/>
            </a:ln>
          </p:spPr>
          <p:style>
            <a:lnRef idx="1">
              <a:schemeClr val="dk1"/>
            </a:lnRef>
            <a:fillRef idx="0">
              <a:schemeClr val="dk1"/>
            </a:fillRef>
            <a:effectRef idx="0">
              <a:schemeClr val="dk1"/>
            </a:effectRef>
            <a:fontRef idx="minor">
              <a:schemeClr val="tx1"/>
            </a:fontRef>
          </p:style>
        </p:cxnSp>
      </p:grpSp>
      <p:pic>
        <p:nvPicPr>
          <p:cNvPr id="39" name="Picture 38">
            <a:extLst>
              <a:ext uri="{FF2B5EF4-FFF2-40B4-BE49-F238E27FC236}">
                <a16:creationId xmlns:a16="http://schemas.microsoft.com/office/drawing/2014/main" id="{F4BCB58D-B3BA-E196-EC0A-4FC831D1A0AD}"/>
              </a:ext>
            </a:extLst>
          </p:cNvPr>
          <p:cNvPicPr>
            <a:picLocks noChangeAspect="1"/>
          </p:cNvPicPr>
          <p:nvPr/>
        </p:nvPicPr>
        <p:blipFill>
          <a:blip r:embed="rId6"/>
          <a:stretch>
            <a:fillRect/>
          </a:stretch>
        </p:blipFill>
        <p:spPr>
          <a:xfrm>
            <a:off x="8814704" y="3514146"/>
            <a:ext cx="2334991" cy="1698175"/>
          </a:xfrm>
          <a:prstGeom prst="rect">
            <a:avLst/>
          </a:prstGeom>
        </p:spPr>
      </p:pic>
      <p:grpSp>
        <p:nvGrpSpPr>
          <p:cNvPr id="40" name="Group 39">
            <a:extLst>
              <a:ext uri="{FF2B5EF4-FFF2-40B4-BE49-F238E27FC236}">
                <a16:creationId xmlns:a16="http://schemas.microsoft.com/office/drawing/2014/main" id="{19A7764D-0DD2-C95F-CC25-FCF65FF8130C}"/>
              </a:ext>
            </a:extLst>
          </p:cNvPr>
          <p:cNvGrpSpPr/>
          <p:nvPr/>
        </p:nvGrpSpPr>
        <p:grpSpPr>
          <a:xfrm>
            <a:off x="9521748" y="3728955"/>
            <a:ext cx="899130" cy="580053"/>
            <a:chOff x="4538332" y="3611133"/>
            <a:chExt cx="899130" cy="580053"/>
          </a:xfrm>
        </p:grpSpPr>
        <p:sp>
          <p:nvSpPr>
            <p:cNvPr id="41" name="Oval 40">
              <a:extLst>
                <a:ext uri="{FF2B5EF4-FFF2-40B4-BE49-F238E27FC236}">
                  <a16:creationId xmlns:a16="http://schemas.microsoft.com/office/drawing/2014/main" id="{7F966096-C562-5400-C366-CE1A9684CC88}"/>
                </a:ext>
              </a:extLst>
            </p:cNvPr>
            <p:cNvSpPr/>
            <p:nvPr/>
          </p:nvSpPr>
          <p:spPr>
            <a:xfrm flipH="1" flipV="1">
              <a:off x="4855702" y="4047186"/>
              <a:ext cx="144000" cy="14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CDEA571B-D6C9-BA54-D70C-60AFDDBC0933}"/>
                </a:ext>
              </a:extLst>
            </p:cNvPr>
            <p:cNvSpPr txBox="1"/>
            <p:nvPr/>
          </p:nvSpPr>
          <p:spPr>
            <a:xfrm>
              <a:off x="4538332" y="3611133"/>
              <a:ext cx="899130" cy="400110"/>
            </a:xfrm>
            <a:prstGeom prst="rect">
              <a:avLst/>
            </a:prstGeom>
            <a:noFill/>
          </p:spPr>
          <p:txBody>
            <a:bodyPr wrap="square" rtlCol="0">
              <a:spAutoFit/>
            </a:bodyPr>
            <a:lstStyle/>
            <a:p>
              <a:pPr algn="ctr"/>
              <a:r>
                <a:rPr lang="en-US" altLang="zh-CN" sz="2000" dirty="0">
                  <a:solidFill>
                    <a:srgbClr val="0070C0"/>
                  </a:solidFill>
                </a:rPr>
                <a:t>Adapt!</a:t>
              </a:r>
              <a:endParaRPr lang="en-US" sz="2000" dirty="0">
                <a:solidFill>
                  <a:srgbClr val="0070C0"/>
                </a:solidFill>
              </a:endParaRPr>
            </a:p>
          </p:txBody>
        </p:sp>
      </p:grpSp>
      <p:sp>
        <p:nvSpPr>
          <p:cNvPr id="4" name="Slide Number Placeholder 5">
            <a:extLst>
              <a:ext uri="{FF2B5EF4-FFF2-40B4-BE49-F238E27FC236}">
                <a16:creationId xmlns:a16="http://schemas.microsoft.com/office/drawing/2014/main" id="{759F0421-C1D0-50C2-53DB-4A4A5F4CD634}"/>
              </a:ext>
            </a:extLst>
          </p:cNvPr>
          <p:cNvSpPr>
            <a:spLocks noGrp="1"/>
          </p:cNvSpPr>
          <p:nvPr>
            <p:ph type="sldNum" sz="quarter" idx="12"/>
          </p:nvPr>
        </p:nvSpPr>
        <p:spPr>
          <a:xfrm>
            <a:off x="8610600" y="6486982"/>
            <a:ext cx="2743200" cy="365125"/>
          </a:xfrm>
        </p:spPr>
        <p:txBody>
          <a:bodyPr/>
          <a:lstStyle/>
          <a:p>
            <a:fld id="{9D5DE6D7-F04D-7741-82FC-941AB368F7CA}" type="slidenum">
              <a:rPr lang="en-US" smtClean="0"/>
              <a:t>61</a:t>
            </a:fld>
            <a:endParaRPr lang="en-US" dirty="0"/>
          </a:p>
        </p:txBody>
      </p:sp>
      <p:grpSp>
        <p:nvGrpSpPr>
          <p:cNvPr id="5" name="Group 4">
            <a:extLst>
              <a:ext uri="{FF2B5EF4-FFF2-40B4-BE49-F238E27FC236}">
                <a16:creationId xmlns:a16="http://schemas.microsoft.com/office/drawing/2014/main" id="{FE73573C-2DE2-3604-FA83-4BB7FBF75EDA}"/>
              </a:ext>
            </a:extLst>
          </p:cNvPr>
          <p:cNvGrpSpPr/>
          <p:nvPr/>
        </p:nvGrpSpPr>
        <p:grpSpPr>
          <a:xfrm>
            <a:off x="0" y="3682436"/>
            <a:ext cx="7483926" cy="3107524"/>
            <a:chOff x="0" y="3682436"/>
            <a:chExt cx="7483926" cy="3107524"/>
          </a:xfrm>
        </p:grpSpPr>
        <p:sp>
          <p:nvSpPr>
            <p:cNvPr id="6" name="Rectangle 5">
              <a:extLst>
                <a:ext uri="{FF2B5EF4-FFF2-40B4-BE49-F238E27FC236}">
                  <a16:creationId xmlns:a16="http://schemas.microsoft.com/office/drawing/2014/main" id="{10195BE1-7CA0-F2F9-1CC7-3CF607D0BBF9}"/>
                </a:ext>
              </a:extLst>
            </p:cNvPr>
            <p:cNvSpPr/>
            <p:nvPr/>
          </p:nvSpPr>
          <p:spPr>
            <a:xfrm>
              <a:off x="0" y="3682436"/>
              <a:ext cx="749523" cy="2804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892EAF4-E213-118F-71C3-94C8F3E6C88A}"/>
                </a:ext>
              </a:extLst>
            </p:cNvPr>
            <p:cNvSpPr txBox="1"/>
            <p:nvPr/>
          </p:nvSpPr>
          <p:spPr>
            <a:xfrm>
              <a:off x="381497" y="3993902"/>
              <a:ext cx="443069" cy="369332"/>
            </a:xfrm>
            <a:prstGeom prst="rect">
              <a:avLst/>
            </a:prstGeom>
            <a:noFill/>
          </p:spPr>
          <p:txBody>
            <a:bodyPr wrap="square" rtlCol="0">
              <a:spAutoFit/>
            </a:bodyPr>
            <a:lstStyle/>
            <a:p>
              <a:pPr algn="r"/>
              <a:r>
                <a:rPr lang="en-US" dirty="0"/>
                <a:t>20</a:t>
              </a:r>
            </a:p>
          </p:txBody>
        </p:sp>
        <p:sp>
          <p:nvSpPr>
            <p:cNvPr id="8" name="TextBox 7">
              <a:extLst>
                <a:ext uri="{FF2B5EF4-FFF2-40B4-BE49-F238E27FC236}">
                  <a16:creationId xmlns:a16="http://schemas.microsoft.com/office/drawing/2014/main" id="{A52EEB89-C2A0-B341-838F-032813119394}"/>
                </a:ext>
              </a:extLst>
            </p:cNvPr>
            <p:cNvSpPr txBox="1"/>
            <p:nvPr/>
          </p:nvSpPr>
          <p:spPr>
            <a:xfrm>
              <a:off x="381497" y="4562724"/>
              <a:ext cx="443069" cy="369332"/>
            </a:xfrm>
            <a:prstGeom prst="rect">
              <a:avLst/>
            </a:prstGeom>
            <a:noFill/>
          </p:spPr>
          <p:txBody>
            <a:bodyPr wrap="square" rtlCol="0">
              <a:spAutoFit/>
            </a:bodyPr>
            <a:lstStyle/>
            <a:p>
              <a:pPr algn="r"/>
              <a:r>
                <a:rPr lang="en-US" dirty="0"/>
                <a:t>15</a:t>
              </a:r>
            </a:p>
          </p:txBody>
        </p:sp>
        <p:sp>
          <p:nvSpPr>
            <p:cNvPr id="9" name="TextBox 8">
              <a:extLst>
                <a:ext uri="{FF2B5EF4-FFF2-40B4-BE49-F238E27FC236}">
                  <a16:creationId xmlns:a16="http://schemas.microsoft.com/office/drawing/2014/main" id="{8E1D04A5-A64B-46DE-5CC7-3E3FBEC00F8C}"/>
                </a:ext>
              </a:extLst>
            </p:cNvPr>
            <p:cNvSpPr txBox="1"/>
            <p:nvPr/>
          </p:nvSpPr>
          <p:spPr>
            <a:xfrm>
              <a:off x="381497" y="5131546"/>
              <a:ext cx="443069" cy="369332"/>
            </a:xfrm>
            <a:prstGeom prst="rect">
              <a:avLst/>
            </a:prstGeom>
            <a:noFill/>
          </p:spPr>
          <p:txBody>
            <a:bodyPr wrap="square" rtlCol="0">
              <a:spAutoFit/>
            </a:bodyPr>
            <a:lstStyle/>
            <a:p>
              <a:pPr algn="r"/>
              <a:r>
                <a:rPr lang="en-US" dirty="0"/>
                <a:t>10</a:t>
              </a:r>
            </a:p>
          </p:txBody>
        </p:sp>
        <p:sp>
          <p:nvSpPr>
            <p:cNvPr id="10" name="TextBox 9">
              <a:extLst>
                <a:ext uri="{FF2B5EF4-FFF2-40B4-BE49-F238E27FC236}">
                  <a16:creationId xmlns:a16="http://schemas.microsoft.com/office/drawing/2014/main" id="{BE1CAF57-A1AC-296B-B38E-DFA1BA9F6B3D}"/>
                </a:ext>
              </a:extLst>
            </p:cNvPr>
            <p:cNvSpPr txBox="1"/>
            <p:nvPr/>
          </p:nvSpPr>
          <p:spPr>
            <a:xfrm>
              <a:off x="381497" y="5700368"/>
              <a:ext cx="443069" cy="369332"/>
            </a:xfrm>
            <a:prstGeom prst="rect">
              <a:avLst/>
            </a:prstGeom>
            <a:noFill/>
          </p:spPr>
          <p:txBody>
            <a:bodyPr wrap="square" rtlCol="0">
              <a:spAutoFit/>
            </a:bodyPr>
            <a:lstStyle/>
            <a:p>
              <a:pPr algn="r"/>
              <a:r>
                <a:rPr lang="en-US" dirty="0"/>
                <a:t>5</a:t>
              </a:r>
            </a:p>
          </p:txBody>
        </p:sp>
        <p:sp>
          <p:nvSpPr>
            <p:cNvPr id="11" name="TextBox 10">
              <a:extLst>
                <a:ext uri="{FF2B5EF4-FFF2-40B4-BE49-F238E27FC236}">
                  <a16:creationId xmlns:a16="http://schemas.microsoft.com/office/drawing/2014/main" id="{2865F2E8-4573-9040-C470-41CA02AF7957}"/>
                </a:ext>
              </a:extLst>
            </p:cNvPr>
            <p:cNvSpPr txBox="1"/>
            <p:nvPr/>
          </p:nvSpPr>
          <p:spPr>
            <a:xfrm>
              <a:off x="381497" y="6170818"/>
              <a:ext cx="443069" cy="369332"/>
            </a:xfrm>
            <a:prstGeom prst="rect">
              <a:avLst/>
            </a:prstGeom>
            <a:noFill/>
          </p:spPr>
          <p:txBody>
            <a:bodyPr wrap="square" rtlCol="0">
              <a:spAutoFit/>
            </a:bodyPr>
            <a:lstStyle/>
            <a:p>
              <a:pPr algn="r"/>
              <a:r>
                <a:rPr lang="en-US" dirty="0"/>
                <a:t>0</a:t>
              </a:r>
            </a:p>
          </p:txBody>
        </p:sp>
        <p:sp>
          <p:nvSpPr>
            <p:cNvPr id="12" name="TextBox 11">
              <a:extLst>
                <a:ext uri="{FF2B5EF4-FFF2-40B4-BE49-F238E27FC236}">
                  <a16:creationId xmlns:a16="http://schemas.microsoft.com/office/drawing/2014/main" id="{5CA419B2-416B-48BE-8303-37094DF3AACB}"/>
                </a:ext>
              </a:extLst>
            </p:cNvPr>
            <p:cNvSpPr txBox="1"/>
            <p:nvPr/>
          </p:nvSpPr>
          <p:spPr>
            <a:xfrm rot="10800000">
              <a:off x="57440" y="4319995"/>
              <a:ext cx="523220" cy="1638776"/>
            </a:xfrm>
            <a:prstGeom prst="rect">
              <a:avLst/>
            </a:prstGeom>
            <a:noFill/>
          </p:spPr>
          <p:txBody>
            <a:bodyPr vert="eaVert" wrap="square" rtlCol="0">
              <a:spAutoFit/>
            </a:bodyPr>
            <a:lstStyle/>
            <a:p>
              <a:r>
                <a:rPr lang="en-US" altLang="zh-CN" sz="2200" dirty="0"/>
                <a:t>Latency (us)</a:t>
              </a:r>
              <a:endParaRPr lang="en-US" sz="2200" dirty="0"/>
            </a:p>
          </p:txBody>
        </p:sp>
        <p:sp>
          <p:nvSpPr>
            <p:cNvPr id="13" name="TextBox 12">
              <a:extLst>
                <a:ext uri="{FF2B5EF4-FFF2-40B4-BE49-F238E27FC236}">
                  <a16:creationId xmlns:a16="http://schemas.microsoft.com/office/drawing/2014/main" id="{744C9CD9-C5C5-D18C-BB6B-24ADD177ED7F}"/>
                </a:ext>
              </a:extLst>
            </p:cNvPr>
            <p:cNvSpPr txBox="1"/>
            <p:nvPr/>
          </p:nvSpPr>
          <p:spPr>
            <a:xfrm rot="16200000">
              <a:off x="6099412" y="5405445"/>
              <a:ext cx="338554" cy="2430475"/>
            </a:xfrm>
            <a:prstGeom prst="rect">
              <a:avLst/>
            </a:prstGeom>
            <a:solidFill>
              <a:schemeClr val="bg1"/>
            </a:solidFill>
          </p:spPr>
          <p:txBody>
            <a:bodyPr vert="eaVert" wrap="square" lIns="0" tIns="0" rIns="0" bIns="0" rtlCol="0">
              <a:spAutoFit/>
            </a:bodyPr>
            <a:lstStyle/>
            <a:p>
              <a:r>
                <a:rPr lang="en-US" altLang="zh-CN" sz="2200" dirty="0"/>
                <a:t>Workload Progress</a:t>
              </a:r>
              <a:endParaRPr lang="en-US" sz="2200" dirty="0"/>
            </a:p>
          </p:txBody>
        </p:sp>
      </p:grpSp>
    </p:spTree>
    <p:extLst>
      <p:ext uri="{BB962C8B-B14F-4D97-AF65-F5344CB8AC3E}">
        <p14:creationId xmlns:p14="http://schemas.microsoft.com/office/powerpoint/2010/main" val="42825481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Conclusion</a:t>
            </a:r>
          </a:p>
        </p:txBody>
      </p:sp>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200" y="1224867"/>
            <a:ext cx="10725150" cy="5737908"/>
          </a:xfrm>
        </p:spPr>
        <p:txBody>
          <a:bodyPr>
            <a:normAutofit/>
          </a:bodyPr>
          <a:lstStyle/>
          <a:p>
            <a:pPr marL="0" indent="0">
              <a:buNone/>
            </a:pPr>
            <a:r>
              <a:rPr lang="en-US" dirty="0"/>
              <a:t>Symbiosis: dynamic cache size adjustment via online simulation</a:t>
            </a:r>
          </a:p>
          <a:p>
            <a:pPr marL="0" indent="0">
              <a:buNone/>
            </a:pPr>
            <a:endParaRPr lang="en-US" sz="100" dirty="0"/>
          </a:p>
          <a:p>
            <a:pPr marL="457200" lvl="1" indent="0">
              <a:buNone/>
            </a:pPr>
            <a:r>
              <a:rPr lang="en-US" sz="2600" dirty="0"/>
              <a:t>Integrated into production systems within 1000 LoC</a:t>
            </a:r>
          </a:p>
          <a:p>
            <a:pPr marL="914400" lvl="2" indent="0">
              <a:buNone/>
            </a:pPr>
            <a:r>
              <a:rPr lang="en-US" sz="2400" dirty="0"/>
              <a:t>LevelDB, RocksDB, WiredTiger</a:t>
            </a:r>
          </a:p>
          <a:p>
            <a:pPr marL="914400" lvl="2" indent="0">
              <a:buNone/>
            </a:pPr>
            <a:endParaRPr lang="en-US" sz="200" dirty="0"/>
          </a:p>
          <a:p>
            <a:pPr marL="457200" lvl="1" indent="0">
              <a:buNone/>
            </a:pPr>
            <a:r>
              <a:rPr lang="en-US" sz="2600" dirty="0"/>
              <a:t>Adapts to various workloads and reacts to workload changes</a:t>
            </a:r>
          </a:p>
          <a:p>
            <a:pPr marL="914400" lvl="2" indent="0">
              <a:buNone/>
            </a:pPr>
            <a:r>
              <a:rPr lang="en-US" sz="2400" dirty="0"/>
              <a:t>Performs well on 190+ static workloads and 38 dynamic workloads</a:t>
            </a:r>
          </a:p>
          <a:p>
            <a:pPr marL="914400" lvl="2" indent="0">
              <a:buNone/>
            </a:pPr>
            <a:endParaRPr lang="en-US" sz="200" dirty="0"/>
          </a:p>
          <a:p>
            <a:pPr marL="457200" lvl="1" indent="0">
              <a:buNone/>
            </a:pPr>
            <a:r>
              <a:rPr lang="en-US" sz="2600" dirty="0"/>
              <a:t>Delivers excellent performance with negligible overhead</a:t>
            </a:r>
          </a:p>
          <a:p>
            <a:pPr marL="914400" lvl="2" indent="0">
              <a:buNone/>
            </a:pPr>
            <a:r>
              <a:rPr lang="en-US" sz="2400" dirty="0"/>
              <a:t>1.5x gain on average for read-heavy workloads</a:t>
            </a:r>
          </a:p>
          <a:p>
            <a:pPr marL="914400" lvl="2" indent="0">
              <a:buNone/>
            </a:pPr>
            <a:r>
              <a:rPr lang="en-US" sz="2400" dirty="0"/>
              <a:t>0.1% space overhead and 1% time overhead</a:t>
            </a:r>
          </a:p>
          <a:p>
            <a:pPr lvl="2"/>
            <a:endParaRPr lang="en-US" sz="2400" dirty="0"/>
          </a:p>
        </p:txBody>
      </p:sp>
      <p:sp>
        <p:nvSpPr>
          <p:cNvPr id="4" name="Slide Number Placeholder 3">
            <a:extLst>
              <a:ext uri="{FF2B5EF4-FFF2-40B4-BE49-F238E27FC236}">
                <a16:creationId xmlns:a16="http://schemas.microsoft.com/office/drawing/2014/main" id="{17A5BCC8-79D5-20FA-2919-592C2666B3F8}"/>
              </a:ext>
            </a:extLst>
          </p:cNvPr>
          <p:cNvSpPr>
            <a:spLocks noGrp="1"/>
          </p:cNvSpPr>
          <p:nvPr>
            <p:ph type="sldNum" sz="quarter" idx="12"/>
          </p:nvPr>
        </p:nvSpPr>
        <p:spPr/>
        <p:txBody>
          <a:bodyPr/>
          <a:lstStyle/>
          <a:p>
            <a:fld id="{9D5DE6D7-F04D-7741-82FC-941AB368F7CA}" type="slidenum">
              <a:rPr lang="en-US" smtClean="0"/>
              <a:t>62</a:t>
            </a:fld>
            <a:endParaRPr lang="en-US" dirty="0"/>
          </a:p>
        </p:txBody>
      </p:sp>
    </p:spTree>
    <p:extLst>
      <p:ext uri="{BB962C8B-B14F-4D97-AF65-F5344CB8AC3E}">
        <p14:creationId xmlns:p14="http://schemas.microsoft.com/office/powerpoint/2010/main" val="36776528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Conclusion</a:t>
            </a:r>
          </a:p>
        </p:txBody>
      </p:sp>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a:xfrm>
            <a:off x="838200" y="1224867"/>
            <a:ext cx="10725150" cy="5737908"/>
          </a:xfrm>
        </p:spPr>
        <p:txBody>
          <a:bodyPr>
            <a:normAutofit/>
          </a:bodyPr>
          <a:lstStyle/>
          <a:p>
            <a:pPr marL="0" indent="0">
              <a:buNone/>
            </a:pPr>
            <a:r>
              <a:rPr lang="en-US" dirty="0"/>
              <a:t>Simulation-based online performance tuning</a:t>
            </a:r>
          </a:p>
          <a:p>
            <a:pPr marL="457200" lvl="1" indent="0">
              <a:buNone/>
            </a:pPr>
            <a:r>
              <a:rPr lang="en-US" sz="2600" dirty="0"/>
              <a:t>A tuning approach that does not rely on machine learning</a:t>
            </a:r>
          </a:p>
          <a:p>
            <a:pPr marL="457200" lvl="1" indent="0">
              <a:buNone/>
            </a:pPr>
            <a:r>
              <a:rPr lang="en-US" sz="2600" dirty="0"/>
              <a:t>Deep understanding and careful optimizations are necessary</a:t>
            </a:r>
          </a:p>
          <a:p>
            <a:pPr marL="457200" lvl="1" indent="0">
              <a:buNone/>
            </a:pPr>
            <a:r>
              <a:rPr lang="en-US" sz="2600" dirty="0"/>
              <a:t>Potential parameter tuning beyond cache sizes</a:t>
            </a:r>
          </a:p>
          <a:p>
            <a:pPr marL="457200" lvl="1" indent="0">
              <a:buNone/>
            </a:pPr>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68612E3C-9DDB-6511-25E3-102C5E1B3A4E}"/>
              </a:ext>
            </a:extLst>
          </p:cNvPr>
          <p:cNvSpPr>
            <a:spLocks noGrp="1"/>
          </p:cNvSpPr>
          <p:nvPr>
            <p:ph type="sldNum" sz="quarter" idx="12"/>
          </p:nvPr>
        </p:nvSpPr>
        <p:spPr/>
        <p:txBody>
          <a:bodyPr/>
          <a:lstStyle/>
          <a:p>
            <a:fld id="{9D5DE6D7-F04D-7741-82FC-941AB368F7CA}" type="slidenum">
              <a:rPr lang="en-US" smtClean="0"/>
              <a:t>63</a:t>
            </a:fld>
            <a:endParaRPr lang="en-US" dirty="0"/>
          </a:p>
        </p:txBody>
      </p:sp>
    </p:spTree>
    <p:extLst>
      <p:ext uri="{BB962C8B-B14F-4D97-AF65-F5344CB8AC3E}">
        <p14:creationId xmlns:p14="http://schemas.microsoft.com/office/powerpoint/2010/main" val="341422807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Thank You for Listening!</a:t>
            </a:r>
          </a:p>
        </p:txBody>
      </p:sp>
      <p:sp>
        <p:nvSpPr>
          <p:cNvPr id="3" name="Content Placeholder 2">
            <a:extLst>
              <a:ext uri="{FF2B5EF4-FFF2-40B4-BE49-F238E27FC236}">
                <a16:creationId xmlns:a16="http://schemas.microsoft.com/office/drawing/2014/main" id="{95619965-4EB6-55BF-81FD-DB82C925418A}"/>
              </a:ext>
            </a:extLst>
          </p:cNvPr>
          <p:cNvSpPr>
            <a:spLocks noGrp="1"/>
          </p:cNvSpPr>
          <p:nvPr>
            <p:ph idx="1"/>
          </p:nvPr>
        </p:nvSpPr>
        <p:spPr/>
        <p:txBody>
          <a:bodyPr/>
          <a:lstStyle/>
          <a:p>
            <a:pPr marL="0" indent="0">
              <a:buNone/>
            </a:pPr>
            <a:r>
              <a:rPr lang="en-US" dirty="0"/>
              <a:t>See the paper for:</a:t>
            </a:r>
          </a:p>
          <a:p>
            <a:pPr marL="457200" lvl="1" indent="0">
              <a:buNone/>
            </a:pPr>
            <a:r>
              <a:rPr lang="en-US" sz="2600" dirty="0"/>
              <a:t>Offline simulation study</a:t>
            </a:r>
          </a:p>
          <a:p>
            <a:pPr marL="457200" lvl="1" indent="0">
              <a:buNone/>
            </a:pPr>
            <a:r>
              <a:rPr lang="en-US" sz="2600" dirty="0"/>
              <a:t>Detailed implementation and evaluation</a:t>
            </a:r>
          </a:p>
          <a:p>
            <a:pPr lvl="1"/>
            <a:endParaRPr lang="en-US" dirty="0"/>
          </a:p>
          <a:p>
            <a:endParaRPr lang="en-US" dirty="0"/>
          </a:p>
          <a:p>
            <a:pPr marL="0" indent="0">
              <a:buNone/>
            </a:pPr>
            <a:r>
              <a:rPr lang="en-US" dirty="0"/>
              <a:t>Symbiosis source code</a:t>
            </a:r>
          </a:p>
          <a:p>
            <a:pPr marL="457200" lvl="1" indent="0">
              <a:buNone/>
            </a:pPr>
            <a:r>
              <a:rPr lang="en-US" sz="2600" dirty="0"/>
              <a:t>https://github.com/daiyifandanny/Symbiosis</a:t>
            </a:r>
          </a:p>
        </p:txBody>
      </p:sp>
      <p:sp>
        <p:nvSpPr>
          <p:cNvPr id="4" name="Slide Number Placeholder 3">
            <a:extLst>
              <a:ext uri="{FF2B5EF4-FFF2-40B4-BE49-F238E27FC236}">
                <a16:creationId xmlns:a16="http://schemas.microsoft.com/office/drawing/2014/main" id="{8A0BF2C1-F1F3-3C98-AAE5-46BB2ED9691A}"/>
              </a:ext>
            </a:extLst>
          </p:cNvPr>
          <p:cNvSpPr>
            <a:spLocks noGrp="1"/>
          </p:cNvSpPr>
          <p:nvPr>
            <p:ph type="sldNum" sz="quarter" idx="12"/>
          </p:nvPr>
        </p:nvSpPr>
        <p:spPr/>
        <p:txBody>
          <a:bodyPr/>
          <a:lstStyle/>
          <a:p>
            <a:fld id="{9D5DE6D7-F04D-7741-82FC-941AB368F7CA}" type="slidenum">
              <a:rPr lang="en-US" smtClean="0"/>
              <a:t>64</a:t>
            </a:fld>
            <a:endParaRPr lang="en-US" dirty="0"/>
          </a:p>
        </p:txBody>
      </p:sp>
    </p:spTree>
    <p:extLst>
      <p:ext uri="{BB962C8B-B14F-4D97-AF65-F5344CB8AC3E}">
        <p14:creationId xmlns:p14="http://schemas.microsoft.com/office/powerpoint/2010/main" val="4274963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Optimal Cache Partitioning is Hard</a:t>
            </a:r>
          </a:p>
        </p:txBody>
      </p:sp>
      <p:grpSp>
        <p:nvGrpSpPr>
          <p:cNvPr id="7" name="Group 6">
            <a:extLst>
              <a:ext uri="{FF2B5EF4-FFF2-40B4-BE49-F238E27FC236}">
                <a16:creationId xmlns:a16="http://schemas.microsoft.com/office/drawing/2014/main" id="{907A2590-5950-6DCB-BEEE-A693AC2FCA55}"/>
              </a:ext>
            </a:extLst>
          </p:cNvPr>
          <p:cNvGrpSpPr/>
          <p:nvPr/>
        </p:nvGrpSpPr>
        <p:grpSpPr>
          <a:xfrm>
            <a:off x="5983527" y="1220533"/>
            <a:ext cx="4835639" cy="461665"/>
            <a:chOff x="4059012" y="4018468"/>
            <a:chExt cx="4835639" cy="461665"/>
          </a:xfrm>
        </p:grpSpPr>
        <p:sp>
          <p:nvSpPr>
            <p:cNvPr id="11" name="TextBox 10">
              <a:extLst>
                <a:ext uri="{FF2B5EF4-FFF2-40B4-BE49-F238E27FC236}">
                  <a16:creationId xmlns:a16="http://schemas.microsoft.com/office/drawing/2014/main" id="{08D0E9EB-7B07-88E5-5F71-5A213B9CEA88}"/>
                </a:ext>
              </a:extLst>
            </p:cNvPr>
            <p:cNvSpPr txBox="1"/>
            <p:nvPr/>
          </p:nvSpPr>
          <p:spPr>
            <a:xfrm>
              <a:off x="4429957" y="4018468"/>
              <a:ext cx="1765168" cy="461665"/>
            </a:xfrm>
            <a:prstGeom prst="rect">
              <a:avLst/>
            </a:prstGeom>
            <a:noFill/>
          </p:spPr>
          <p:txBody>
            <a:bodyPr wrap="square" rtlCol="0">
              <a:spAutoFit/>
            </a:bodyPr>
            <a:lstStyle/>
            <a:p>
              <a:r>
                <a:rPr lang="en-US" sz="2400" dirty="0"/>
                <a:t>App Cache</a:t>
              </a:r>
            </a:p>
          </p:txBody>
        </p:sp>
        <p:sp>
          <p:nvSpPr>
            <p:cNvPr id="12" name="TextBox 11">
              <a:extLst>
                <a:ext uri="{FF2B5EF4-FFF2-40B4-BE49-F238E27FC236}">
                  <a16:creationId xmlns:a16="http://schemas.microsoft.com/office/drawing/2014/main" id="{7178F3C7-746D-CB35-0730-E81BCC0DACA9}"/>
                </a:ext>
              </a:extLst>
            </p:cNvPr>
            <p:cNvSpPr txBox="1"/>
            <p:nvPr/>
          </p:nvSpPr>
          <p:spPr>
            <a:xfrm>
              <a:off x="6695869" y="4018468"/>
              <a:ext cx="2198782" cy="461665"/>
            </a:xfrm>
            <a:prstGeom prst="rect">
              <a:avLst/>
            </a:prstGeom>
            <a:noFill/>
          </p:spPr>
          <p:txBody>
            <a:bodyPr wrap="square" rtlCol="0">
              <a:spAutoFit/>
            </a:bodyPr>
            <a:lstStyle/>
            <a:p>
              <a:r>
                <a:rPr lang="en-US" sz="2400" dirty="0"/>
                <a:t>Kernel Cache</a:t>
              </a:r>
            </a:p>
          </p:txBody>
        </p:sp>
        <p:sp>
          <p:nvSpPr>
            <p:cNvPr id="13" name="Rectangle 9">
              <a:extLst>
                <a:ext uri="{FF2B5EF4-FFF2-40B4-BE49-F238E27FC236}">
                  <a16:creationId xmlns:a16="http://schemas.microsoft.com/office/drawing/2014/main" id="{045A7EE6-F8A0-CD54-91CE-3BA4A3C7B684}"/>
                </a:ext>
              </a:extLst>
            </p:cNvPr>
            <p:cNvSpPr/>
            <p:nvPr/>
          </p:nvSpPr>
          <p:spPr>
            <a:xfrm>
              <a:off x="4059012" y="4074183"/>
              <a:ext cx="370945" cy="369332"/>
            </a:xfrm>
            <a:prstGeom prst="rect">
              <a:avLst/>
            </a:prstGeom>
            <a:solidFill>
              <a:schemeClr val="tx2">
                <a:lumMod val="5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 name="Rectangle 10">
              <a:extLst>
                <a:ext uri="{FF2B5EF4-FFF2-40B4-BE49-F238E27FC236}">
                  <a16:creationId xmlns:a16="http://schemas.microsoft.com/office/drawing/2014/main" id="{15E65542-6EB4-75CE-04F5-85240A227B6C}"/>
                </a:ext>
              </a:extLst>
            </p:cNvPr>
            <p:cNvSpPr/>
            <p:nvPr/>
          </p:nvSpPr>
          <p:spPr>
            <a:xfrm>
              <a:off x="6324924" y="4072898"/>
              <a:ext cx="370945" cy="369332"/>
            </a:xfrm>
            <a:prstGeom prst="rect">
              <a:avLst/>
            </a:prstGeom>
            <a:pattFill prst="wdUpDiag">
              <a:fgClr>
                <a:schemeClr val="tx1"/>
              </a:fgClr>
              <a:bgClr>
                <a:schemeClr val="bg1"/>
              </a:bgClr>
            </a:patt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B81C3F7-FCC1-1347-600E-B6F6470C52E8}"/>
              </a:ext>
            </a:extLst>
          </p:cNvPr>
          <p:cNvSpPr txBox="1"/>
          <p:nvPr/>
        </p:nvSpPr>
        <p:spPr>
          <a:xfrm>
            <a:off x="737036" y="2671887"/>
            <a:ext cx="3178628" cy="523220"/>
          </a:xfrm>
          <a:prstGeom prst="rect">
            <a:avLst/>
          </a:prstGeom>
          <a:noFill/>
        </p:spPr>
        <p:txBody>
          <a:bodyPr wrap="square" rtlCol="0">
            <a:spAutoFit/>
          </a:bodyPr>
          <a:lstStyle/>
          <a:p>
            <a:pPr algn="r"/>
            <a:r>
              <a:rPr lang="en-US" sz="2800" dirty="0"/>
              <a:t>Configuration</a:t>
            </a:r>
          </a:p>
        </p:txBody>
      </p:sp>
      <p:grpSp>
        <p:nvGrpSpPr>
          <p:cNvPr id="33" name="Group 32">
            <a:extLst>
              <a:ext uri="{FF2B5EF4-FFF2-40B4-BE49-F238E27FC236}">
                <a16:creationId xmlns:a16="http://schemas.microsoft.com/office/drawing/2014/main" id="{0DBDE1A0-2ADD-C81E-232B-A2C268FFCC78}"/>
              </a:ext>
            </a:extLst>
          </p:cNvPr>
          <p:cNvGrpSpPr/>
          <p:nvPr/>
        </p:nvGrpSpPr>
        <p:grpSpPr>
          <a:xfrm>
            <a:off x="4541201" y="1911600"/>
            <a:ext cx="2971740" cy="1548263"/>
            <a:chOff x="4162834" y="1911600"/>
            <a:chExt cx="2971740" cy="1548263"/>
          </a:xfrm>
        </p:grpSpPr>
        <p:sp>
          <p:nvSpPr>
            <p:cNvPr id="6" name="Rectangle 6">
              <a:extLst>
                <a:ext uri="{FF2B5EF4-FFF2-40B4-BE49-F238E27FC236}">
                  <a16:creationId xmlns:a16="http://schemas.microsoft.com/office/drawing/2014/main" id="{2D0123CB-08D4-9548-4EA5-31068DE7F6E9}"/>
                </a:ext>
              </a:extLst>
            </p:cNvPr>
            <p:cNvSpPr/>
            <p:nvPr/>
          </p:nvSpPr>
          <p:spPr>
            <a:xfrm>
              <a:off x="4747096" y="2492220"/>
              <a:ext cx="2218836" cy="618811"/>
            </a:xfrm>
            <a:prstGeom prst="rect">
              <a:avLst/>
            </a:prstGeom>
            <a:solidFill>
              <a:schemeClr val="tx2">
                <a:lumMod val="5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E906F52-0082-D047-6D4E-B1D7F30A610D}"/>
                </a:ext>
              </a:extLst>
            </p:cNvPr>
            <p:cNvSpPr txBox="1"/>
            <p:nvPr/>
          </p:nvSpPr>
          <p:spPr>
            <a:xfrm>
              <a:off x="4162834" y="1911600"/>
              <a:ext cx="2971740" cy="461665"/>
            </a:xfrm>
            <a:prstGeom prst="rect">
              <a:avLst/>
            </a:prstGeom>
            <a:noFill/>
          </p:spPr>
          <p:txBody>
            <a:bodyPr wrap="square" rtlCol="0">
              <a:spAutoFit/>
            </a:bodyPr>
            <a:lstStyle/>
            <a:p>
              <a:pPr algn="ctr"/>
              <a:r>
                <a:rPr lang="en-US" sz="2400" dirty="0"/>
                <a:t>#1: All to </a:t>
              </a:r>
              <a:r>
                <a:rPr lang="en-US" sz="2400" b="1" dirty="0"/>
                <a:t>app cache</a:t>
              </a:r>
            </a:p>
          </p:txBody>
        </p:sp>
        <p:sp>
          <p:nvSpPr>
            <p:cNvPr id="32" name="Rectangle 31">
              <a:extLst>
                <a:ext uri="{FF2B5EF4-FFF2-40B4-BE49-F238E27FC236}">
                  <a16:creationId xmlns:a16="http://schemas.microsoft.com/office/drawing/2014/main" id="{5B8A5D4D-959D-FCD1-094C-95308A3FA091}"/>
                </a:ext>
              </a:extLst>
            </p:cNvPr>
            <p:cNvSpPr/>
            <p:nvPr/>
          </p:nvSpPr>
          <p:spPr>
            <a:xfrm>
              <a:off x="4243472" y="2416555"/>
              <a:ext cx="2810471" cy="1043308"/>
            </a:xfrm>
            <a:prstGeom prst="rect">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r>
                <a:rPr lang="en-US" altLang="zh-CN" sz="2000" dirty="0">
                  <a:solidFill>
                    <a:schemeClr val="tx1"/>
                  </a:solidFill>
                </a:rPr>
                <a:t>Memory Quota</a:t>
              </a:r>
            </a:p>
            <a:p>
              <a:endParaRPr lang="en-US" altLang="zh-CN" sz="900" dirty="0">
                <a:solidFill>
                  <a:schemeClr val="tx1"/>
                </a:solidFill>
              </a:endParaRPr>
            </a:p>
          </p:txBody>
        </p:sp>
      </p:grpSp>
      <p:grpSp>
        <p:nvGrpSpPr>
          <p:cNvPr id="34" name="Group 33">
            <a:extLst>
              <a:ext uri="{FF2B5EF4-FFF2-40B4-BE49-F238E27FC236}">
                <a16:creationId xmlns:a16="http://schemas.microsoft.com/office/drawing/2014/main" id="{81FDF825-4723-6E3D-9B9A-1445AE23429E}"/>
              </a:ext>
            </a:extLst>
          </p:cNvPr>
          <p:cNvGrpSpPr/>
          <p:nvPr/>
        </p:nvGrpSpPr>
        <p:grpSpPr>
          <a:xfrm>
            <a:off x="8367209" y="1911600"/>
            <a:ext cx="3317069" cy="1547308"/>
            <a:chOff x="3990172" y="1912555"/>
            <a:chExt cx="3317069" cy="1547308"/>
          </a:xfrm>
        </p:grpSpPr>
        <p:sp>
          <p:nvSpPr>
            <p:cNvPr id="35" name="Rectangle 6">
              <a:extLst>
                <a:ext uri="{FF2B5EF4-FFF2-40B4-BE49-F238E27FC236}">
                  <a16:creationId xmlns:a16="http://schemas.microsoft.com/office/drawing/2014/main" id="{66624C82-2A9F-5648-7EED-5047CD46E059}"/>
                </a:ext>
              </a:extLst>
            </p:cNvPr>
            <p:cNvSpPr/>
            <p:nvPr/>
          </p:nvSpPr>
          <p:spPr>
            <a:xfrm>
              <a:off x="4747096" y="2492220"/>
              <a:ext cx="2218836" cy="618811"/>
            </a:xfrm>
            <a:prstGeom prst="rect">
              <a:avLst/>
            </a:prstGeom>
            <a:pattFill prst="wdUpDiag">
              <a:fgClr>
                <a:schemeClr val="tx1"/>
              </a:fgClr>
              <a:bgClr>
                <a:schemeClr val="bg1"/>
              </a:bgClr>
            </a:patt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F81EDC90-243E-B06E-690C-06AAA4375C4D}"/>
                </a:ext>
              </a:extLst>
            </p:cNvPr>
            <p:cNvSpPr txBox="1"/>
            <p:nvPr/>
          </p:nvSpPr>
          <p:spPr>
            <a:xfrm>
              <a:off x="3990172" y="1912555"/>
              <a:ext cx="3317069" cy="461665"/>
            </a:xfrm>
            <a:prstGeom prst="rect">
              <a:avLst/>
            </a:prstGeom>
            <a:noFill/>
          </p:spPr>
          <p:txBody>
            <a:bodyPr wrap="square" rtlCol="0">
              <a:spAutoFit/>
            </a:bodyPr>
            <a:lstStyle/>
            <a:p>
              <a:pPr algn="ctr"/>
              <a:r>
                <a:rPr lang="en-US" sz="2400" dirty="0"/>
                <a:t>#</a:t>
              </a:r>
              <a:r>
                <a:rPr lang="en-US" altLang="zh-CN" sz="2400" dirty="0"/>
                <a:t>2:</a:t>
              </a:r>
              <a:r>
                <a:rPr lang="en-US" sz="2400" dirty="0"/>
                <a:t> All to </a:t>
              </a:r>
              <a:r>
                <a:rPr lang="en-US" altLang="zh-CN" sz="2400" b="1" dirty="0"/>
                <a:t>kernel</a:t>
              </a:r>
              <a:r>
                <a:rPr lang="en-US" sz="2400" b="1" dirty="0"/>
                <a:t> cache</a:t>
              </a:r>
            </a:p>
          </p:txBody>
        </p:sp>
        <p:sp>
          <p:nvSpPr>
            <p:cNvPr id="37" name="Rectangle 36">
              <a:extLst>
                <a:ext uri="{FF2B5EF4-FFF2-40B4-BE49-F238E27FC236}">
                  <a16:creationId xmlns:a16="http://schemas.microsoft.com/office/drawing/2014/main" id="{AE64172B-FEF3-5F5D-61EC-D6B7B93283F6}"/>
                </a:ext>
              </a:extLst>
            </p:cNvPr>
            <p:cNvSpPr/>
            <p:nvPr/>
          </p:nvSpPr>
          <p:spPr>
            <a:xfrm>
              <a:off x="4243472" y="2416555"/>
              <a:ext cx="2810471" cy="1043308"/>
            </a:xfrm>
            <a:prstGeom prst="rect">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r>
                <a:rPr lang="en-US" altLang="zh-CN" sz="2000" dirty="0">
                  <a:solidFill>
                    <a:schemeClr val="tx1"/>
                  </a:solidFill>
                </a:rPr>
                <a:t>Memory Quota</a:t>
              </a:r>
            </a:p>
            <a:p>
              <a:endParaRPr lang="en-US" altLang="zh-CN" sz="900" dirty="0">
                <a:solidFill>
                  <a:schemeClr val="tx1"/>
                </a:solidFill>
              </a:endParaRPr>
            </a:p>
          </p:txBody>
        </p:sp>
      </p:grpSp>
      <p:sp>
        <p:nvSpPr>
          <p:cNvPr id="42" name="Slide Number Placeholder 24">
            <a:extLst>
              <a:ext uri="{FF2B5EF4-FFF2-40B4-BE49-F238E27FC236}">
                <a16:creationId xmlns:a16="http://schemas.microsoft.com/office/drawing/2014/main" id="{F1A6B66A-5C46-F87D-1D7E-712F8E5B367D}"/>
              </a:ext>
            </a:extLst>
          </p:cNvPr>
          <p:cNvSpPr>
            <a:spLocks noGrp="1"/>
          </p:cNvSpPr>
          <p:nvPr>
            <p:ph type="sldNum" sz="quarter" idx="12"/>
          </p:nvPr>
        </p:nvSpPr>
        <p:spPr>
          <a:xfrm>
            <a:off x="8610600" y="6356350"/>
            <a:ext cx="2743200" cy="365125"/>
          </a:xfrm>
        </p:spPr>
        <p:txBody>
          <a:bodyPr/>
          <a:lstStyle/>
          <a:p>
            <a:fld id="{9D5DE6D7-F04D-7741-82FC-941AB368F7CA}" type="slidenum">
              <a:rPr lang="en-US" smtClean="0"/>
              <a:t>7</a:t>
            </a:fld>
            <a:endParaRPr lang="en-US" dirty="0"/>
          </a:p>
        </p:txBody>
      </p:sp>
      <p:sp>
        <p:nvSpPr>
          <p:cNvPr id="20" name="TextBox 44">
            <a:extLst>
              <a:ext uri="{FF2B5EF4-FFF2-40B4-BE49-F238E27FC236}">
                <a16:creationId xmlns:a16="http://schemas.microsoft.com/office/drawing/2014/main" id="{DA904DB9-8648-B245-905D-F5A82BED4147}"/>
              </a:ext>
            </a:extLst>
          </p:cNvPr>
          <p:cNvSpPr txBox="1"/>
          <p:nvPr/>
        </p:nvSpPr>
        <p:spPr>
          <a:xfrm>
            <a:off x="121701" y="3693250"/>
            <a:ext cx="3791716" cy="954107"/>
          </a:xfrm>
          <a:prstGeom prst="rect">
            <a:avLst/>
          </a:prstGeom>
          <a:noFill/>
        </p:spPr>
        <p:txBody>
          <a:bodyPr wrap="square" rtlCol="0">
            <a:spAutoFit/>
          </a:bodyPr>
          <a:lstStyle/>
          <a:p>
            <a:pPr algn="ctr"/>
            <a:r>
              <a:rPr lang="en-US" altLang="zh-CN" sz="2800" dirty="0"/>
              <a:t>Performance with</a:t>
            </a:r>
            <a:endParaRPr lang="en-US" sz="2800" dirty="0"/>
          </a:p>
          <a:p>
            <a:pPr algn="r"/>
            <a:r>
              <a:rPr lang="en-US" sz="2800" b="1" dirty="0"/>
              <a:t>small</a:t>
            </a:r>
            <a:r>
              <a:rPr lang="en-US" sz="2800" dirty="0"/>
              <a:t> working set size</a:t>
            </a:r>
          </a:p>
        </p:txBody>
      </p:sp>
      <p:sp>
        <p:nvSpPr>
          <p:cNvPr id="21" name="TextBox 49">
            <a:extLst>
              <a:ext uri="{FF2B5EF4-FFF2-40B4-BE49-F238E27FC236}">
                <a16:creationId xmlns:a16="http://schemas.microsoft.com/office/drawing/2014/main" id="{DFFA6FCF-9BD8-C622-E1CE-AB10EB44840D}"/>
              </a:ext>
            </a:extLst>
          </p:cNvPr>
          <p:cNvSpPr txBox="1"/>
          <p:nvPr/>
        </p:nvSpPr>
        <p:spPr>
          <a:xfrm>
            <a:off x="80487" y="4796265"/>
            <a:ext cx="3874144" cy="954107"/>
          </a:xfrm>
          <a:prstGeom prst="rect">
            <a:avLst/>
          </a:prstGeom>
          <a:noFill/>
        </p:spPr>
        <p:txBody>
          <a:bodyPr wrap="square" rtlCol="0">
            <a:spAutoFit/>
          </a:bodyPr>
          <a:lstStyle/>
          <a:p>
            <a:pPr algn="ctr"/>
            <a:r>
              <a:rPr lang="en-US" altLang="zh-CN" sz="2800" dirty="0"/>
              <a:t>Performance with</a:t>
            </a:r>
            <a:endParaRPr lang="en-US" sz="2800" dirty="0"/>
          </a:p>
          <a:p>
            <a:pPr algn="r"/>
            <a:r>
              <a:rPr lang="en-US" sz="2800" b="1" dirty="0"/>
              <a:t>large</a:t>
            </a:r>
            <a:r>
              <a:rPr lang="en-US" sz="2800" dirty="0"/>
              <a:t> working set size</a:t>
            </a:r>
          </a:p>
        </p:txBody>
      </p:sp>
    </p:spTree>
    <p:extLst>
      <p:ext uri="{BB962C8B-B14F-4D97-AF65-F5344CB8AC3E}">
        <p14:creationId xmlns:p14="http://schemas.microsoft.com/office/powerpoint/2010/main" val="119936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Optimal Cache Partitioning is Hard</a:t>
            </a:r>
          </a:p>
        </p:txBody>
      </p:sp>
      <p:grpSp>
        <p:nvGrpSpPr>
          <p:cNvPr id="6" name="Group 5">
            <a:extLst>
              <a:ext uri="{FF2B5EF4-FFF2-40B4-BE49-F238E27FC236}">
                <a16:creationId xmlns:a16="http://schemas.microsoft.com/office/drawing/2014/main" id="{B692B574-4EEC-61E5-FC5F-04D4C358B355}"/>
              </a:ext>
            </a:extLst>
          </p:cNvPr>
          <p:cNvGrpSpPr/>
          <p:nvPr/>
        </p:nvGrpSpPr>
        <p:grpSpPr>
          <a:xfrm>
            <a:off x="5983527" y="1220533"/>
            <a:ext cx="4835639" cy="461665"/>
            <a:chOff x="4059012" y="4018468"/>
            <a:chExt cx="4835639" cy="461665"/>
          </a:xfrm>
        </p:grpSpPr>
        <p:sp>
          <p:nvSpPr>
            <p:cNvPr id="7" name="TextBox 6">
              <a:extLst>
                <a:ext uri="{FF2B5EF4-FFF2-40B4-BE49-F238E27FC236}">
                  <a16:creationId xmlns:a16="http://schemas.microsoft.com/office/drawing/2014/main" id="{EB94A016-DB4C-1E67-0C51-498A731BD395}"/>
                </a:ext>
              </a:extLst>
            </p:cNvPr>
            <p:cNvSpPr txBox="1"/>
            <p:nvPr/>
          </p:nvSpPr>
          <p:spPr>
            <a:xfrm>
              <a:off x="4429957" y="4018468"/>
              <a:ext cx="1765168" cy="461665"/>
            </a:xfrm>
            <a:prstGeom prst="rect">
              <a:avLst/>
            </a:prstGeom>
            <a:noFill/>
          </p:spPr>
          <p:txBody>
            <a:bodyPr wrap="square" rtlCol="0">
              <a:spAutoFit/>
            </a:bodyPr>
            <a:lstStyle/>
            <a:p>
              <a:r>
                <a:rPr lang="en-US" sz="2400" dirty="0"/>
                <a:t>App Cache</a:t>
              </a:r>
            </a:p>
          </p:txBody>
        </p:sp>
        <p:sp>
          <p:nvSpPr>
            <p:cNvPr id="9" name="TextBox 8">
              <a:extLst>
                <a:ext uri="{FF2B5EF4-FFF2-40B4-BE49-F238E27FC236}">
                  <a16:creationId xmlns:a16="http://schemas.microsoft.com/office/drawing/2014/main" id="{F0CA15A8-A3EA-8F42-BDCA-42A30832C12B}"/>
                </a:ext>
              </a:extLst>
            </p:cNvPr>
            <p:cNvSpPr txBox="1"/>
            <p:nvPr/>
          </p:nvSpPr>
          <p:spPr>
            <a:xfrm>
              <a:off x="6695869" y="4018468"/>
              <a:ext cx="2198782" cy="461665"/>
            </a:xfrm>
            <a:prstGeom prst="rect">
              <a:avLst/>
            </a:prstGeom>
            <a:noFill/>
          </p:spPr>
          <p:txBody>
            <a:bodyPr wrap="square" rtlCol="0">
              <a:spAutoFit/>
            </a:bodyPr>
            <a:lstStyle/>
            <a:p>
              <a:r>
                <a:rPr lang="en-US" sz="2400" dirty="0"/>
                <a:t>Kernel Cache</a:t>
              </a:r>
            </a:p>
          </p:txBody>
        </p:sp>
        <p:sp>
          <p:nvSpPr>
            <p:cNvPr id="10" name="Rectangle 9">
              <a:extLst>
                <a:ext uri="{FF2B5EF4-FFF2-40B4-BE49-F238E27FC236}">
                  <a16:creationId xmlns:a16="http://schemas.microsoft.com/office/drawing/2014/main" id="{0615D054-B3C1-FE76-C7FC-62ACE461C92E}"/>
                </a:ext>
              </a:extLst>
            </p:cNvPr>
            <p:cNvSpPr/>
            <p:nvPr/>
          </p:nvSpPr>
          <p:spPr>
            <a:xfrm>
              <a:off x="4059012" y="4074183"/>
              <a:ext cx="370945" cy="369332"/>
            </a:xfrm>
            <a:prstGeom prst="rect">
              <a:avLst/>
            </a:prstGeom>
            <a:solidFill>
              <a:schemeClr val="tx2">
                <a:lumMod val="5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E77FB1A-5B51-BE4A-1AA2-29C8D480572C}"/>
                </a:ext>
              </a:extLst>
            </p:cNvPr>
            <p:cNvSpPr/>
            <p:nvPr/>
          </p:nvSpPr>
          <p:spPr>
            <a:xfrm>
              <a:off x="6324924" y="4072898"/>
              <a:ext cx="370945" cy="369332"/>
            </a:xfrm>
            <a:prstGeom prst="rect">
              <a:avLst/>
            </a:prstGeom>
            <a:pattFill prst="wdUpDiag">
              <a:fgClr>
                <a:schemeClr val="tx1"/>
              </a:fgClr>
              <a:bgClr>
                <a:schemeClr val="bg1"/>
              </a:bgClr>
            </a:patt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12" name="TextBox 11">
            <a:extLst>
              <a:ext uri="{FF2B5EF4-FFF2-40B4-BE49-F238E27FC236}">
                <a16:creationId xmlns:a16="http://schemas.microsoft.com/office/drawing/2014/main" id="{5D6DE223-00AC-637C-2FEE-2902F7481F5B}"/>
              </a:ext>
            </a:extLst>
          </p:cNvPr>
          <p:cNvSpPr txBox="1"/>
          <p:nvPr/>
        </p:nvSpPr>
        <p:spPr>
          <a:xfrm>
            <a:off x="737036" y="2671887"/>
            <a:ext cx="3178628" cy="523220"/>
          </a:xfrm>
          <a:prstGeom prst="rect">
            <a:avLst/>
          </a:prstGeom>
          <a:noFill/>
        </p:spPr>
        <p:txBody>
          <a:bodyPr wrap="square" rtlCol="0">
            <a:spAutoFit/>
          </a:bodyPr>
          <a:lstStyle/>
          <a:p>
            <a:pPr algn="r"/>
            <a:r>
              <a:rPr lang="en-US" sz="2800" dirty="0"/>
              <a:t>Configuration</a:t>
            </a:r>
          </a:p>
        </p:txBody>
      </p:sp>
      <p:grpSp>
        <p:nvGrpSpPr>
          <p:cNvPr id="36" name="Group 35">
            <a:extLst>
              <a:ext uri="{FF2B5EF4-FFF2-40B4-BE49-F238E27FC236}">
                <a16:creationId xmlns:a16="http://schemas.microsoft.com/office/drawing/2014/main" id="{0D8C2D49-08C3-364E-B352-D94A265952F3}"/>
              </a:ext>
            </a:extLst>
          </p:cNvPr>
          <p:cNvGrpSpPr/>
          <p:nvPr/>
        </p:nvGrpSpPr>
        <p:grpSpPr>
          <a:xfrm>
            <a:off x="4541201" y="1911600"/>
            <a:ext cx="2971740" cy="1548263"/>
            <a:chOff x="4162834" y="1911600"/>
            <a:chExt cx="2971740" cy="1548263"/>
          </a:xfrm>
        </p:grpSpPr>
        <p:sp>
          <p:nvSpPr>
            <p:cNvPr id="37" name="Rectangle 6">
              <a:extLst>
                <a:ext uri="{FF2B5EF4-FFF2-40B4-BE49-F238E27FC236}">
                  <a16:creationId xmlns:a16="http://schemas.microsoft.com/office/drawing/2014/main" id="{00D74421-F0C6-FF75-7BA0-ADF86F4D459A}"/>
                </a:ext>
              </a:extLst>
            </p:cNvPr>
            <p:cNvSpPr/>
            <p:nvPr/>
          </p:nvSpPr>
          <p:spPr>
            <a:xfrm>
              <a:off x="4747096" y="2492220"/>
              <a:ext cx="2218836" cy="618811"/>
            </a:xfrm>
            <a:prstGeom prst="rect">
              <a:avLst/>
            </a:prstGeom>
            <a:solidFill>
              <a:schemeClr val="tx2">
                <a:lumMod val="5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19277774-3459-5E7F-E1B7-06D095D87BD2}"/>
                </a:ext>
              </a:extLst>
            </p:cNvPr>
            <p:cNvSpPr txBox="1"/>
            <p:nvPr/>
          </p:nvSpPr>
          <p:spPr>
            <a:xfrm>
              <a:off x="4162834" y="1911600"/>
              <a:ext cx="2971740" cy="461665"/>
            </a:xfrm>
            <a:prstGeom prst="rect">
              <a:avLst/>
            </a:prstGeom>
            <a:noFill/>
          </p:spPr>
          <p:txBody>
            <a:bodyPr wrap="square" rtlCol="0">
              <a:spAutoFit/>
            </a:bodyPr>
            <a:lstStyle/>
            <a:p>
              <a:pPr algn="ctr"/>
              <a:r>
                <a:rPr lang="en-US" sz="2400" dirty="0"/>
                <a:t>#1: All to </a:t>
              </a:r>
              <a:r>
                <a:rPr lang="en-US" sz="2400" b="1" dirty="0"/>
                <a:t>app cache</a:t>
              </a:r>
            </a:p>
          </p:txBody>
        </p:sp>
        <p:sp>
          <p:nvSpPr>
            <p:cNvPr id="39" name="Rectangle 38">
              <a:extLst>
                <a:ext uri="{FF2B5EF4-FFF2-40B4-BE49-F238E27FC236}">
                  <a16:creationId xmlns:a16="http://schemas.microsoft.com/office/drawing/2014/main" id="{91C42295-62BB-CA39-B070-641B798614D2}"/>
                </a:ext>
              </a:extLst>
            </p:cNvPr>
            <p:cNvSpPr/>
            <p:nvPr/>
          </p:nvSpPr>
          <p:spPr>
            <a:xfrm>
              <a:off x="4243472" y="2416555"/>
              <a:ext cx="2810471" cy="1043308"/>
            </a:xfrm>
            <a:prstGeom prst="rect">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r>
                <a:rPr lang="en-US" altLang="zh-CN" sz="2000" dirty="0">
                  <a:solidFill>
                    <a:schemeClr val="tx1"/>
                  </a:solidFill>
                </a:rPr>
                <a:t>Memory Quota</a:t>
              </a:r>
            </a:p>
            <a:p>
              <a:endParaRPr lang="en-US" altLang="zh-CN" sz="900" dirty="0">
                <a:solidFill>
                  <a:schemeClr val="tx1"/>
                </a:solidFill>
              </a:endParaRPr>
            </a:p>
          </p:txBody>
        </p:sp>
      </p:grpSp>
      <p:grpSp>
        <p:nvGrpSpPr>
          <p:cNvPr id="40" name="Group 39">
            <a:extLst>
              <a:ext uri="{FF2B5EF4-FFF2-40B4-BE49-F238E27FC236}">
                <a16:creationId xmlns:a16="http://schemas.microsoft.com/office/drawing/2014/main" id="{C307DB7D-A883-451E-18B7-28C7011B809B}"/>
              </a:ext>
            </a:extLst>
          </p:cNvPr>
          <p:cNvGrpSpPr/>
          <p:nvPr/>
        </p:nvGrpSpPr>
        <p:grpSpPr>
          <a:xfrm>
            <a:off x="8367209" y="1911600"/>
            <a:ext cx="3317069" cy="1547308"/>
            <a:chOff x="3990172" y="1912555"/>
            <a:chExt cx="3317069" cy="1547308"/>
          </a:xfrm>
        </p:grpSpPr>
        <p:sp>
          <p:nvSpPr>
            <p:cNvPr id="41" name="Rectangle 6">
              <a:extLst>
                <a:ext uri="{FF2B5EF4-FFF2-40B4-BE49-F238E27FC236}">
                  <a16:creationId xmlns:a16="http://schemas.microsoft.com/office/drawing/2014/main" id="{C59B3266-7122-8856-C022-D88692629672}"/>
                </a:ext>
              </a:extLst>
            </p:cNvPr>
            <p:cNvSpPr/>
            <p:nvPr/>
          </p:nvSpPr>
          <p:spPr>
            <a:xfrm>
              <a:off x="4747096" y="2492220"/>
              <a:ext cx="2218836" cy="618811"/>
            </a:xfrm>
            <a:prstGeom prst="rect">
              <a:avLst/>
            </a:prstGeom>
            <a:pattFill prst="wdUpDiag">
              <a:fgClr>
                <a:schemeClr val="tx1"/>
              </a:fgClr>
              <a:bgClr>
                <a:schemeClr val="bg1"/>
              </a:bgClr>
            </a:patt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89888E6E-9EDA-609B-2999-DD816EDF6EC0}"/>
                </a:ext>
              </a:extLst>
            </p:cNvPr>
            <p:cNvSpPr txBox="1"/>
            <p:nvPr/>
          </p:nvSpPr>
          <p:spPr>
            <a:xfrm>
              <a:off x="3990172" y="1912555"/>
              <a:ext cx="3317069" cy="461665"/>
            </a:xfrm>
            <a:prstGeom prst="rect">
              <a:avLst/>
            </a:prstGeom>
            <a:noFill/>
          </p:spPr>
          <p:txBody>
            <a:bodyPr wrap="square" rtlCol="0">
              <a:spAutoFit/>
            </a:bodyPr>
            <a:lstStyle/>
            <a:p>
              <a:pPr algn="ctr"/>
              <a:r>
                <a:rPr lang="en-US" sz="2400" dirty="0"/>
                <a:t>#</a:t>
              </a:r>
              <a:r>
                <a:rPr lang="en-US" altLang="zh-CN" sz="2400" dirty="0"/>
                <a:t>2:</a:t>
              </a:r>
              <a:r>
                <a:rPr lang="en-US" sz="2400" dirty="0"/>
                <a:t> All to </a:t>
              </a:r>
              <a:r>
                <a:rPr lang="en-US" altLang="zh-CN" sz="2400" b="1" dirty="0"/>
                <a:t>kernel</a:t>
              </a:r>
              <a:r>
                <a:rPr lang="en-US" sz="2400" b="1" dirty="0"/>
                <a:t> cache</a:t>
              </a:r>
            </a:p>
          </p:txBody>
        </p:sp>
        <p:sp>
          <p:nvSpPr>
            <p:cNvPr id="43" name="Rectangle 42">
              <a:extLst>
                <a:ext uri="{FF2B5EF4-FFF2-40B4-BE49-F238E27FC236}">
                  <a16:creationId xmlns:a16="http://schemas.microsoft.com/office/drawing/2014/main" id="{F552EB33-ED5E-FAC1-BC6D-A762257C8208}"/>
                </a:ext>
              </a:extLst>
            </p:cNvPr>
            <p:cNvSpPr/>
            <p:nvPr/>
          </p:nvSpPr>
          <p:spPr>
            <a:xfrm>
              <a:off x="4243472" y="2416555"/>
              <a:ext cx="2810471" cy="1043308"/>
            </a:xfrm>
            <a:prstGeom prst="rect">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r>
                <a:rPr lang="en-US" altLang="zh-CN" sz="2000" dirty="0">
                  <a:solidFill>
                    <a:schemeClr val="tx1"/>
                  </a:solidFill>
                </a:rPr>
                <a:t>Memory Quota</a:t>
              </a:r>
            </a:p>
            <a:p>
              <a:endParaRPr lang="en-US" altLang="zh-CN" sz="900" dirty="0">
                <a:solidFill>
                  <a:schemeClr val="tx1"/>
                </a:solidFill>
              </a:endParaRPr>
            </a:p>
          </p:txBody>
        </p:sp>
      </p:grpSp>
      <p:sp>
        <p:nvSpPr>
          <p:cNvPr id="44" name="Slide Number Placeholder 24">
            <a:extLst>
              <a:ext uri="{FF2B5EF4-FFF2-40B4-BE49-F238E27FC236}">
                <a16:creationId xmlns:a16="http://schemas.microsoft.com/office/drawing/2014/main" id="{802A209C-42F3-ECBE-84E8-5899FC6C8B75}"/>
              </a:ext>
            </a:extLst>
          </p:cNvPr>
          <p:cNvSpPr>
            <a:spLocks noGrp="1"/>
          </p:cNvSpPr>
          <p:nvPr>
            <p:ph type="sldNum" sz="quarter" idx="12"/>
          </p:nvPr>
        </p:nvSpPr>
        <p:spPr>
          <a:xfrm>
            <a:off x="8610600" y="6356350"/>
            <a:ext cx="2743200" cy="365125"/>
          </a:xfrm>
        </p:spPr>
        <p:txBody>
          <a:bodyPr/>
          <a:lstStyle/>
          <a:p>
            <a:fld id="{9D5DE6D7-F04D-7741-82FC-941AB368F7CA}" type="slidenum">
              <a:rPr lang="en-US" smtClean="0"/>
              <a:t>8</a:t>
            </a:fld>
            <a:endParaRPr lang="en-US" dirty="0"/>
          </a:p>
        </p:txBody>
      </p:sp>
      <p:sp>
        <p:nvSpPr>
          <p:cNvPr id="25" name="TextBox 44">
            <a:extLst>
              <a:ext uri="{FF2B5EF4-FFF2-40B4-BE49-F238E27FC236}">
                <a16:creationId xmlns:a16="http://schemas.microsoft.com/office/drawing/2014/main" id="{DA904DB9-8648-B245-905D-F5A82BED4147}"/>
              </a:ext>
            </a:extLst>
          </p:cNvPr>
          <p:cNvSpPr txBox="1"/>
          <p:nvPr/>
        </p:nvSpPr>
        <p:spPr>
          <a:xfrm>
            <a:off x="121701" y="3693250"/>
            <a:ext cx="3791716" cy="954107"/>
          </a:xfrm>
          <a:prstGeom prst="rect">
            <a:avLst/>
          </a:prstGeom>
          <a:noFill/>
        </p:spPr>
        <p:txBody>
          <a:bodyPr wrap="square" rtlCol="0">
            <a:spAutoFit/>
          </a:bodyPr>
          <a:lstStyle/>
          <a:p>
            <a:pPr algn="ctr"/>
            <a:r>
              <a:rPr lang="en-US" altLang="zh-CN" sz="2800" dirty="0"/>
              <a:t>Performance with</a:t>
            </a:r>
            <a:endParaRPr lang="en-US" sz="2800" dirty="0"/>
          </a:p>
          <a:p>
            <a:pPr algn="r"/>
            <a:r>
              <a:rPr lang="en-US" sz="2800" b="1" dirty="0"/>
              <a:t>small</a:t>
            </a:r>
            <a:r>
              <a:rPr lang="en-US" sz="2800" dirty="0"/>
              <a:t> working set size</a:t>
            </a:r>
          </a:p>
        </p:txBody>
      </p:sp>
      <p:sp>
        <p:nvSpPr>
          <p:cNvPr id="29" name="TextBox 45">
            <a:extLst>
              <a:ext uri="{FF2B5EF4-FFF2-40B4-BE49-F238E27FC236}">
                <a16:creationId xmlns:a16="http://schemas.microsoft.com/office/drawing/2014/main" id="{34B67B10-9D04-4348-978A-C0EF6CEC18FD}"/>
              </a:ext>
            </a:extLst>
          </p:cNvPr>
          <p:cNvSpPr txBox="1"/>
          <p:nvPr/>
        </p:nvSpPr>
        <p:spPr>
          <a:xfrm>
            <a:off x="5647513" y="3607400"/>
            <a:ext cx="759119" cy="1015663"/>
          </a:xfrm>
          <a:prstGeom prst="rect">
            <a:avLst/>
          </a:prstGeom>
          <a:noFill/>
        </p:spPr>
        <p:txBody>
          <a:bodyPr wrap="square" rtlCol="0">
            <a:spAutoFit/>
          </a:bodyPr>
          <a:lstStyle/>
          <a:p>
            <a:pPr algn="r"/>
            <a:r>
              <a:rPr lang="en-US" sz="6000" b="1" dirty="0">
                <a:solidFill>
                  <a:srgbClr val="0070C0"/>
                </a:solidFill>
              </a:rPr>
              <a:t>2</a:t>
            </a:r>
          </a:p>
        </p:txBody>
      </p:sp>
      <p:grpSp>
        <p:nvGrpSpPr>
          <p:cNvPr id="30" name="Group 46">
            <a:extLst>
              <a:ext uri="{FF2B5EF4-FFF2-40B4-BE49-F238E27FC236}">
                <a16:creationId xmlns:a16="http://schemas.microsoft.com/office/drawing/2014/main" id="{F93C5B5F-7AD2-1F16-3113-152611DF2914}"/>
              </a:ext>
            </a:extLst>
          </p:cNvPr>
          <p:cNvGrpSpPr/>
          <p:nvPr/>
        </p:nvGrpSpPr>
        <p:grpSpPr>
          <a:xfrm>
            <a:off x="7931914" y="3884397"/>
            <a:ext cx="175758" cy="461665"/>
            <a:chOff x="7057854" y="4384250"/>
            <a:chExt cx="201378" cy="528961"/>
          </a:xfrm>
          <a:solidFill>
            <a:srgbClr val="0070C0"/>
          </a:solidFill>
        </p:grpSpPr>
        <p:sp>
          <p:nvSpPr>
            <p:cNvPr id="31" name="Oval 47">
              <a:extLst>
                <a:ext uri="{FF2B5EF4-FFF2-40B4-BE49-F238E27FC236}">
                  <a16:creationId xmlns:a16="http://schemas.microsoft.com/office/drawing/2014/main" id="{F25A27C2-D231-3497-48DA-3227462ABD9B}"/>
                </a:ext>
              </a:extLst>
            </p:cNvPr>
            <p:cNvSpPr/>
            <p:nvPr/>
          </p:nvSpPr>
          <p:spPr>
            <a:xfrm>
              <a:off x="7057854" y="4384250"/>
              <a:ext cx="201378" cy="20137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Oval 48">
              <a:extLst>
                <a:ext uri="{FF2B5EF4-FFF2-40B4-BE49-F238E27FC236}">
                  <a16:creationId xmlns:a16="http://schemas.microsoft.com/office/drawing/2014/main" id="{160F332F-AAE8-8209-4C98-9E66C9D549F6}"/>
                </a:ext>
              </a:extLst>
            </p:cNvPr>
            <p:cNvSpPr/>
            <p:nvPr/>
          </p:nvSpPr>
          <p:spPr>
            <a:xfrm>
              <a:off x="7057854" y="4711833"/>
              <a:ext cx="201378" cy="20137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4" name="TextBox 49">
            <a:extLst>
              <a:ext uri="{FF2B5EF4-FFF2-40B4-BE49-F238E27FC236}">
                <a16:creationId xmlns:a16="http://schemas.microsoft.com/office/drawing/2014/main" id="{DFFA6FCF-9BD8-C622-E1CE-AB10EB44840D}"/>
              </a:ext>
            </a:extLst>
          </p:cNvPr>
          <p:cNvSpPr txBox="1"/>
          <p:nvPr/>
        </p:nvSpPr>
        <p:spPr>
          <a:xfrm>
            <a:off x="80487" y="4796265"/>
            <a:ext cx="3874144" cy="954107"/>
          </a:xfrm>
          <a:prstGeom prst="rect">
            <a:avLst/>
          </a:prstGeom>
          <a:noFill/>
        </p:spPr>
        <p:txBody>
          <a:bodyPr wrap="square" rtlCol="0">
            <a:spAutoFit/>
          </a:bodyPr>
          <a:lstStyle/>
          <a:p>
            <a:pPr algn="ctr"/>
            <a:r>
              <a:rPr lang="en-US" altLang="zh-CN" sz="2800" dirty="0"/>
              <a:t>Performance with</a:t>
            </a:r>
            <a:endParaRPr lang="en-US" sz="2800" dirty="0"/>
          </a:p>
          <a:p>
            <a:pPr algn="r"/>
            <a:r>
              <a:rPr lang="en-US" sz="2800" b="1" dirty="0"/>
              <a:t>large</a:t>
            </a:r>
            <a:r>
              <a:rPr lang="en-US" sz="2800" dirty="0"/>
              <a:t> working set size</a:t>
            </a:r>
          </a:p>
        </p:txBody>
      </p:sp>
      <p:sp>
        <p:nvSpPr>
          <p:cNvPr id="46" name="TextBox 52">
            <a:extLst>
              <a:ext uri="{FF2B5EF4-FFF2-40B4-BE49-F238E27FC236}">
                <a16:creationId xmlns:a16="http://schemas.microsoft.com/office/drawing/2014/main" id="{462707E9-F437-65F6-F629-E170A3DEEB82}"/>
              </a:ext>
            </a:extLst>
          </p:cNvPr>
          <p:cNvSpPr txBox="1"/>
          <p:nvPr/>
        </p:nvSpPr>
        <p:spPr>
          <a:xfrm>
            <a:off x="9632954" y="3607399"/>
            <a:ext cx="759119" cy="1015663"/>
          </a:xfrm>
          <a:prstGeom prst="rect">
            <a:avLst/>
          </a:prstGeom>
          <a:noFill/>
        </p:spPr>
        <p:txBody>
          <a:bodyPr wrap="square" rtlCol="0">
            <a:spAutoFit/>
          </a:bodyPr>
          <a:lstStyle/>
          <a:p>
            <a:pPr algn="r"/>
            <a:r>
              <a:rPr lang="en-US" altLang="zh-CN" sz="6000" b="1" dirty="0">
                <a:solidFill>
                  <a:srgbClr val="0070C0"/>
                </a:solidFill>
              </a:rPr>
              <a:t>1</a:t>
            </a:r>
            <a:endParaRPr lang="en-US" sz="6000" b="1" dirty="0">
              <a:solidFill>
                <a:srgbClr val="0070C0"/>
              </a:solidFill>
            </a:endParaRPr>
          </a:p>
        </p:txBody>
      </p:sp>
    </p:spTree>
    <p:extLst>
      <p:ext uri="{BB962C8B-B14F-4D97-AF65-F5344CB8AC3E}">
        <p14:creationId xmlns:p14="http://schemas.microsoft.com/office/powerpoint/2010/main" val="2659651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D012-E424-530B-EF82-CBE497693B18}"/>
              </a:ext>
            </a:extLst>
          </p:cNvPr>
          <p:cNvSpPr>
            <a:spLocks noGrp="1"/>
          </p:cNvSpPr>
          <p:nvPr>
            <p:ph type="title"/>
          </p:nvPr>
        </p:nvSpPr>
        <p:spPr/>
        <p:txBody>
          <a:bodyPr>
            <a:normAutofit fontScale="90000"/>
          </a:bodyPr>
          <a:lstStyle/>
          <a:p>
            <a:r>
              <a:rPr lang="en-US" dirty="0"/>
              <a:t>Optimal Cache Partitioning is Hard</a:t>
            </a:r>
          </a:p>
        </p:txBody>
      </p:sp>
      <p:grpSp>
        <p:nvGrpSpPr>
          <p:cNvPr id="6" name="Group 5">
            <a:extLst>
              <a:ext uri="{FF2B5EF4-FFF2-40B4-BE49-F238E27FC236}">
                <a16:creationId xmlns:a16="http://schemas.microsoft.com/office/drawing/2014/main" id="{4C04FE52-6F19-801C-3A57-A595E7940F0B}"/>
              </a:ext>
            </a:extLst>
          </p:cNvPr>
          <p:cNvGrpSpPr/>
          <p:nvPr/>
        </p:nvGrpSpPr>
        <p:grpSpPr>
          <a:xfrm>
            <a:off x="5983527" y="1220533"/>
            <a:ext cx="4835639" cy="461665"/>
            <a:chOff x="4059012" y="4018468"/>
            <a:chExt cx="4835639" cy="461665"/>
          </a:xfrm>
        </p:grpSpPr>
        <p:sp>
          <p:nvSpPr>
            <p:cNvPr id="7" name="TextBox 6">
              <a:extLst>
                <a:ext uri="{FF2B5EF4-FFF2-40B4-BE49-F238E27FC236}">
                  <a16:creationId xmlns:a16="http://schemas.microsoft.com/office/drawing/2014/main" id="{0F43D42E-E46E-84D5-E986-E86CBEA1C1BE}"/>
                </a:ext>
              </a:extLst>
            </p:cNvPr>
            <p:cNvSpPr txBox="1"/>
            <p:nvPr/>
          </p:nvSpPr>
          <p:spPr>
            <a:xfrm>
              <a:off x="4429957" y="4018468"/>
              <a:ext cx="1765168" cy="461665"/>
            </a:xfrm>
            <a:prstGeom prst="rect">
              <a:avLst/>
            </a:prstGeom>
            <a:noFill/>
          </p:spPr>
          <p:txBody>
            <a:bodyPr wrap="square" rtlCol="0">
              <a:spAutoFit/>
            </a:bodyPr>
            <a:lstStyle/>
            <a:p>
              <a:r>
                <a:rPr lang="en-US" sz="2400" dirty="0"/>
                <a:t>App Cache</a:t>
              </a:r>
            </a:p>
          </p:txBody>
        </p:sp>
        <p:sp>
          <p:nvSpPr>
            <p:cNvPr id="8" name="TextBox 7">
              <a:extLst>
                <a:ext uri="{FF2B5EF4-FFF2-40B4-BE49-F238E27FC236}">
                  <a16:creationId xmlns:a16="http://schemas.microsoft.com/office/drawing/2014/main" id="{9DB81C91-1D0B-A56E-FE7B-A2F5C9994371}"/>
                </a:ext>
              </a:extLst>
            </p:cNvPr>
            <p:cNvSpPr txBox="1"/>
            <p:nvPr/>
          </p:nvSpPr>
          <p:spPr>
            <a:xfrm>
              <a:off x="6695869" y="4018468"/>
              <a:ext cx="2198782" cy="461665"/>
            </a:xfrm>
            <a:prstGeom prst="rect">
              <a:avLst/>
            </a:prstGeom>
            <a:noFill/>
          </p:spPr>
          <p:txBody>
            <a:bodyPr wrap="square" rtlCol="0">
              <a:spAutoFit/>
            </a:bodyPr>
            <a:lstStyle/>
            <a:p>
              <a:r>
                <a:rPr lang="en-US" sz="2400" dirty="0"/>
                <a:t>Kernel Cache</a:t>
              </a:r>
            </a:p>
          </p:txBody>
        </p:sp>
        <p:sp>
          <p:nvSpPr>
            <p:cNvPr id="9" name="Rectangle 9">
              <a:extLst>
                <a:ext uri="{FF2B5EF4-FFF2-40B4-BE49-F238E27FC236}">
                  <a16:creationId xmlns:a16="http://schemas.microsoft.com/office/drawing/2014/main" id="{C1DD9C81-8E3A-6BEC-76FE-D292299565C7}"/>
                </a:ext>
              </a:extLst>
            </p:cNvPr>
            <p:cNvSpPr/>
            <p:nvPr/>
          </p:nvSpPr>
          <p:spPr>
            <a:xfrm>
              <a:off x="4059012" y="4074183"/>
              <a:ext cx="370945" cy="369332"/>
            </a:xfrm>
            <a:prstGeom prst="rect">
              <a:avLst/>
            </a:prstGeom>
            <a:solidFill>
              <a:schemeClr val="tx2">
                <a:lumMod val="5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0" name="Rectangle 10">
              <a:extLst>
                <a:ext uri="{FF2B5EF4-FFF2-40B4-BE49-F238E27FC236}">
                  <a16:creationId xmlns:a16="http://schemas.microsoft.com/office/drawing/2014/main" id="{9592B807-FF71-89C8-4BB5-D5C33C6EF61C}"/>
                </a:ext>
              </a:extLst>
            </p:cNvPr>
            <p:cNvSpPr/>
            <p:nvPr/>
          </p:nvSpPr>
          <p:spPr>
            <a:xfrm>
              <a:off x="6324924" y="4072898"/>
              <a:ext cx="370945" cy="369332"/>
            </a:xfrm>
            <a:prstGeom prst="rect">
              <a:avLst/>
            </a:prstGeom>
            <a:pattFill prst="wdUpDiag">
              <a:fgClr>
                <a:schemeClr val="tx1"/>
              </a:fgClr>
              <a:bgClr>
                <a:schemeClr val="bg1"/>
              </a:bgClr>
            </a:patt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F4473019-4D6B-D8AF-EADB-09020072ADFD}"/>
              </a:ext>
            </a:extLst>
          </p:cNvPr>
          <p:cNvSpPr txBox="1"/>
          <p:nvPr/>
        </p:nvSpPr>
        <p:spPr>
          <a:xfrm>
            <a:off x="737036" y="2671887"/>
            <a:ext cx="3178628" cy="523220"/>
          </a:xfrm>
          <a:prstGeom prst="rect">
            <a:avLst/>
          </a:prstGeom>
          <a:noFill/>
        </p:spPr>
        <p:txBody>
          <a:bodyPr wrap="square" rtlCol="0">
            <a:spAutoFit/>
          </a:bodyPr>
          <a:lstStyle/>
          <a:p>
            <a:pPr algn="r"/>
            <a:r>
              <a:rPr lang="en-US" sz="2800" dirty="0"/>
              <a:t>Configuration</a:t>
            </a:r>
          </a:p>
        </p:txBody>
      </p:sp>
      <p:grpSp>
        <p:nvGrpSpPr>
          <p:cNvPr id="25" name="Group 24">
            <a:extLst>
              <a:ext uri="{FF2B5EF4-FFF2-40B4-BE49-F238E27FC236}">
                <a16:creationId xmlns:a16="http://schemas.microsoft.com/office/drawing/2014/main" id="{CEE276E4-E918-AE66-5ED6-6E799BA93C0A}"/>
              </a:ext>
            </a:extLst>
          </p:cNvPr>
          <p:cNvGrpSpPr/>
          <p:nvPr/>
        </p:nvGrpSpPr>
        <p:grpSpPr>
          <a:xfrm>
            <a:off x="4541201" y="1911600"/>
            <a:ext cx="2971740" cy="1548263"/>
            <a:chOff x="4162834" y="1911600"/>
            <a:chExt cx="2971740" cy="1548263"/>
          </a:xfrm>
        </p:grpSpPr>
        <p:sp>
          <p:nvSpPr>
            <p:cNvPr id="26" name="Rectangle 6">
              <a:extLst>
                <a:ext uri="{FF2B5EF4-FFF2-40B4-BE49-F238E27FC236}">
                  <a16:creationId xmlns:a16="http://schemas.microsoft.com/office/drawing/2014/main" id="{9E73E80A-1DB0-2654-111A-33521876258D}"/>
                </a:ext>
              </a:extLst>
            </p:cNvPr>
            <p:cNvSpPr/>
            <p:nvPr/>
          </p:nvSpPr>
          <p:spPr>
            <a:xfrm>
              <a:off x="4747096" y="2492220"/>
              <a:ext cx="2218836" cy="618811"/>
            </a:xfrm>
            <a:prstGeom prst="rect">
              <a:avLst/>
            </a:prstGeom>
            <a:solidFill>
              <a:schemeClr val="tx2">
                <a:lumMod val="5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2F6F3946-716B-FB60-2249-53609599E8D5}"/>
                </a:ext>
              </a:extLst>
            </p:cNvPr>
            <p:cNvSpPr txBox="1"/>
            <p:nvPr/>
          </p:nvSpPr>
          <p:spPr>
            <a:xfrm>
              <a:off x="4162834" y="1911600"/>
              <a:ext cx="2971740" cy="461665"/>
            </a:xfrm>
            <a:prstGeom prst="rect">
              <a:avLst/>
            </a:prstGeom>
            <a:noFill/>
          </p:spPr>
          <p:txBody>
            <a:bodyPr wrap="square" rtlCol="0">
              <a:spAutoFit/>
            </a:bodyPr>
            <a:lstStyle/>
            <a:p>
              <a:pPr algn="ctr"/>
              <a:r>
                <a:rPr lang="en-US" sz="2400" dirty="0"/>
                <a:t>#1: All to </a:t>
              </a:r>
              <a:r>
                <a:rPr lang="en-US" sz="2400" b="1" dirty="0"/>
                <a:t>app cache</a:t>
              </a:r>
            </a:p>
          </p:txBody>
        </p:sp>
        <p:sp>
          <p:nvSpPr>
            <p:cNvPr id="28" name="Rectangle 27">
              <a:extLst>
                <a:ext uri="{FF2B5EF4-FFF2-40B4-BE49-F238E27FC236}">
                  <a16:creationId xmlns:a16="http://schemas.microsoft.com/office/drawing/2014/main" id="{F29D5165-C52C-0662-6674-E5552DEE1CC1}"/>
                </a:ext>
              </a:extLst>
            </p:cNvPr>
            <p:cNvSpPr/>
            <p:nvPr/>
          </p:nvSpPr>
          <p:spPr>
            <a:xfrm>
              <a:off x="4243472" y="2416555"/>
              <a:ext cx="2810471" cy="1043308"/>
            </a:xfrm>
            <a:prstGeom prst="rect">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r>
                <a:rPr lang="en-US" altLang="zh-CN" sz="2000" dirty="0">
                  <a:solidFill>
                    <a:schemeClr val="tx1"/>
                  </a:solidFill>
                </a:rPr>
                <a:t>Memory Quota</a:t>
              </a:r>
            </a:p>
            <a:p>
              <a:endParaRPr lang="en-US" altLang="zh-CN" sz="900" dirty="0">
                <a:solidFill>
                  <a:schemeClr val="tx1"/>
                </a:solidFill>
              </a:endParaRPr>
            </a:p>
          </p:txBody>
        </p:sp>
      </p:grpSp>
      <p:grpSp>
        <p:nvGrpSpPr>
          <p:cNvPr id="29" name="Group 28">
            <a:extLst>
              <a:ext uri="{FF2B5EF4-FFF2-40B4-BE49-F238E27FC236}">
                <a16:creationId xmlns:a16="http://schemas.microsoft.com/office/drawing/2014/main" id="{A348FA09-E3A6-08F8-843C-65DE7693197B}"/>
              </a:ext>
            </a:extLst>
          </p:cNvPr>
          <p:cNvGrpSpPr/>
          <p:nvPr/>
        </p:nvGrpSpPr>
        <p:grpSpPr>
          <a:xfrm>
            <a:off x="8367209" y="1911600"/>
            <a:ext cx="3317069" cy="1547308"/>
            <a:chOff x="3990172" y="1912555"/>
            <a:chExt cx="3317069" cy="1547308"/>
          </a:xfrm>
        </p:grpSpPr>
        <p:sp>
          <p:nvSpPr>
            <p:cNvPr id="41" name="Rectangle 6">
              <a:extLst>
                <a:ext uri="{FF2B5EF4-FFF2-40B4-BE49-F238E27FC236}">
                  <a16:creationId xmlns:a16="http://schemas.microsoft.com/office/drawing/2014/main" id="{006565FC-6638-F60E-4A5F-57C9923A261D}"/>
                </a:ext>
              </a:extLst>
            </p:cNvPr>
            <p:cNvSpPr/>
            <p:nvPr/>
          </p:nvSpPr>
          <p:spPr>
            <a:xfrm>
              <a:off x="4747096" y="2492220"/>
              <a:ext cx="2218836" cy="618811"/>
            </a:xfrm>
            <a:prstGeom prst="rect">
              <a:avLst/>
            </a:prstGeom>
            <a:pattFill prst="wdUpDiag">
              <a:fgClr>
                <a:schemeClr val="tx1"/>
              </a:fgClr>
              <a:bgClr>
                <a:schemeClr val="bg1"/>
              </a:bgClr>
            </a:patt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33942B28-F13C-77BB-6F12-755A2CAEB1D3}"/>
                </a:ext>
              </a:extLst>
            </p:cNvPr>
            <p:cNvSpPr txBox="1"/>
            <p:nvPr/>
          </p:nvSpPr>
          <p:spPr>
            <a:xfrm>
              <a:off x="3990172" y="1912555"/>
              <a:ext cx="3317069" cy="461665"/>
            </a:xfrm>
            <a:prstGeom prst="rect">
              <a:avLst/>
            </a:prstGeom>
            <a:noFill/>
          </p:spPr>
          <p:txBody>
            <a:bodyPr wrap="square" rtlCol="0">
              <a:spAutoFit/>
            </a:bodyPr>
            <a:lstStyle/>
            <a:p>
              <a:pPr algn="ctr"/>
              <a:r>
                <a:rPr lang="en-US" sz="2400" dirty="0"/>
                <a:t>#</a:t>
              </a:r>
              <a:r>
                <a:rPr lang="en-US" altLang="zh-CN" sz="2400" dirty="0"/>
                <a:t>2:</a:t>
              </a:r>
              <a:r>
                <a:rPr lang="en-US" sz="2400" dirty="0"/>
                <a:t> All to </a:t>
              </a:r>
              <a:r>
                <a:rPr lang="en-US" altLang="zh-CN" sz="2400" b="1" dirty="0"/>
                <a:t>kernel</a:t>
              </a:r>
              <a:r>
                <a:rPr lang="en-US" sz="2400" b="1" dirty="0"/>
                <a:t> cache</a:t>
              </a:r>
            </a:p>
          </p:txBody>
        </p:sp>
        <p:sp>
          <p:nvSpPr>
            <p:cNvPr id="43" name="Rectangle 42">
              <a:extLst>
                <a:ext uri="{FF2B5EF4-FFF2-40B4-BE49-F238E27FC236}">
                  <a16:creationId xmlns:a16="http://schemas.microsoft.com/office/drawing/2014/main" id="{A7A47D13-257B-3BA1-96E5-EC36CFE4DBA9}"/>
                </a:ext>
              </a:extLst>
            </p:cNvPr>
            <p:cNvSpPr/>
            <p:nvPr/>
          </p:nvSpPr>
          <p:spPr>
            <a:xfrm>
              <a:off x="4243472" y="2416555"/>
              <a:ext cx="2810471" cy="1043308"/>
            </a:xfrm>
            <a:prstGeom prst="rect">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r>
                <a:rPr lang="en-US" altLang="zh-CN" sz="2000" dirty="0">
                  <a:solidFill>
                    <a:schemeClr val="tx1"/>
                  </a:solidFill>
                </a:rPr>
                <a:t>Memory Quota</a:t>
              </a:r>
            </a:p>
            <a:p>
              <a:endParaRPr lang="en-US" altLang="zh-CN" sz="900" dirty="0">
                <a:solidFill>
                  <a:schemeClr val="tx1"/>
                </a:solidFill>
              </a:endParaRPr>
            </a:p>
          </p:txBody>
        </p:sp>
      </p:grpSp>
      <p:sp>
        <p:nvSpPr>
          <p:cNvPr id="45" name="TextBox 44">
            <a:extLst>
              <a:ext uri="{FF2B5EF4-FFF2-40B4-BE49-F238E27FC236}">
                <a16:creationId xmlns:a16="http://schemas.microsoft.com/office/drawing/2014/main" id="{DA904DB9-8648-B245-905D-F5A82BED4147}"/>
              </a:ext>
            </a:extLst>
          </p:cNvPr>
          <p:cNvSpPr txBox="1"/>
          <p:nvPr/>
        </p:nvSpPr>
        <p:spPr>
          <a:xfrm>
            <a:off x="121701" y="3693250"/>
            <a:ext cx="3791716" cy="954107"/>
          </a:xfrm>
          <a:prstGeom prst="rect">
            <a:avLst/>
          </a:prstGeom>
          <a:noFill/>
        </p:spPr>
        <p:txBody>
          <a:bodyPr wrap="square" rtlCol="0">
            <a:spAutoFit/>
          </a:bodyPr>
          <a:lstStyle/>
          <a:p>
            <a:pPr algn="ctr"/>
            <a:r>
              <a:rPr lang="en-US" altLang="zh-CN" sz="2800" dirty="0"/>
              <a:t>Performance with</a:t>
            </a:r>
            <a:endParaRPr lang="en-US" sz="2800" dirty="0"/>
          </a:p>
          <a:p>
            <a:pPr algn="r"/>
            <a:r>
              <a:rPr lang="en-US" sz="2800" b="1" dirty="0"/>
              <a:t>small</a:t>
            </a:r>
            <a:r>
              <a:rPr lang="en-US" sz="2800" dirty="0"/>
              <a:t> working set size</a:t>
            </a:r>
          </a:p>
        </p:txBody>
      </p:sp>
      <p:sp>
        <p:nvSpPr>
          <p:cNvPr id="46" name="TextBox 45">
            <a:extLst>
              <a:ext uri="{FF2B5EF4-FFF2-40B4-BE49-F238E27FC236}">
                <a16:creationId xmlns:a16="http://schemas.microsoft.com/office/drawing/2014/main" id="{34B67B10-9D04-4348-978A-C0EF6CEC18FD}"/>
              </a:ext>
            </a:extLst>
          </p:cNvPr>
          <p:cNvSpPr txBox="1"/>
          <p:nvPr/>
        </p:nvSpPr>
        <p:spPr>
          <a:xfrm>
            <a:off x="5647513" y="3607400"/>
            <a:ext cx="759119" cy="1015663"/>
          </a:xfrm>
          <a:prstGeom prst="rect">
            <a:avLst/>
          </a:prstGeom>
          <a:noFill/>
        </p:spPr>
        <p:txBody>
          <a:bodyPr wrap="square" rtlCol="0">
            <a:spAutoFit/>
          </a:bodyPr>
          <a:lstStyle/>
          <a:p>
            <a:pPr algn="r"/>
            <a:r>
              <a:rPr lang="en-US" sz="6000" b="1" dirty="0"/>
              <a:t>2</a:t>
            </a:r>
          </a:p>
        </p:txBody>
      </p:sp>
      <p:grpSp>
        <p:nvGrpSpPr>
          <p:cNvPr id="47" name="Group 46">
            <a:extLst>
              <a:ext uri="{FF2B5EF4-FFF2-40B4-BE49-F238E27FC236}">
                <a16:creationId xmlns:a16="http://schemas.microsoft.com/office/drawing/2014/main" id="{F93C5B5F-7AD2-1F16-3113-152611DF2914}"/>
              </a:ext>
            </a:extLst>
          </p:cNvPr>
          <p:cNvGrpSpPr/>
          <p:nvPr/>
        </p:nvGrpSpPr>
        <p:grpSpPr>
          <a:xfrm>
            <a:off x="7931914" y="3884397"/>
            <a:ext cx="175758" cy="461665"/>
            <a:chOff x="7057854" y="4384250"/>
            <a:chExt cx="201378" cy="528961"/>
          </a:xfrm>
        </p:grpSpPr>
        <p:sp>
          <p:nvSpPr>
            <p:cNvPr id="48" name="Oval 47">
              <a:extLst>
                <a:ext uri="{FF2B5EF4-FFF2-40B4-BE49-F238E27FC236}">
                  <a16:creationId xmlns:a16="http://schemas.microsoft.com/office/drawing/2014/main" id="{F25A27C2-D231-3497-48DA-3227462ABD9B}"/>
                </a:ext>
              </a:extLst>
            </p:cNvPr>
            <p:cNvSpPr/>
            <p:nvPr/>
          </p:nvSpPr>
          <p:spPr>
            <a:xfrm>
              <a:off x="7057854" y="4384250"/>
              <a:ext cx="201378" cy="20137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9" name="Oval 48">
              <a:extLst>
                <a:ext uri="{FF2B5EF4-FFF2-40B4-BE49-F238E27FC236}">
                  <a16:creationId xmlns:a16="http://schemas.microsoft.com/office/drawing/2014/main" id="{160F332F-AAE8-8209-4C98-9E66C9D549F6}"/>
                </a:ext>
              </a:extLst>
            </p:cNvPr>
            <p:cNvSpPr/>
            <p:nvPr/>
          </p:nvSpPr>
          <p:spPr>
            <a:xfrm>
              <a:off x="7057854" y="4711833"/>
              <a:ext cx="201378" cy="20137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0" name="TextBox 49">
            <a:extLst>
              <a:ext uri="{FF2B5EF4-FFF2-40B4-BE49-F238E27FC236}">
                <a16:creationId xmlns:a16="http://schemas.microsoft.com/office/drawing/2014/main" id="{DFFA6FCF-9BD8-C622-E1CE-AB10EB44840D}"/>
              </a:ext>
            </a:extLst>
          </p:cNvPr>
          <p:cNvSpPr txBox="1"/>
          <p:nvPr/>
        </p:nvSpPr>
        <p:spPr>
          <a:xfrm>
            <a:off x="80487" y="4796265"/>
            <a:ext cx="3874144" cy="954107"/>
          </a:xfrm>
          <a:prstGeom prst="rect">
            <a:avLst/>
          </a:prstGeom>
          <a:noFill/>
        </p:spPr>
        <p:txBody>
          <a:bodyPr wrap="square" rtlCol="0">
            <a:spAutoFit/>
          </a:bodyPr>
          <a:lstStyle/>
          <a:p>
            <a:pPr algn="ctr"/>
            <a:r>
              <a:rPr lang="en-US" altLang="zh-CN" sz="2800" dirty="0"/>
              <a:t>Performance with</a:t>
            </a:r>
            <a:endParaRPr lang="en-US" sz="2800" dirty="0"/>
          </a:p>
          <a:p>
            <a:pPr algn="r"/>
            <a:r>
              <a:rPr lang="en-US" sz="2800" b="1" dirty="0"/>
              <a:t>large</a:t>
            </a:r>
            <a:r>
              <a:rPr lang="en-US" sz="2800" dirty="0"/>
              <a:t> working set size</a:t>
            </a:r>
          </a:p>
        </p:txBody>
      </p:sp>
      <p:sp>
        <p:nvSpPr>
          <p:cNvPr id="51" name="TextBox 50">
            <a:extLst>
              <a:ext uri="{FF2B5EF4-FFF2-40B4-BE49-F238E27FC236}">
                <a16:creationId xmlns:a16="http://schemas.microsoft.com/office/drawing/2014/main" id="{33F87A6F-58A7-ED89-10B4-10B121B8E848}"/>
              </a:ext>
            </a:extLst>
          </p:cNvPr>
          <p:cNvSpPr txBox="1"/>
          <p:nvPr/>
        </p:nvSpPr>
        <p:spPr>
          <a:xfrm>
            <a:off x="9624704" y="4710414"/>
            <a:ext cx="775622" cy="1015663"/>
          </a:xfrm>
          <a:prstGeom prst="rect">
            <a:avLst/>
          </a:prstGeom>
          <a:noFill/>
        </p:spPr>
        <p:txBody>
          <a:bodyPr wrap="square" rtlCol="0">
            <a:spAutoFit/>
          </a:bodyPr>
          <a:lstStyle/>
          <a:p>
            <a:pPr algn="r"/>
            <a:r>
              <a:rPr lang="en-US" altLang="zh-CN" sz="6000" b="1" dirty="0">
                <a:solidFill>
                  <a:srgbClr val="0070C0"/>
                </a:solidFill>
              </a:rPr>
              <a:t>5</a:t>
            </a:r>
            <a:endParaRPr lang="en-US" sz="6000" b="1" dirty="0">
              <a:solidFill>
                <a:srgbClr val="0070C0"/>
              </a:solidFill>
            </a:endParaRPr>
          </a:p>
        </p:txBody>
      </p:sp>
      <p:sp>
        <p:nvSpPr>
          <p:cNvPr id="52" name="TextBox 51">
            <a:extLst>
              <a:ext uri="{FF2B5EF4-FFF2-40B4-BE49-F238E27FC236}">
                <a16:creationId xmlns:a16="http://schemas.microsoft.com/office/drawing/2014/main" id="{906C90FD-039E-86BD-EC2E-3E585C5A7EF9}"/>
              </a:ext>
            </a:extLst>
          </p:cNvPr>
          <p:cNvSpPr txBox="1"/>
          <p:nvPr/>
        </p:nvSpPr>
        <p:spPr>
          <a:xfrm>
            <a:off x="5639261" y="4710415"/>
            <a:ext cx="775622" cy="1015663"/>
          </a:xfrm>
          <a:prstGeom prst="rect">
            <a:avLst/>
          </a:prstGeom>
          <a:noFill/>
        </p:spPr>
        <p:txBody>
          <a:bodyPr wrap="square" rtlCol="0">
            <a:spAutoFit/>
          </a:bodyPr>
          <a:lstStyle/>
          <a:p>
            <a:pPr algn="r"/>
            <a:r>
              <a:rPr lang="en-US" altLang="zh-CN" sz="6000" b="1" dirty="0">
                <a:solidFill>
                  <a:srgbClr val="0070C0"/>
                </a:solidFill>
              </a:rPr>
              <a:t>1</a:t>
            </a:r>
            <a:endParaRPr lang="en-US" sz="6000" b="1" dirty="0">
              <a:solidFill>
                <a:srgbClr val="0070C0"/>
              </a:solidFill>
            </a:endParaRPr>
          </a:p>
        </p:txBody>
      </p:sp>
      <p:sp>
        <p:nvSpPr>
          <p:cNvPr id="53" name="TextBox 52">
            <a:extLst>
              <a:ext uri="{FF2B5EF4-FFF2-40B4-BE49-F238E27FC236}">
                <a16:creationId xmlns:a16="http://schemas.microsoft.com/office/drawing/2014/main" id="{462707E9-F437-65F6-F629-E170A3DEEB82}"/>
              </a:ext>
            </a:extLst>
          </p:cNvPr>
          <p:cNvSpPr txBox="1"/>
          <p:nvPr/>
        </p:nvSpPr>
        <p:spPr>
          <a:xfrm>
            <a:off x="9632954" y="3607399"/>
            <a:ext cx="759119" cy="1015663"/>
          </a:xfrm>
          <a:prstGeom prst="rect">
            <a:avLst/>
          </a:prstGeom>
          <a:noFill/>
        </p:spPr>
        <p:txBody>
          <a:bodyPr wrap="square" rtlCol="0">
            <a:spAutoFit/>
          </a:bodyPr>
          <a:lstStyle/>
          <a:p>
            <a:pPr algn="r"/>
            <a:r>
              <a:rPr lang="en-US" altLang="zh-CN" sz="6000" b="1" dirty="0"/>
              <a:t>1</a:t>
            </a:r>
            <a:endParaRPr lang="en-US" sz="6000" b="1" dirty="0"/>
          </a:p>
        </p:txBody>
      </p:sp>
      <p:sp>
        <p:nvSpPr>
          <p:cNvPr id="54" name="Slide Number Placeholder 24">
            <a:extLst>
              <a:ext uri="{FF2B5EF4-FFF2-40B4-BE49-F238E27FC236}">
                <a16:creationId xmlns:a16="http://schemas.microsoft.com/office/drawing/2014/main" id="{507A1B78-BC9F-0B5E-7EE2-AAADA157AB80}"/>
              </a:ext>
            </a:extLst>
          </p:cNvPr>
          <p:cNvSpPr>
            <a:spLocks noGrp="1"/>
          </p:cNvSpPr>
          <p:nvPr>
            <p:ph type="sldNum" sz="quarter" idx="12"/>
          </p:nvPr>
        </p:nvSpPr>
        <p:spPr>
          <a:xfrm>
            <a:off x="8580783" y="6356350"/>
            <a:ext cx="2802834" cy="365125"/>
          </a:xfrm>
        </p:spPr>
        <p:txBody>
          <a:bodyPr/>
          <a:lstStyle/>
          <a:p>
            <a:fld id="{9D5DE6D7-F04D-7741-82FC-941AB368F7CA}" type="slidenum">
              <a:rPr lang="en-US" smtClean="0"/>
              <a:t>9</a:t>
            </a:fld>
            <a:endParaRPr lang="en-US" dirty="0"/>
          </a:p>
        </p:txBody>
      </p:sp>
      <p:grpSp>
        <p:nvGrpSpPr>
          <p:cNvPr id="55" name="Group 54">
            <a:extLst>
              <a:ext uri="{FF2B5EF4-FFF2-40B4-BE49-F238E27FC236}">
                <a16:creationId xmlns:a16="http://schemas.microsoft.com/office/drawing/2014/main" id="{14D01E17-752A-DB67-9AC5-5EDE97F6ABFB}"/>
              </a:ext>
            </a:extLst>
          </p:cNvPr>
          <p:cNvGrpSpPr/>
          <p:nvPr/>
        </p:nvGrpSpPr>
        <p:grpSpPr>
          <a:xfrm>
            <a:off x="7930004" y="4987412"/>
            <a:ext cx="179578" cy="461665"/>
            <a:chOff x="7057854" y="4384250"/>
            <a:chExt cx="201378" cy="528961"/>
          </a:xfrm>
        </p:grpSpPr>
        <p:sp>
          <p:nvSpPr>
            <p:cNvPr id="56" name="Oval 55">
              <a:extLst>
                <a:ext uri="{FF2B5EF4-FFF2-40B4-BE49-F238E27FC236}">
                  <a16:creationId xmlns:a16="http://schemas.microsoft.com/office/drawing/2014/main" id="{B20BA89B-D298-2857-E5FF-F645690A5DCA}"/>
                </a:ext>
              </a:extLst>
            </p:cNvPr>
            <p:cNvSpPr/>
            <p:nvPr/>
          </p:nvSpPr>
          <p:spPr>
            <a:xfrm>
              <a:off x="7057854" y="4384250"/>
              <a:ext cx="201378" cy="20137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C3A88727-4710-9183-902D-DCA88B50C837}"/>
                </a:ext>
              </a:extLst>
            </p:cNvPr>
            <p:cNvSpPr/>
            <p:nvPr/>
          </p:nvSpPr>
          <p:spPr>
            <a:xfrm>
              <a:off x="7057854" y="4711833"/>
              <a:ext cx="201378" cy="20137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Content Placeholder 2">
            <a:extLst>
              <a:ext uri="{FF2B5EF4-FFF2-40B4-BE49-F238E27FC236}">
                <a16:creationId xmlns:a16="http://schemas.microsoft.com/office/drawing/2014/main" id="{95619965-4EB6-55BF-81FD-DB82C925418A}"/>
              </a:ext>
            </a:extLst>
          </p:cNvPr>
          <p:cNvSpPr>
            <a:spLocks noGrp="1"/>
          </p:cNvSpPr>
          <p:nvPr/>
        </p:nvSpPr>
        <p:spPr>
          <a:xfrm>
            <a:off x="838200" y="904541"/>
            <a:ext cx="10515600" cy="61588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pPr marL="0" indent="0">
              <a:buNone/>
            </a:pPr>
            <a:endParaRPr lang="en-US" dirty="0" smtClean="0">
              <a:solidFill>
                <a:srgbClr val="0070C0"/>
              </a:solidFill>
            </a:endParaRPr>
          </a:p>
          <a:p>
            <a:pPr marL="0" indent="0">
              <a:buNone/>
            </a:pPr>
            <a:endParaRPr lang="en-US" dirty="0">
              <a:solidFill>
                <a:srgbClr val="0070C0"/>
              </a:solidFill>
            </a:endParaRPr>
          </a:p>
          <a:p>
            <a:pPr marL="0" indent="0">
              <a:buNone/>
            </a:pPr>
            <a:endParaRPr lang="en-US" dirty="0" smtClean="0">
              <a:solidFill>
                <a:srgbClr val="0070C0"/>
              </a:solidFill>
            </a:endParaRPr>
          </a:p>
          <a:p>
            <a:pPr marL="0" indent="0">
              <a:buNone/>
            </a:pPr>
            <a:endParaRPr lang="en-US" dirty="0">
              <a:solidFill>
                <a:srgbClr val="0070C0"/>
              </a:solidFill>
            </a:endParaRPr>
          </a:p>
          <a:p>
            <a:pPr marL="0" indent="0">
              <a:buNone/>
            </a:pPr>
            <a:endParaRPr lang="en-US" dirty="0" smtClean="0">
              <a:solidFill>
                <a:srgbClr val="0070C0"/>
              </a:solidFill>
            </a:endParaRPr>
          </a:p>
          <a:p>
            <a:pPr marL="0" indent="0">
              <a:buNone/>
            </a:pPr>
            <a:endParaRPr lang="en-US" dirty="0">
              <a:solidFill>
                <a:srgbClr val="0070C0"/>
              </a:solidFill>
            </a:endParaRPr>
          </a:p>
          <a:p>
            <a:pPr marL="0" indent="0">
              <a:buNone/>
            </a:pPr>
            <a:endParaRPr lang="en-US" dirty="0" smtClean="0">
              <a:solidFill>
                <a:srgbClr val="0070C0"/>
              </a:solidFill>
            </a:endParaRPr>
          </a:p>
          <a:p>
            <a:pPr marL="0" indent="0">
              <a:buNone/>
            </a:pPr>
            <a:endParaRPr lang="en-US" dirty="0">
              <a:solidFill>
                <a:srgbClr val="0070C0"/>
              </a:solidFill>
            </a:endParaRPr>
          </a:p>
          <a:p>
            <a:pPr marL="0" indent="0">
              <a:buNone/>
            </a:pPr>
            <a:endParaRPr lang="en-US" dirty="0" smtClean="0">
              <a:solidFill>
                <a:srgbClr val="0070C0"/>
              </a:solidFill>
            </a:endParaRPr>
          </a:p>
          <a:p>
            <a:pPr marL="0" indent="0">
              <a:buNone/>
            </a:pPr>
            <a:r>
              <a:rPr lang="en-US" dirty="0" smtClean="0">
                <a:solidFill>
                  <a:srgbClr val="0070C0"/>
                </a:solidFill>
              </a:rPr>
              <a:t>The </a:t>
            </a:r>
            <a:r>
              <a:rPr lang="en-US" dirty="0">
                <a:solidFill>
                  <a:srgbClr val="0070C0"/>
                </a:solidFill>
              </a:rPr>
              <a:t>best partition could be arbitrary percentage in the middle</a:t>
            </a:r>
          </a:p>
        </p:txBody>
      </p:sp>
    </p:spTree>
    <p:extLst>
      <p:ext uri="{BB962C8B-B14F-4D97-AF65-F5344CB8AC3E}">
        <p14:creationId xmlns:p14="http://schemas.microsoft.com/office/powerpoint/2010/main" val="2781749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UWBrand">
      <a:dk1>
        <a:sysClr val="windowText" lastClr="000000"/>
      </a:dk1>
      <a:lt1>
        <a:srgbClr val="FFFFFF"/>
      </a:lt1>
      <a:dk2>
        <a:srgbClr val="FFFFFF"/>
      </a:dk2>
      <a:lt2>
        <a:srgbClr val="FFFFFF"/>
      </a:lt2>
      <a:accent1>
        <a:srgbClr val="C5050C"/>
      </a:accent1>
      <a:accent2>
        <a:srgbClr val="FF8000"/>
      </a:accent2>
      <a:accent3>
        <a:srgbClr val="FFBF00"/>
      </a:accent3>
      <a:accent4>
        <a:srgbClr val="97B85F"/>
      </a:accent4>
      <a:accent5>
        <a:srgbClr val="6B9999"/>
      </a:accent5>
      <a:accent6>
        <a:srgbClr val="386666"/>
      </a:accent6>
      <a:hlink>
        <a:srgbClr val="0479A8"/>
      </a:hlink>
      <a:folHlink>
        <a:srgbClr val="0479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C5148017-0334-424E-BA40-AB6EEEE79F88}" vid="{447CBA67-594A-4E89-A3E5-B5B9969FBC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11805</TotalTime>
  <Words>5351</Words>
  <Application>Microsoft Office PowerPoint</Application>
  <PresentationFormat>宽屏</PresentationFormat>
  <Paragraphs>1058</Paragraphs>
  <Slides>64</Slides>
  <Notes>64</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64</vt:i4>
      </vt:variant>
    </vt:vector>
  </HeadingPairs>
  <TitlesOfParts>
    <vt:vector size="69" baseType="lpstr">
      <vt:lpstr>等线</vt:lpstr>
      <vt:lpstr>黑体</vt:lpstr>
      <vt:lpstr>Arial</vt:lpstr>
      <vt:lpstr>Calibri</vt:lpstr>
      <vt:lpstr>Theme1</vt:lpstr>
      <vt:lpstr>Symbiosis: The Art of Application and Kernel Cache Cooperation</vt:lpstr>
      <vt:lpstr>Database Systems and Storage Engines</vt:lpstr>
      <vt:lpstr>Database Systems and Storage Engines</vt:lpstr>
      <vt:lpstr>Caching in Storage Engine</vt:lpstr>
      <vt:lpstr>Caching in Storage Engine</vt:lpstr>
      <vt:lpstr>Caching in Storage Engine</vt:lpstr>
      <vt:lpstr>Optimal Cache Partitioning is Hard</vt:lpstr>
      <vt:lpstr>Optimal Cache Partitioning is Hard</vt:lpstr>
      <vt:lpstr>Optimal Cache Partitioning is Hard</vt:lpstr>
      <vt:lpstr>Symbiosis - Adapt Cache Sizes by Simulation</vt:lpstr>
      <vt:lpstr>Symbiosis - Adapt Cache Sizes by Simulation</vt:lpstr>
      <vt:lpstr>Symbiosis - Adapt Cache Sizes by Simulation</vt:lpstr>
      <vt:lpstr>Symbiosis - Adapt Cache Sizes by Simulation</vt:lpstr>
      <vt:lpstr>Symbiosis - Adapt Cache Sizes by Simulation</vt:lpstr>
      <vt:lpstr>Outline</vt:lpstr>
      <vt:lpstr>Symbiosis - Overview</vt:lpstr>
      <vt:lpstr>Symbiosis - Overview</vt:lpstr>
      <vt:lpstr>Symbiosis - Overview</vt:lpstr>
      <vt:lpstr>Symbiosis - Overview</vt:lpstr>
      <vt:lpstr>Key Challenge</vt:lpstr>
      <vt:lpstr>Key Challenge</vt:lpstr>
      <vt:lpstr>Key Challenge</vt:lpstr>
      <vt:lpstr>Classical Solution - Ghost Cache Simulation</vt:lpstr>
      <vt:lpstr>Ghost Cache Simulation - Single Layer</vt:lpstr>
      <vt:lpstr>Ghost Cache Simulation - Two Layers</vt:lpstr>
      <vt:lpstr>Ghost Cache Simulation - Two Layers</vt:lpstr>
      <vt:lpstr>Ghost Cache Simulation - Two Layers</vt:lpstr>
      <vt:lpstr>Ghost Cache Simulation - Two Layers</vt:lpstr>
      <vt:lpstr>Incremental reuse of a single ghost cache</vt:lpstr>
      <vt:lpstr>Incremental reuse of a single ghost cache</vt:lpstr>
      <vt:lpstr>Incremental reuse of a single ghost cache</vt:lpstr>
      <vt:lpstr>Incremental reuse of a single ghost cache</vt:lpstr>
      <vt:lpstr>Incremental reuse of a single ghost cache</vt:lpstr>
      <vt:lpstr>Misalignment-aware Sampling</vt:lpstr>
      <vt:lpstr>Misalignment-aware Sampling</vt:lpstr>
      <vt:lpstr>Misalignment-aware Sampling</vt:lpstr>
      <vt:lpstr>Misalignment-aware Sampling</vt:lpstr>
      <vt:lpstr>Misalignment-aware Sampling</vt:lpstr>
      <vt:lpstr>Misalignment-aware Sampling</vt:lpstr>
      <vt:lpstr>Misalignment-aware Sampling</vt:lpstr>
      <vt:lpstr>Misalignment-aware Sampling</vt:lpstr>
      <vt:lpstr>Misalignment-aware Sampling</vt:lpstr>
      <vt:lpstr>Guard Against Unmodeled Cases </vt:lpstr>
      <vt:lpstr>Guard Against Unmodeled Cases </vt:lpstr>
      <vt:lpstr>Guard Against Unmodeled Cases </vt:lpstr>
      <vt:lpstr>Guard Against Unmodeled Cases </vt:lpstr>
      <vt:lpstr>Evaluation - Static Workloads</vt:lpstr>
      <vt:lpstr>Evaluation - Dynamic Workloads</vt:lpstr>
      <vt:lpstr>Dynamic Workloads - Example</vt:lpstr>
      <vt:lpstr>Dynamic Workloads - Example</vt:lpstr>
      <vt:lpstr>Dynamic Workloads - Example</vt:lpstr>
      <vt:lpstr>Dynamic Workloads - Example</vt:lpstr>
      <vt:lpstr>Dynamic Workloads - Example</vt:lpstr>
      <vt:lpstr>Dynamic Workloads - Example</vt:lpstr>
      <vt:lpstr>Dynamic Workloads - Example</vt:lpstr>
      <vt:lpstr>Dynamic Workloads - Example</vt:lpstr>
      <vt:lpstr>Dynamic Workloads - Example</vt:lpstr>
      <vt:lpstr>Dynamic Workloads - Example</vt:lpstr>
      <vt:lpstr>Dynamic Workloads - Example</vt:lpstr>
      <vt:lpstr>Dynamic Workloads - Example</vt:lpstr>
      <vt:lpstr>Dynamic Workloads - Example</vt:lpstr>
      <vt:lpstr>Conclusion</vt:lpstr>
      <vt:lpstr>Conclusion</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WiscKey to Bourbon:  A Learned Index for  Log-Structured Merge Trees</dc:title>
  <dc:creator>Danny</dc:creator>
  <cp:lastModifiedBy>Dai Danny</cp:lastModifiedBy>
  <cp:revision>317</cp:revision>
  <dcterms:created xsi:type="dcterms:W3CDTF">2020-10-11T05:12:08Z</dcterms:created>
  <dcterms:modified xsi:type="dcterms:W3CDTF">2024-02-27T22:29:01Z</dcterms:modified>
</cp:coreProperties>
</file>