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7"/>
  </p:notesMasterIdLst>
  <p:handoutMasterIdLst>
    <p:handoutMasterId r:id="rId48"/>
  </p:handoutMasterIdLst>
  <p:sldIdLst>
    <p:sldId id="599" r:id="rId3"/>
    <p:sldId id="446" r:id="rId4"/>
    <p:sldId id="435" r:id="rId5"/>
    <p:sldId id="483" r:id="rId6"/>
    <p:sldId id="485" r:id="rId7"/>
    <p:sldId id="484" r:id="rId8"/>
    <p:sldId id="486" r:id="rId9"/>
    <p:sldId id="489" r:id="rId10"/>
    <p:sldId id="487" r:id="rId11"/>
    <p:sldId id="497" r:id="rId12"/>
    <p:sldId id="498" r:id="rId13"/>
    <p:sldId id="584" r:id="rId14"/>
    <p:sldId id="585" r:id="rId15"/>
    <p:sldId id="586" r:id="rId16"/>
    <p:sldId id="598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490" r:id="rId28"/>
    <p:sldId id="597" r:id="rId29"/>
    <p:sldId id="493" r:id="rId30"/>
    <p:sldId id="494" r:id="rId31"/>
    <p:sldId id="492" r:id="rId32"/>
    <p:sldId id="495" r:id="rId33"/>
    <p:sldId id="503" r:id="rId34"/>
    <p:sldId id="532" r:id="rId35"/>
    <p:sldId id="506" r:id="rId36"/>
    <p:sldId id="500" r:id="rId37"/>
    <p:sldId id="537" r:id="rId38"/>
    <p:sldId id="508" r:id="rId39"/>
    <p:sldId id="509" r:id="rId40"/>
    <p:sldId id="522" r:id="rId41"/>
    <p:sldId id="519" r:id="rId42"/>
    <p:sldId id="518" r:id="rId43"/>
    <p:sldId id="523" r:id="rId44"/>
    <p:sldId id="520" r:id="rId45"/>
    <p:sldId id="521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2C159-6FC1-4BF2-B21B-CB48C67C7A64}">
          <p14:sldIdLst>
            <p14:sldId id="599"/>
            <p14:sldId id="446"/>
            <p14:sldId id="435"/>
          </p14:sldIdLst>
        </p14:section>
        <p14:section name="perceptron" id="{63CFA2D6-78B9-4735-BAA9-ABA11CC49158}">
          <p14:sldIdLst>
            <p14:sldId id="483"/>
            <p14:sldId id="485"/>
            <p14:sldId id="484"/>
            <p14:sldId id="486"/>
            <p14:sldId id="489"/>
            <p14:sldId id="487"/>
          </p14:sldIdLst>
        </p14:section>
        <p14:section name="mutliple layer neural networks" id="{8CA50042-57C7-48C4-B0FF-192EE3709481}">
          <p14:sldIdLst>
            <p14:sldId id="497"/>
            <p14:sldId id="498"/>
            <p14:sldId id="584"/>
            <p14:sldId id="585"/>
            <p14:sldId id="586"/>
            <p14:sldId id="598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</p14:sldIdLst>
        </p14:section>
        <p14:section name="backprop" id="{8524CBB8-5E05-4C3B-A7FA-F1108696FA23}">
          <p14:sldIdLst>
            <p14:sldId id="490"/>
            <p14:sldId id="597"/>
            <p14:sldId id="493"/>
            <p14:sldId id="494"/>
            <p14:sldId id="492"/>
            <p14:sldId id="495"/>
            <p14:sldId id="503"/>
            <p14:sldId id="532"/>
            <p14:sldId id="506"/>
            <p14:sldId id="500"/>
            <p14:sldId id="537"/>
            <p14:sldId id="508"/>
            <p14:sldId id="509"/>
            <p14:sldId id="522"/>
            <p14:sldId id="519"/>
            <p14:sldId id="518"/>
            <p14:sldId id="523"/>
            <p14:sldId id="520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82404"/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6345" autoAdjust="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7072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4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12" Type="http://schemas.openxmlformats.org/officeDocument/2006/relationships/image" Target="../media/image78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11" Type="http://schemas.openxmlformats.org/officeDocument/2006/relationships/image" Target="../media/image77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image" Target="../media/image87.emf"/><Relationship Id="rId7" Type="http://schemas.openxmlformats.org/officeDocument/2006/relationships/image" Target="../media/image91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Relationship Id="rId6" Type="http://schemas.openxmlformats.org/officeDocument/2006/relationships/image" Target="../media/image90.emf"/><Relationship Id="rId11" Type="http://schemas.openxmlformats.org/officeDocument/2006/relationships/image" Target="../media/image95.emf"/><Relationship Id="rId5" Type="http://schemas.openxmlformats.org/officeDocument/2006/relationships/image" Target="../media/image89.emf"/><Relationship Id="rId10" Type="http://schemas.openxmlformats.org/officeDocument/2006/relationships/image" Target="../media/image94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image" Target="../media/image105.emf"/><Relationship Id="rId4" Type="http://schemas.openxmlformats.org/officeDocument/2006/relationships/image" Target="../media/image108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6C4394-3E58-034F-9E8D-BF7AFFC11D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17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6600"/>
                </a:solidFill>
              </a:defRPr>
            </a:lvl1pPr>
          </a:lstStyle>
          <a:p>
            <a:fld id="{B1AEA332-590E-4C49-A829-6B5C02EAC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A34FE-78B1-264C-80FA-E39A2E6EF3D4}" type="slidenum">
              <a:rPr lang="en-US"/>
              <a:pPr/>
              <a:t>1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1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15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9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26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27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5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38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3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4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10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68577-66F4-9F40-9A46-B5BBA5C31899}" type="slidenum">
              <a:rPr lang="en-US"/>
              <a:pPr/>
              <a:t>11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F8E10-0DEE-7D4A-8CBD-121E0A001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46301D-F436-C94B-B93D-DAC4A8FA71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23A082-E7CD-1A4D-8655-C3EF71EFB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568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189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28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696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68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736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764C26-2886-4D4B-B397-A363CFEF9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7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94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26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F62E12-7BEC-BD4F-B0FD-E0BF04157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1EC318-B404-AF48-BB60-5520882A4F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3E0963-F49C-F44B-BD35-DDF5834E6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0DA1C-F783-FF46-8173-BCB22D94A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72799F-04F9-0843-9DC9-F9C407D31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B21428-8D16-A84F-8958-88587703A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19CDC4-A34E-CC47-8239-C2E56D0A2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468DC-21C8-FF48-B458-EA6569D7BA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D124-48AB-42E1-84A8-0AA04904C1EC}" type="datetimeFigureOut">
              <a:rPr lang="zh-CN" altLang="en-US" smtClean="0"/>
              <a:t>2017/10/3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302A-D4D2-42A6-BE55-EEEB3C16E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04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2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tmp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8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62.emf"/><Relationship Id="rId5" Type="http://schemas.openxmlformats.org/officeDocument/2006/relationships/image" Target="../media/image59.e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6.emf"/><Relationship Id="rId5" Type="http://schemas.openxmlformats.org/officeDocument/2006/relationships/image" Target="../media/image63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71.e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73.emf"/><Relationship Id="rId25" Type="http://schemas.openxmlformats.org/officeDocument/2006/relationships/image" Target="../media/image77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70.emf"/><Relationship Id="rId24" Type="http://schemas.openxmlformats.org/officeDocument/2006/relationships/oleObject" Target="../embeddings/oleObject60.bin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9.e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83.e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2.emf"/><Relationship Id="rId5" Type="http://schemas.openxmlformats.org/officeDocument/2006/relationships/image" Target="../media/image79.emf"/><Relationship Id="rId15" Type="http://schemas.openxmlformats.org/officeDocument/2006/relationships/image" Target="../media/image84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1.emf"/><Relationship Id="rId14" Type="http://schemas.openxmlformats.org/officeDocument/2006/relationships/oleObject" Target="../embeddings/oleObject6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93.emf"/><Relationship Id="rId7" Type="http://schemas.openxmlformats.org/officeDocument/2006/relationships/image" Target="../media/image86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91.emf"/><Relationship Id="rId25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88.emf"/><Relationship Id="rId24" Type="http://schemas.openxmlformats.org/officeDocument/2006/relationships/oleObject" Target="../embeddings/oleObject78.bin"/><Relationship Id="rId5" Type="http://schemas.openxmlformats.org/officeDocument/2006/relationships/image" Target="../media/image85.emf"/><Relationship Id="rId15" Type="http://schemas.openxmlformats.org/officeDocument/2006/relationships/image" Target="../media/image90.e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100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7.emf"/><Relationship Id="rId12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5" Type="http://schemas.openxmlformats.org/officeDocument/2006/relationships/image" Target="../media/image101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98.emf"/><Relationship Id="rId14" Type="http://schemas.openxmlformats.org/officeDocument/2006/relationships/oleObject" Target="../embeddings/oleObject8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8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0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8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0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108.emf"/><Relationship Id="rId5" Type="http://schemas.openxmlformats.org/officeDocument/2006/relationships/image" Target="../media/image105.emf"/><Relationship Id="rId10" Type="http://schemas.openxmlformats.org/officeDocument/2006/relationships/oleObject" Target="../embeddings/oleObject91.bin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0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12.emf"/><Relationship Id="rId5" Type="http://schemas.openxmlformats.org/officeDocument/2006/relationships/image" Target="../media/image109.e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1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3.emf"/><Relationship Id="rId4" Type="http://schemas.openxmlformats.org/officeDocument/2006/relationships/oleObject" Target="../embeddings/oleObject96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9.bin"/><Relationship Id="rId5" Type="http://schemas.openxmlformats.org/officeDocument/2006/relationships/image" Target="../media/image115.emf"/><Relationship Id="rId4" Type="http://schemas.openxmlformats.org/officeDocument/2006/relationships/oleObject" Target="../embeddings/oleObject9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1905000"/>
            <a:ext cx="8191500" cy="1524000"/>
          </a:xfrm>
        </p:spPr>
        <p:txBody>
          <a:bodyPr/>
          <a:lstStyle/>
          <a:p>
            <a:r>
              <a:rPr lang="en-US" sz="3600" dirty="0"/>
              <a:t>Neural Network Part 1:</a:t>
            </a:r>
            <a:br>
              <a:rPr lang="en-US" sz="3600" dirty="0"/>
            </a:br>
            <a:r>
              <a:rPr lang="en-US" sz="3600" dirty="0"/>
              <a:t>Multiple Layer Neural Networks  </a:t>
            </a:r>
            <a:br>
              <a:rPr lang="en-US" sz="3200" dirty="0"/>
            </a:br>
            <a:br>
              <a:rPr lang="en-US" sz="3200" dirty="0"/>
            </a:br>
            <a:r>
              <a:rPr lang="en-US" altLang="zh-CN" sz="3200" dirty="0"/>
              <a:t>Yingyu Liang</a:t>
            </a:r>
            <a:br>
              <a:rPr lang="en-US" sz="3200" dirty="0"/>
            </a:br>
            <a:r>
              <a:rPr lang="en-US" sz="3200" dirty="0"/>
              <a:t>Computer Sciences 760</a:t>
            </a:r>
            <a:br>
              <a:rPr lang="en-US" sz="3200" dirty="0"/>
            </a:br>
            <a:r>
              <a:rPr lang="en-US" sz="3200"/>
              <a:t>Fall 2017</a:t>
            </a:r>
            <a:endParaRPr lang="en-US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3CA63E6-631D-40D7-8E3A-93346539C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29200"/>
            <a:ext cx="762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800" dirty="0"/>
              <a:t>http://pages.cs.wisc.edu/~yliang/cs760/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3D520-1B3A-4E16-80C7-BB3591F554A4}"/>
              </a:ext>
            </a:extLst>
          </p:cNvPr>
          <p:cNvSpPr txBox="1"/>
          <p:nvPr/>
        </p:nvSpPr>
        <p:spPr>
          <a:xfrm>
            <a:off x="1524000" y="6019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Some of the slides in these lectures have been adapted/borrowed from materials developed by Mark Craven, David Page, Jude Shavlik, Tom Mitchell, Nina </a:t>
            </a:r>
            <a:r>
              <a:rPr lang="en-US" sz="1200" dirty="0" err="1"/>
              <a:t>Balcan</a:t>
            </a:r>
            <a:r>
              <a:rPr lang="en-US" sz="1200" dirty="0"/>
              <a:t>, Matt Gormley, </a:t>
            </a:r>
            <a:r>
              <a:rPr lang="en-US" sz="1200" dirty="0" err="1"/>
              <a:t>Elad</a:t>
            </a:r>
            <a:r>
              <a:rPr lang="en-US" sz="1200" dirty="0"/>
              <a:t> </a:t>
            </a:r>
            <a:r>
              <a:rPr lang="en-US" sz="1200" dirty="0" err="1"/>
              <a:t>Hazan</a:t>
            </a:r>
            <a:r>
              <a:rPr lang="en-US" sz="1200" dirty="0"/>
              <a:t>, Tom </a:t>
            </a:r>
            <a:r>
              <a:rPr lang="en-US" sz="1200" dirty="0" err="1"/>
              <a:t>Dietterich</a:t>
            </a:r>
            <a:r>
              <a:rPr lang="en-US" sz="1200" dirty="0"/>
              <a:t>, and Pedro </a:t>
            </a:r>
            <a:r>
              <a:rPr lang="en-US" sz="1200" dirty="0" err="1"/>
              <a:t>Domingos</a:t>
            </a:r>
            <a:r>
              <a:rPr lang="en-US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93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96200" cy="1143000"/>
          </a:xfrm>
        </p:spPr>
        <p:txBody>
          <a:bodyPr/>
          <a:lstStyle/>
          <a:p>
            <a:r>
              <a:rPr lang="en-US" sz="3600" dirty="0"/>
              <a:t>Example multilayer neural network</a:t>
            </a:r>
          </a:p>
        </p:txBody>
      </p:sp>
      <p:pic>
        <p:nvPicPr>
          <p:cNvPr id="7" name="Picture 6" descr="Screen shot 2012-10-02 at 11.56.33 PM.png"/>
          <p:cNvPicPr>
            <a:picLocks noChangeAspect="1"/>
          </p:cNvPicPr>
          <p:nvPr/>
        </p:nvPicPr>
        <p:blipFill>
          <a:blip r:embed="rId3"/>
          <a:srcRect t="8798" r="55833" b="30984"/>
          <a:stretch>
            <a:fillRect/>
          </a:stretch>
        </p:blipFill>
        <p:spPr>
          <a:xfrm>
            <a:off x="533400" y="1600200"/>
            <a:ext cx="403860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276672"/>
            <a:ext cx="83622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two features from spectral analysis of a spoken sound</a:t>
            </a:r>
          </a:p>
          <a:p>
            <a:endParaRPr lang="en-US" sz="2400" dirty="0"/>
          </a:p>
          <a:p>
            <a:r>
              <a:rPr lang="en-US" sz="2400" dirty="0"/>
              <a:t>output: vowel sound occurring in the context “</a:t>
            </a:r>
            <a:r>
              <a:rPr lang="en-US" sz="2400" dirty="0" err="1"/>
              <a:t>h__d</a:t>
            </a:r>
            <a:r>
              <a:rPr lang="en-US" sz="24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4248" y="4599801"/>
            <a:ext cx="3152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from Huang  &amp; Lippmann, </a:t>
            </a:r>
            <a:r>
              <a:rPr lang="en-US" sz="1200" i="1" dirty="0"/>
              <a:t>NIPS </a:t>
            </a:r>
            <a:r>
              <a:rPr lang="en-US" sz="1200" dirty="0"/>
              <a:t>1988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09118" y="3638490"/>
            <a:ext cx="1587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input units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9118" y="2743200"/>
            <a:ext cx="18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hidden units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9118" y="1905000"/>
            <a:ext cx="177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output 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696200" cy="1143000"/>
          </a:xfrm>
        </p:spPr>
        <p:txBody>
          <a:bodyPr/>
          <a:lstStyle/>
          <a:p>
            <a:r>
              <a:rPr lang="en-US" sz="3600" dirty="0"/>
              <a:t>Decision regions of a multilayer </a:t>
            </a:r>
            <a:br>
              <a:rPr lang="en-US" sz="3600" dirty="0"/>
            </a:br>
            <a:r>
              <a:rPr lang="en-US" sz="3600" dirty="0"/>
              <a:t>neural network</a:t>
            </a:r>
          </a:p>
        </p:txBody>
      </p:sp>
      <p:pic>
        <p:nvPicPr>
          <p:cNvPr id="7" name="Picture 6" descr="Screen shot 2012-10-02 at 11.56.33 PM.png"/>
          <p:cNvPicPr>
            <a:picLocks noChangeAspect="1"/>
          </p:cNvPicPr>
          <p:nvPr/>
        </p:nvPicPr>
        <p:blipFill>
          <a:blip r:embed="rId3"/>
          <a:srcRect t="8798" r="3333" b="2460"/>
          <a:stretch>
            <a:fillRect/>
          </a:stretch>
        </p:blipFill>
        <p:spPr>
          <a:xfrm>
            <a:off x="152400" y="1143000"/>
            <a:ext cx="8839200" cy="42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29072"/>
            <a:ext cx="836223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input: two features from spectral analysis of a spoken sound</a:t>
            </a:r>
          </a:p>
          <a:p>
            <a:endParaRPr lang="en-US" sz="2400" dirty="0"/>
          </a:p>
          <a:p>
            <a:r>
              <a:rPr lang="en-US" sz="2400" dirty="0"/>
              <a:t>output: vowel sound occurring in the context “</a:t>
            </a:r>
            <a:r>
              <a:rPr lang="en-US" sz="2400" dirty="0" err="1"/>
              <a:t>h__d</a:t>
            </a:r>
            <a:r>
              <a:rPr lang="en-US" sz="24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62600" y="1981200"/>
            <a:ext cx="3152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from Huang  &amp; Lippmann, </a:t>
            </a:r>
            <a:r>
              <a:rPr lang="en-US" sz="1200" i="1" dirty="0"/>
              <a:t>NIPS </a:t>
            </a:r>
            <a:r>
              <a:rPr lang="en-US" sz="1200" dirty="0"/>
              <a:t>1988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Representations:</a:t>
            </a:r>
          </a:p>
          <a:p>
            <a:pPr lvl="1"/>
            <a:r>
              <a:rPr lang="en-US" altLang="zh-CN" dirty="0"/>
              <a:t>Input</a:t>
            </a:r>
          </a:p>
          <a:p>
            <a:pPr lvl="1"/>
            <a:r>
              <a:rPr lang="en-US" altLang="zh-CN" dirty="0"/>
              <a:t>Hidden variables</a:t>
            </a:r>
          </a:p>
          <a:p>
            <a:r>
              <a:rPr lang="en-US" altLang="zh-CN" dirty="0"/>
              <a:t>Layers/weights:</a:t>
            </a:r>
          </a:p>
          <a:p>
            <a:pPr lvl="1"/>
            <a:r>
              <a:rPr lang="en-US" altLang="zh-CN" dirty="0"/>
              <a:t>Hidden layers</a:t>
            </a:r>
          </a:p>
          <a:p>
            <a:pPr lvl="1"/>
            <a:r>
              <a:rPr lang="en-US" altLang="zh-CN" dirty="0"/>
              <a:t>Output layer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171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Components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963611" y="301438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3611" y="3453368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3611" y="3880962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3611" y="432309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963611" y="4762079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724" y="2799432"/>
            <a:ext cx="542499" cy="245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1397" y="302632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31397" y="3465308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31397" y="3892902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31397" y="433503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31397" y="4774019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9511" y="2811372"/>
            <a:ext cx="542499" cy="245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6" name="Straight Arrow Connector 15"/>
          <p:cNvCxnSpPr>
            <a:stCxn id="4" idx="6"/>
          </p:cNvCxnSpPr>
          <p:nvPr/>
        </p:nvCxnSpPr>
        <p:spPr>
          <a:xfrm>
            <a:off x="1311629" y="3183274"/>
            <a:ext cx="1230006" cy="8904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6"/>
          </p:cNvCxnSpPr>
          <p:nvPr/>
        </p:nvCxnSpPr>
        <p:spPr>
          <a:xfrm>
            <a:off x="1311629" y="3622260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</p:cNvCxnSpPr>
          <p:nvPr/>
        </p:nvCxnSpPr>
        <p:spPr>
          <a:xfrm>
            <a:off x="1311629" y="4049853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</p:cNvCxnSpPr>
          <p:nvPr/>
        </p:nvCxnSpPr>
        <p:spPr>
          <a:xfrm flipV="1">
            <a:off x="1311629" y="4090385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</p:cNvCxnSpPr>
          <p:nvPr/>
        </p:nvCxnSpPr>
        <p:spPr>
          <a:xfrm flipV="1">
            <a:off x="1311629" y="4093993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4017297" y="2811372"/>
            <a:ext cx="542499" cy="2456597"/>
            <a:chOff x="5356396" y="2429650"/>
            <a:chExt cx="723332" cy="3275463"/>
          </a:xfrm>
        </p:grpSpPr>
        <p:sp>
          <p:nvSpPr>
            <p:cNvPr id="21" name="Oval 20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40690" y="2811372"/>
            <a:ext cx="542499" cy="2456597"/>
            <a:chOff x="5356396" y="2429650"/>
            <a:chExt cx="723332" cy="3275463"/>
          </a:xfrm>
        </p:grpSpPr>
        <p:sp>
          <p:nvSpPr>
            <p:cNvPr id="30" name="Oval 29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8199341" y="3892902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972968" y="3183274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972968" y="3622260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972968" y="4049853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972968" y="4090385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972968" y="4093993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74279" y="3793897"/>
            <a:ext cx="6174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 …</a:t>
            </a:r>
            <a:endParaRPr lang="zh-CN" altLang="en-US" sz="21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884357" y="3183274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884357" y="3622260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84357" y="4049853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884357" y="4090385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884357" y="4093993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" idx="6"/>
            <a:endCxn id="54" idx="6"/>
          </p:cNvCxnSpPr>
          <p:nvPr/>
        </p:nvCxnSpPr>
        <p:spPr>
          <a:xfrm>
            <a:off x="1311628" y="3183275"/>
            <a:ext cx="1270556" cy="453623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6"/>
            <a:endCxn id="54" idx="6"/>
          </p:cNvCxnSpPr>
          <p:nvPr/>
        </p:nvCxnSpPr>
        <p:spPr>
          <a:xfrm>
            <a:off x="1311628" y="3622259"/>
            <a:ext cx="1270556" cy="1463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54" idx="6"/>
          </p:cNvCxnSpPr>
          <p:nvPr/>
        </p:nvCxnSpPr>
        <p:spPr>
          <a:xfrm flipV="1">
            <a:off x="1311628" y="3636898"/>
            <a:ext cx="1270556" cy="41295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7" idx="6"/>
            <a:endCxn id="54" idx="6"/>
          </p:cNvCxnSpPr>
          <p:nvPr/>
        </p:nvCxnSpPr>
        <p:spPr>
          <a:xfrm flipV="1">
            <a:off x="1311628" y="3636898"/>
            <a:ext cx="1270556" cy="85508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" idx="6"/>
            <a:endCxn id="54" idx="6"/>
          </p:cNvCxnSpPr>
          <p:nvPr/>
        </p:nvCxnSpPr>
        <p:spPr>
          <a:xfrm flipV="1">
            <a:off x="1311628" y="3636898"/>
            <a:ext cx="1270556" cy="129407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501407" y="3604856"/>
            <a:ext cx="80777" cy="640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759865" y="4881931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35356" y="2983833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41595" y="2983833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341595" y="4886989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781543" y="5391881"/>
                <a:ext cx="2038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Hidden variables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43" y="5391881"/>
                <a:ext cx="2038122" cy="369332"/>
              </a:xfrm>
              <a:prstGeom prst="rect">
                <a:avLst/>
              </a:prstGeom>
              <a:blipFill>
                <a:blip r:embed="rId2"/>
                <a:stretch>
                  <a:fillRect l="-238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4060802" y="5391881"/>
                <a:ext cx="477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02" y="5391881"/>
                <a:ext cx="4771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602659" y="5365143"/>
                <a:ext cx="475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59" y="5365143"/>
                <a:ext cx="4751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8253" y="5391881"/>
                <a:ext cx="8681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prstClr val="black"/>
                    </a:solidFill>
                    <a:latin typeface="Calibri" panose="020F0502020204030204"/>
                    <a:ea typeface="宋体" panose="02010600030101010101" pitchFamily="2" charset="-122"/>
                  </a:rPr>
                  <a:t>Input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53" y="5391881"/>
                <a:ext cx="868123" cy="369332"/>
              </a:xfrm>
              <a:prstGeom prst="rect">
                <a:avLst/>
              </a:prstGeom>
              <a:blipFill>
                <a:blip r:embed="rId6"/>
                <a:stretch>
                  <a:fillRect l="-559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/>
          <p:cNvSpPr/>
          <p:nvPr/>
        </p:nvSpPr>
        <p:spPr>
          <a:xfrm rot="5400000">
            <a:off x="1837185" y="1896335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4224" y="2059813"/>
            <a:ext cx="109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First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6" name="Left Brace 65"/>
          <p:cNvSpPr/>
          <p:nvPr/>
        </p:nvSpPr>
        <p:spPr>
          <a:xfrm rot="5400000">
            <a:off x="7526720" y="1897774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28967" y="207103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Output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075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Represented as a vector</a:t>
            </a:r>
          </a:p>
          <a:p>
            <a:endParaRPr lang="en-US" altLang="zh-CN" dirty="0"/>
          </a:p>
          <a:p>
            <a:r>
              <a:rPr lang="en-US" altLang="zh-CN" dirty="0"/>
              <a:t>Sometimes require some</a:t>
            </a:r>
          </a:p>
          <a:p>
            <a:pPr marL="0" indent="0">
              <a:buNone/>
            </a:pPr>
            <a:r>
              <a:rPr lang="en-US" altLang="zh-CN" dirty="0"/>
              <a:t>   preprocessing, e.g.,</a:t>
            </a:r>
          </a:p>
          <a:p>
            <a:pPr lvl="1"/>
            <a:r>
              <a:rPr lang="en-US" altLang="zh-CN" dirty="0"/>
              <a:t>Subtract mean</a:t>
            </a:r>
          </a:p>
          <a:p>
            <a:pPr lvl="1"/>
            <a:r>
              <a:rPr lang="en-US" altLang="zh-CN" dirty="0"/>
              <a:t>Normalize to [-1,1]</a:t>
            </a:r>
            <a:endParaRPr lang="zh-CN" alt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682580" y="3644797"/>
            <a:ext cx="886319" cy="2308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82" y="2974937"/>
            <a:ext cx="1850231" cy="1385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03766" y="2226469"/>
            <a:ext cx="112221" cy="3059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931" y="327546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Expand</a:t>
            </a:r>
            <a:endParaRPr lang="zh-CN" altLang="en-US" sz="18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659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/>
              <a:t>Input (feature) encoding for neural networks</a:t>
            </a:r>
          </a:p>
        </p:txBody>
      </p:sp>
      <p:grpSp>
        <p:nvGrpSpPr>
          <p:cNvPr id="2" name="Group 33"/>
          <p:cNvGrpSpPr/>
          <p:nvPr/>
        </p:nvGrpSpPr>
        <p:grpSpPr>
          <a:xfrm rot="5400000">
            <a:off x="6621105" y="2022192"/>
            <a:ext cx="1278646" cy="719143"/>
            <a:chOff x="537210" y="4276249"/>
            <a:chExt cx="3196590" cy="1797843"/>
          </a:xfrm>
        </p:grpSpPr>
        <p:cxnSp>
          <p:nvCxnSpPr>
            <p:cNvPr id="9" name="Straight Arrow Connector 8"/>
            <p:cNvCxnSpPr>
              <a:stCxn id="14" idx="6"/>
              <a:endCxn id="19" idx="2"/>
            </p:cNvCxnSpPr>
            <p:nvPr/>
          </p:nvCxnSpPr>
          <p:spPr bwMode="auto">
            <a:xfrm rot="16200000">
              <a:off x="1951912" y="4502705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" name="Straight Arrow Connector 9"/>
            <p:cNvCxnSpPr>
              <a:stCxn id="16" idx="6"/>
              <a:endCxn id="19" idx="3"/>
            </p:cNvCxnSpPr>
            <p:nvPr/>
          </p:nvCxnSpPr>
          <p:spPr bwMode="auto">
            <a:xfrm rot="16200000">
              <a:off x="2453537" y="4829889"/>
              <a:ext cx="883309" cy="61830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Arrow Connector 10"/>
            <p:cNvCxnSpPr>
              <a:stCxn id="15" idx="6"/>
              <a:endCxn id="19" idx="4"/>
            </p:cNvCxnSpPr>
            <p:nvPr/>
          </p:nvCxnSpPr>
          <p:spPr bwMode="auto">
            <a:xfrm rot="16200000" flipV="1">
              <a:off x="2852976" y="4946570"/>
              <a:ext cx="1057751" cy="21050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4" name="Oval 13"/>
            <p:cNvSpPr/>
            <p:nvPr/>
          </p:nvSpPr>
          <p:spPr bwMode="auto">
            <a:xfrm rot="16200000">
              <a:off x="1438275" y="5580697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 rot="16200000">
              <a:off x="3240405" y="5580697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 rot="16200000">
              <a:off x="2339340" y="5580697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16200000">
              <a:off x="537210" y="5580697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rot="16200000">
              <a:off x="2783205" y="4276249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rot="16200000">
              <a:off x="994410" y="4276249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27" name="Straight Arrow Connector 26"/>
            <p:cNvCxnSpPr>
              <a:stCxn id="17" idx="6"/>
              <a:endCxn id="20" idx="0"/>
            </p:cNvCxnSpPr>
            <p:nvPr/>
          </p:nvCxnSpPr>
          <p:spPr bwMode="auto">
            <a:xfrm rot="16200000">
              <a:off x="360284" y="4946570"/>
              <a:ext cx="1057751" cy="21050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8" name="Straight Arrow Connector 27"/>
            <p:cNvCxnSpPr>
              <a:stCxn id="14" idx="6"/>
              <a:endCxn id="20" idx="1"/>
            </p:cNvCxnSpPr>
            <p:nvPr/>
          </p:nvCxnSpPr>
          <p:spPr bwMode="auto">
            <a:xfrm rot="16200000" flipV="1">
              <a:off x="934165" y="4829889"/>
              <a:ext cx="883309" cy="618307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9" name="Straight Arrow Connector 28"/>
            <p:cNvCxnSpPr>
              <a:stCxn id="16" idx="6"/>
              <a:endCxn id="20" idx="2"/>
            </p:cNvCxnSpPr>
            <p:nvPr/>
          </p:nvCxnSpPr>
          <p:spPr bwMode="auto">
            <a:xfrm rot="16200000" flipV="1">
              <a:off x="1508047" y="4502705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15" idx="6"/>
              <a:endCxn id="20" idx="3"/>
            </p:cNvCxnSpPr>
            <p:nvPr/>
          </p:nvCxnSpPr>
          <p:spPr bwMode="auto">
            <a:xfrm rot="16200000" flipV="1">
              <a:off x="2009673" y="4103265"/>
              <a:ext cx="883309" cy="207155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1" name="Straight Arrow Connector 30"/>
            <p:cNvCxnSpPr>
              <a:stCxn id="17" idx="6"/>
              <a:endCxn id="19" idx="1"/>
            </p:cNvCxnSpPr>
            <p:nvPr/>
          </p:nvCxnSpPr>
          <p:spPr bwMode="auto">
            <a:xfrm rot="16200000">
              <a:off x="1378030" y="4103266"/>
              <a:ext cx="883309" cy="207155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04800" y="1120914"/>
            <a:ext cx="7513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nominal features are usually represented using a </a:t>
            </a:r>
            <a:r>
              <a:rPr lang="en-US" i="1" dirty="0"/>
              <a:t>1-of-k </a:t>
            </a:r>
            <a:r>
              <a:rPr lang="en-US" dirty="0"/>
              <a:t>encoding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914400" y="1676400"/>
          <a:ext cx="10588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2" name="Equation" r:id="rId4" imgW="685800" imgH="889000" progId="Equation.DSMT4">
                  <p:embed/>
                </p:oleObj>
              </mc:Choice>
              <mc:Fallback>
                <p:oleObj name="Equation" r:id="rId4" imgW="685800" imgH="8890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105886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345796" y="1676400"/>
          <a:ext cx="10588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3" name="Equation" r:id="rId6" imgW="685800" imgH="889000" progId="Equation.DSMT4">
                  <p:embed/>
                </p:oleObj>
              </mc:Choice>
              <mc:Fallback>
                <p:oleObj name="Equation" r:id="rId6" imgW="685800" imgH="88900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796" y="1676400"/>
                        <a:ext cx="105886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3777192" y="1676400"/>
          <a:ext cx="10588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4" name="Equation" r:id="rId8" imgW="685800" imgH="889000" progId="Equation.DSMT4">
                  <p:embed/>
                </p:oleObj>
              </mc:Choice>
              <mc:Fallback>
                <p:oleObj name="Equation" r:id="rId8" imgW="685800" imgH="88900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192" y="1676400"/>
                        <a:ext cx="105886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5208587" y="1676400"/>
          <a:ext cx="10398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5" name="Equation" r:id="rId10" imgW="673100" imgH="889000" progId="Equation.DSMT4">
                  <p:embed/>
                </p:oleObj>
              </mc:Choice>
              <mc:Fallback>
                <p:oleObj name="Equation" r:id="rId10" imgW="673100" imgH="88900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7" y="1676400"/>
                        <a:ext cx="1039813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9"/>
          <p:cNvGrpSpPr/>
          <p:nvPr/>
        </p:nvGrpSpPr>
        <p:grpSpPr>
          <a:xfrm>
            <a:off x="304800" y="3409890"/>
            <a:ext cx="7698491" cy="1554223"/>
            <a:chOff x="304800" y="3409890"/>
            <a:chExt cx="7698491" cy="1554223"/>
          </a:xfrm>
        </p:grpSpPr>
        <p:sp>
          <p:nvSpPr>
            <p:cNvPr id="45" name="TextBox 44"/>
            <p:cNvSpPr txBox="1"/>
            <p:nvPr/>
          </p:nvSpPr>
          <p:spPr>
            <a:xfrm>
              <a:off x="304800" y="3409890"/>
              <a:ext cx="76984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ordinal features can be represented using a </a:t>
              </a:r>
              <a:r>
                <a:rPr lang="en-US" i="1" dirty="0"/>
                <a:t>thermometer </a:t>
              </a:r>
              <a:r>
                <a:rPr lang="en-US" dirty="0"/>
                <a:t>encoding</a:t>
              </a:r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914400" y="3886200"/>
            <a:ext cx="1411287" cy="1077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26" name="Equation" r:id="rId12" imgW="914400" imgH="698500" progId="Equation.DSMT4">
                    <p:embed/>
                  </p:oleObj>
                </mc:Choice>
                <mc:Fallback>
                  <p:oleObj name="Equation" r:id="rId12" imgW="914400" imgH="698500" progId="Equation.DSMT4">
                    <p:embed/>
                    <p:pic>
                      <p:nvPicPr>
                        <p:cNvPr id="46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3886200"/>
                          <a:ext cx="1411287" cy="1077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2758281" y="3886200"/>
            <a:ext cx="1685925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27" name="Equation" r:id="rId14" imgW="1092200" imgH="685800" progId="Equation.DSMT4">
                    <p:embed/>
                  </p:oleObj>
                </mc:Choice>
                <mc:Fallback>
                  <p:oleObj name="Equation" r:id="rId14" imgW="1092200" imgH="685800" progId="Equation.DSMT4">
                    <p:embed/>
                    <p:pic>
                      <p:nvPicPr>
                        <p:cNvPr id="47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8281" y="3886200"/>
                          <a:ext cx="1685925" cy="1058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4895850" y="3886200"/>
            <a:ext cx="1352550" cy="10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28" name="Equation" r:id="rId16" imgW="876300" imgH="685800" progId="Equation.DSMT4">
                    <p:embed/>
                  </p:oleObj>
                </mc:Choice>
                <mc:Fallback>
                  <p:oleObj name="Equation" r:id="rId16" imgW="876300" imgH="685800" progId="Equation.DSMT4">
                    <p:embed/>
                    <p:pic>
                      <p:nvPicPr>
                        <p:cNvPr id="48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5850" y="3886200"/>
                          <a:ext cx="1352550" cy="1058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65"/>
            <p:cNvGrpSpPr/>
            <p:nvPr/>
          </p:nvGrpSpPr>
          <p:grpSpPr>
            <a:xfrm>
              <a:off x="6900856" y="3967229"/>
              <a:ext cx="719144" cy="918218"/>
              <a:chOff x="6857999" y="4170429"/>
              <a:chExt cx="719144" cy="918218"/>
            </a:xfrm>
          </p:grpSpPr>
          <p:cxnSp>
            <p:nvCxnSpPr>
              <p:cNvPr id="52" name="Straight Arrow Connector 51"/>
              <p:cNvCxnSpPr>
                <a:stCxn id="55" idx="6"/>
                <a:endCxn id="59" idx="2"/>
              </p:cNvCxnSpPr>
              <p:nvPr/>
            </p:nvCxnSpPr>
            <p:spPr bwMode="auto">
              <a:xfrm>
                <a:off x="7055359" y="4269109"/>
                <a:ext cx="324424" cy="477771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3" name="Straight Arrow Connector 52"/>
              <p:cNvCxnSpPr>
                <a:stCxn id="57" idx="6"/>
                <a:endCxn id="59" idx="3"/>
              </p:cNvCxnSpPr>
              <p:nvPr/>
            </p:nvCxnSpPr>
            <p:spPr bwMode="auto">
              <a:xfrm>
                <a:off x="7055359" y="4629538"/>
                <a:ext cx="353327" cy="187119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4" name="Straight Arrow Connector 53"/>
              <p:cNvCxnSpPr>
                <a:stCxn id="56" idx="6"/>
                <a:endCxn id="59" idx="4"/>
              </p:cNvCxnSpPr>
              <p:nvPr/>
            </p:nvCxnSpPr>
            <p:spPr bwMode="auto">
              <a:xfrm flipV="1">
                <a:off x="7055359" y="4845560"/>
                <a:ext cx="423104" cy="144407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5" name="Oval 54"/>
              <p:cNvSpPr/>
              <p:nvPr/>
            </p:nvSpPr>
            <p:spPr bwMode="auto">
              <a:xfrm>
                <a:off x="6857999" y="4170429"/>
                <a:ext cx="197360" cy="197360"/>
              </a:xfrm>
              <a:prstGeom prst="ellips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6857999" y="4891287"/>
                <a:ext cx="197360" cy="197360"/>
              </a:xfrm>
              <a:prstGeom prst="ellips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6857999" y="4530858"/>
                <a:ext cx="197360" cy="197360"/>
              </a:xfrm>
              <a:prstGeom prst="ellips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 bwMode="auto">
              <a:xfrm>
                <a:off x="7379783" y="4648200"/>
                <a:ext cx="197360" cy="19736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 bwMode="auto">
              <a:xfrm>
                <a:off x="7379783" y="4298440"/>
                <a:ext cx="197360" cy="19736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62" name="Straight Arrow Connector 61"/>
              <p:cNvCxnSpPr>
                <a:stCxn id="55" idx="6"/>
                <a:endCxn id="60" idx="1"/>
              </p:cNvCxnSpPr>
              <p:nvPr/>
            </p:nvCxnSpPr>
            <p:spPr bwMode="auto">
              <a:xfrm>
                <a:off x="7055359" y="4269109"/>
                <a:ext cx="353327" cy="58234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3" name="Straight Arrow Connector 62"/>
              <p:cNvCxnSpPr>
                <a:stCxn id="57" idx="6"/>
                <a:endCxn id="60" idx="2"/>
              </p:cNvCxnSpPr>
              <p:nvPr/>
            </p:nvCxnSpPr>
            <p:spPr bwMode="auto">
              <a:xfrm flipV="1">
                <a:off x="7055359" y="4397120"/>
                <a:ext cx="324424" cy="232418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4" name="Straight Arrow Connector 63"/>
              <p:cNvCxnSpPr>
                <a:stCxn id="56" idx="6"/>
                <a:endCxn id="60" idx="3"/>
              </p:cNvCxnSpPr>
              <p:nvPr/>
            </p:nvCxnSpPr>
            <p:spPr bwMode="auto">
              <a:xfrm flipV="1">
                <a:off x="7055359" y="4466897"/>
                <a:ext cx="353327" cy="52307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grpSp>
        <p:nvGrpSpPr>
          <p:cNvPr id="5" name="Group 80"/>
          <p:cNvGrpSpPr/>
          <p:nvPr/>
        </p:nvGrpSpPr>
        <p:grpSpPr>
          <a:xfrm>
            <a:off x="304800" y="5159514"/>
            <a:ext cx="8534400" cy="1331206"/>
            <a:chOff x="304800" y="5159514"/>
            <a:chExt cx="8534400" cy="1331206"/>
          </a:xfrm>
        </p:grpSpPr>
        <p:graphicFrame>
          <p:nvGraphicFramePr>
            <p:cNvPr id="49" name="Object 48"/>
            <p:cNvGraphicFramePr>
              <a:graphicFrameLocks noChangeAspect="1"/>
            </p:cNvGraphicFramePr>
            <p:nvPr/>
          </p:nvGraphicFramePr>
          <p:xfrm>
            <a:off x="4151312" y="6048375"/>
            <a:ext cx="209708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29" name="Equation" r:id="rId18" imgW="1358900" imgH="228600" progId="Equation.DSMT4">
                    <p:embed/>
                  </p:oleObj>
                </mc:Choice>
                <mc:Fallback>
                  <p:oleObj name="Equation" r:id="rId18" imgW="1358900" imgH="228600" progId="Equation.DSMT4">
                    <p:embed/>
                    <p:pic>
                      <p:nvPicPr>
                        <p:cNvPr id="49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1312" y="6048375"/>
                          <a:ext cx="2097088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304800" y="5159514"/>
              <a:ext cx="853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real-valued features can be represented using individual input units (we may want to scale/normalize them first though)</a:t>
              </a:r>
            </a:p>
          </p:txBody>
        </p:sp>
        <p:grpSp>
          <p:nvGrpSpPr>
            <p:cNvPr id="6" name="Group 78"/>
            <p:cNvGrpSpPr/>
            <p:nvPr/>
          </p:nvGrpSpPr>
          <p:grpSpPr>
            <a:xfrm>
              <a:off x="6900856" y="5943600"/>
              <a:ext cx="719144" cy="547120"/>
              <a:chOff x="6705600" y="5690611"/>
              <a:chExt cx="719144" cy="547120"/>
            </a:xfrm>
          </p:grpSpPr>
          <p:cxnSp>
            <p:nvCxnSpPr>
              <p:cNvPr id="69" name="Straight Arrow Connector 68"/>
              <p:cNvCxnSpPr>
                <a:stCxn id="73" idx="6"/>
                <a:endCxn id="74" idx="3"/>
              </p:cNvCxnSpPr>
              <p:nvPr/>
            </p:nvCxnSpPr>
            <p:spPr bwMode="auto">
              <a:xfrm>
                <a:off x="6902960" y="6021709"/>
                <a:ext cx="353327" cy="187119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3" name="Oval 72"/>
              <p:cNvSpPr/>
              <p:nvPr/>
            </p:nvSpPr>
            <p:spPr bwMode="auto">
              <a:xfrm>
                <a:off x="6705600" y="5923029"/>
                <a:ext cx="197360" cy="197360"/>
              </a:xfrm>
              <a:prstGeom prst="ellips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7227384" y="6040371"/>
                <a:ext cx="197360" cy="19736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7227384" y="5690611"/>
                <a:ext cx="197360" cy="19736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77" name="Straight Arrow Connector 76"/>
              <p:cNvCxnSpPr>
                <a:stCxn id="73" idx="6"/>
                <a:endCxn id="75" idx="2"/>
              </p:cNvCxnSpPr>
              <p:nvPr/>
            </p:nvCxnSpPr>
            <p:spPr bwMode="auto">
              <a:xfrm flipV="1">
                <a:off x="6902960" y="5789291"/>
                <a:ext cx="324424" cy="232418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D111ACC5-66E7-47CB-A000-E940DA03B78E}"/>
              </a:ext>
            </a:extLst>
          </p:cNvPr>
          <p:cNvGrpSpPr/>
          <p:nvPr/>
        </p:nvGrpSpPr>
        <p:grpSpPr>
          <a:xfrm rot="5400000">
            <a:off x="6621105" y="2022194"/>
            <a:ext cx="1278646" cy="719143"/>
            <a:chOff x="537210" y="4276249"/>
            <a:chExt cx="3196590" cy="179784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CEABEB8-42A7-4EC4-8CC4-7583A9932ACB}"/>
                </a:ext>
              </a:extLst>
            </p:cNvPr>
            <p:cNvCxnSpPr>
              <a:stCxn id="66" idx="6"/>
              <a:endCxn id="71" idx="2"/>
            </p:cNvCxnSpPr>
            <p:nvPr/>
          </p:nvCxnSpPr>
          <p:spPr bwMode="auto">
            <a:xfrm rot="16200000">
              <a:off x="1951912" y="4502705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E7DC7BF-B8B7-4E00-902E-58D9627CE359}"/>
                </a:ext>
              </a:extLst>
            </p:cNvPr>
            <p:cNvCxnSpPr>
              <a:stCxn id="68" idx="6"/>
              <a:endCxn id="71" idx="3"/>
            </p:cNvCxnSpPr>
            <p:nvPr/>
          </p:nvCxnSpPr>
          <p:spPr bwMode="auto">
            <a:xfrm rot="16200000">
              <a:off x="2453537" y="4829889"/>
              <a:ext cx="883309" cy="61830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ECF45F3F-6E70-4BF0-AE1B-AFE34DF3A0DD}"/>
                </a:ext>
              </a:extLst>
            </p:cNvPr>
            <p:cNvCxnSpPr>
              <a:stCxn id="67" idx="6"/>
              <a:endCxn id="71" idx="4"/>
            </p:cNvCxnSpPr>
            <p:nvPr/>
          </p:nvCxnSpPr>
          <p:spPr bwMode="auto">
            <a:xfrm rot="16200000" flipV="1">
              <a:off x="2852976" y="4946570"/>
              <a:ext cx="1057751" cy="21050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ED9FD8-83FA-424D-A4B8-9FC6DEB50EB5}"/>
                </a:ext>
              </a:extLst>
            </p:cNvPr>
            <p:cNvSpPr/>
            <p:nvPr/>
          </p:nvSpPr>
          <p:spPr bwMode="auto">
            <a:xfrm rot="16200000">
              <a:off x="1438275" y="5580697"/>
              <a:ext cx="493395" cy="493395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EE1065D-C676-48F6-A57E-2150B8B541F5}"/>
                </a:ext>
              </a:extLst>
            </p:cNvPr>
            <p:cNvSpPr/>
            <p:nvPr/>
          </p:nvSpPr>
          <p:spPr bwMode="auto">
            <a:xfrm rot="16200000">
              <a:off x="3240405" y="5580697"/>
              <a:ext cx="493395" cy="493395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75EFE5-9426-4693-BD82-F8EEAD27D769}"/>
                </a:ext>
              </a:extLst>
            </p:cNvPr>
            <p:cNvSpPr/>
            <p:nvPr/>
          </p:nvSpPr>
          <p:spPr bwMode="auto">
            <a:xfrm rot="16200000">
              <a:off x="2339340" y="5580697"/>
              <a:ext cx="493395" cy="493395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B9FDB20-FC56-4416-89ED-06D1CDEF5B58}"/>
                </a:ext>
              </a:extLst>
            </p:cNvPr>
            <p:cNvSpPr/>
            <p:nvPr/>
          </p:nvSpPr>
          <p:spPr bwMode="auto">
            <a:xfrm rot="16200000">
              <a:off x="537210" y="5580697"/>
              <a:ext cx="493395" cy="493395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9209864-9A12-46F3-9AFF-5E5BEBB754EE}"/>
                </a:ext>
              </a:extLst>
            </p:cNvPr>
            <p:cNvSpPr/>
            <p:nvPr/>
          </p:nvSpPr>
          <p:spPr bwMode="auto">
            <a:xfrm rot="16200000">
              <a:off x="2783205" y="4276249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7D6732B-758F-4FF2-A6A7-D31741B6C5BB}"/>
                </a:ext>
              </a:extLst>
            </p:cNvPr>
            <p:cNvSpPr/>
            <p:nvPr/>
          </p:nvSpPr>
          <p:spPr bwMode="auto">
            <a:xfrm rot="16200000">
              <a:off x="994410" y="4276249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BAEDE9D-9F33-49B8-950D-11E7DD77C554}"/>
                </a:ext>
              </a:extLst>
            </p:cNvPr>
            <p:cNvCxnSpPr>
              <a:stCxn id="70" idx="6"/>
              <a:endCxn id="72" idx="0"/>
            </p:cNvCxnSpPr>
            <p:nvPr/>
          </p:nvCxnSpPr>
          <p:spPr bwMode="auto">
            <a:xfrm rot="16200000">
              <a:off x="360284" y="4946570"/>
              <a:ext cx="1057751" cy="21050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4D174A7-0EC3-49E4-9707-62BB5824DC10}"/>
                </a:ext>
              </a:extLst>
            </p:cNvPr>
            <p:cNvCxnSpPr>
              <a:stCxn id="66" idx="6"/>
              <a:endCxn id="72" idx="1"/>
            </p:cNvCxnSpPr>
            <p:nvPr/>
          </p:nvCxnSpPr>
          <p:spPr bwMode="auto">
            <a:xfrm rot="16200000" flipV="1">
              <a:off x="934165" y="4829889"/>
              <a:ext cx="883309" cy="618307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732F5EB8-3F61-47E3-9B17-AB3015CB48F8}"/>
                </a:ext>
              </a:extLst>
            </p:cNvPr>
            <p:cNvCxnSpPr>
              <a:stCxn id="68" idx="6"/>
              <a:endCxn id="72" idx="2"/>
            </p:cNvCxnSpPr>
            <p:nvPr/>
          </p:nvCxnSpPr>
          <p:spPr bwMode="auto">
            <a:xfrm rot="16200000" flipV="1">
              <a:off x="1508047" y="4502705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630D428-02AE-4E14-B7F8-717031D7341A}"/>
                </a:ext>
              </a:extLst>
            </p:cNvPr>
            <p:cNvCxnSpPr>
              <a:stCxn id="67" idx="6"/>
              <a:endCxn id="72" idx="3"/>
            </p:cNvCxnSpPr>
            <p:nvPr/>
          </p:nvCxnSpPr>
          <p:spPr bwMode="auto">
            <a:xfrm rot="16200000" flipV="1">
              <a:off x="2009673" y="4103265"/>
              <a:ext cx="883309" cy="207155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4E9029-FE7C-451E-879E-BC8AECDE1DAE}"/>
                </a:ext>
              </a:extLst>
            </p:cNvPr>
            <p:cNvCxnSpPr>
              <a:cxnSpLocks/>
              <a:stCxn id="70" idx="6"/>
              <a:endCxn id="71" idx="1"/>
            </p:cNvCxnSpPr>
            <p:nvPr/>
          </p:nvCxnSpPr>
          <p:spPr bwMode="auto">
            <a:xfrm rot="16200000">
              <a:off x="1378030" y="4103266"/>
              <a:ext cx="883309" cy="207155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6321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Regression: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Linear units: no nonlinearity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540690" y="2811372"/>
            <a:ext cx="542499" cy="2456597"/>
            <a:chOff x="5356396" y="2429650"/>
            <a:chExt cx="723332" cy="3275463"/>
          </a:xfrm>
        </p:grpSpPr>
        <p:sp>
          <p:nvSpPr>
            <p:cNvPr id="5" name="Oval 4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8199341" y="3892902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72968" y="3183274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72968" y="3622260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72968" y="4049853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72968" y="4090385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972968" y="4093993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 rot="5400000">
            <a:off x="7526720" y="1897774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967" y="207103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Output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038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Multi-dimensional regression: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Linear units: no nonlinearity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540690" y="2811372"/>
            <a:ext cx="542499" cy="2456597"/>
            <a:chOff x="5356396" y="2429650"/>
            <a:chExt cx="723332" cy="3275463"/>
          </a:xfrm>
        </p:grpSpPr>
        <p:sp>
          <p:nvSpPr>
            <p:cNvPr id="5" name="Oval 4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8205347" y="4119663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2" name="Straight Arrow Connector 11"/>
          <p:cNvCxnSpPr>
            <a:stCxn id="5" idx="6"/>
            <a:endCxn id="11" idx="2"/>
          </p:cNvCxnSpPr>
          <p:nvPr/>
        </p:nvCxnSpPr>
        <p:spPr>
          <a:xfrm>
            <a:off x="6970595" y="3195214"/>
            <a:ext cx="1234752" cy="109334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11" idx="2"/>
          </p:cNvCxnSpPr>
          <p:nvPr/>
        </p:nvCxnSpPr>
        <p:spPr>
          <a:xfrm>
            <a:off x="6970595" y="3634200"/>
            <a:ext cx="1234752" cy="65435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1" idx="2"/>
          </p:cNvCxnSpPr>
          <p:nvPr/>
        </p:nvCxnSpPr>
        <p:spPr>
          <a:xfrm>
            <a:off x="6970595" y="4061793"/>
            <a:ext cx="1234752" cy="2267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6"/>
            <a:endCxn id="11" idx="2"/>
          </p:cNvCxnSpPr>
          <p:nvPr/>
        </p:nvCxnSpPr>
        <p:spPr>
          <a:xfrm flipV="1">
            <a:off x="6970595" y="4288554"/>
            <a:ext cx="1234752" cy="21537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6"/>
            <a:endCxn id="11" idx="2"/>
          </p:cNvCxnSpPr>
          <p:nvPr/>
        </p:nvCxnSpPr>
        <p:spPr>
          <a:xfrm flipV="1">
            <a:off x="6970595" y="4288554"/>
            <a:ext cx="1234752" cy="65435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35251" y="383928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51" y="3839289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 rot="5400000">
            <a:off x="7526720" y="1897774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967" y="207103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Output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05347" y="3625713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3" name="Straight Arrow Connector 22"/>
          <p:cNvCxnSpPr>
            <a:stCxn id="6" idx="6"/>
            <a:endCxn id="21" idx="2"/>
          </p:cNvCxnSpPr>
          <p:nvPr/>
        </p:nvCxnSpPr>
        <p:spPr>
          <a:xfrm>
            <a:off x="6970595" y="3634200"/>
            <a:ext cx="1234752" cy="1604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6"/>
            <a:endCxn id="21" idx="2"/>
          </p:cNvCxnSpPr>
          <p:nvPr/>
        </p:nvCxnSpPr>
        <p:spPr>
          <a:xfrm>
            <a:off x="6970595" y="3195214"/>
            <a:ext cx="1234752" cy="59939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6"/>
            <a:endCxn id="21" idx="2"/>
          </p:cNvCxnSpPr>
          <p:nvPr/>
        </p:nvCxnSpPr>
        <p:spPr>
          <a:xfrm flipV="1">
            <a:off x="6970595" y="3794604"/>
            <a:ext cx="1234752" cy="114830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1" idx="2"/>
          </p:cNvCxnSpPr>
          <p:nvPr/>
        </p:nvCxnSpPr>
        <p:spPr>
          <a:xfrm flipV="1">
            <a:off x="6931458" y="3794605"/>
            <a:ext cx="1273889" cy="8489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6"/>
            <a:endCxn id="21" idx="2"/>
          </p:cNvCxnSpPr>
          <p:nvPr/>
        </p:nvCxnSpPr>
        <p:spPr>
          <a:xfrm flipV="1">
            <a:off x="6970595" y="3794604"/>
            <a:ext cx="1234752" cy="26718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6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Binary classification: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Corresponds to using logistic regression on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540690" y="2811372"/>
            <a:ext cx="542499" cy="2456597"/>
            <a:chOff x="5356396" y="2429650"/>
            <a:chExt cx="723332" cy="3275463"/>
          </a:xfrm>
        </p:grpSpPr>
        <p:sp>
          <p:nvSpPr>
            <p:cNvPr id="5" name="Oval 4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8199341" y="3892902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72968" y="3183274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72968" y="3622260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72968" y="4049853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72968" y="4090385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972968" y="4093993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63" y="4292859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>
          <a:xfrm rot="5400000">
            <a:off x="7526720" y="1897774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8967" y="207103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Output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25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Output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Multi-class classification: </a:t>
                </a: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0" dirty="0">
                    <a:solidFill>
                      <a:srgbClr val="FF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Corresponds to using multi-class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logistic regression on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6540690" y="2811372"/>
            <a:ext cx="542499" cy="2456597"/>
            <a:chOff x="5356396" y="2429650"/>
            <a:chExt cx="723332" cy="3275463"/>
          </a:xfrm>
        </p:grpSpPr>
        <p:sp>
          <p:nvSpPr>
            <p:cNvPr id="22" name="Oval 21"/>
            <p:cNvSpPr/>
            <p:nvPr/>
          </p:nvSpPr>
          <p:spPr>
            <a:xfrm>
              <a:off x="5465578" y="271625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465578" y="3301566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65578" y="3871691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465578" y="4461200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465578" y="5046513"/>
              <a:ext cx="464024" cy="4503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56396" y="2429650"/>
              <a:ext cx="723332" cy="3275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8205347" y="4119663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9" name="Straight Arrow Connector 28"/>
          <p:cNvCxnSpPr>
            <a:stCxn id="22" idx="6"/>
            <a:endCxn id="28" idx="2"/>
          </p:cNvCxnSpPr>
          <p:nvPr/>
        </p:nvCxnSpPr>
        <p:spPr>
          <a:xfrm>
            <a:off x="6970595" y="3195214"/>
            <a:ext cx="1234752" cy="109334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6"/>
            <a:endCxn id="28" idx="2"/>
          </p:cNvCxnSpPr>
          <p:nvPr/>
        </p:nvCxnSpPr>
        <p:spPr>
          <a:xfrm>
            <a:off x="6970595" y="3634200"/>
            <a:ext cx="1234752" cy="65435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6"/>
            <a:endCxn id="28" idx="2"/>
          </p:cNvCxnSpPr>
          <p:nvPr/>
        </p:nvCxnSpPr>
        <p:spPr>
          <a:xfrm>
            <a:off x="6970595" y="4061793"/>
            <a:ext cx="1234752" cy="2267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6"/>
            <a:endCxn id="28" idx="2"/>
          </p:cNvCxnSpPr>
          <p:nvPr/>
        </p:nvCxnSpPr>
        <p:spPr>
          <a:xfrm flipV="1">
            <a:off x="6970595" y="4288554"/>
            <a:ext cx="1234752" cy="21537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8" idx="2"/>
          </p:cNvCxnSpPr>
          <p:nvPr/>
        </p:nvCxnSpPr>
        <p:spPr>
          <a:xfrm flipV="1">
            <a:off x="6970595" y="4288554"/>
            <a:ext cx="1234752" cy="65435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658" y="5365143"/>
                <a:ext cx="3697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635251" y="3839289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51" y="3839289"/>
                <a:ext cx="37138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eft Brace 35"/>
          <p:cNvSpPr/>
          <p:nvPr/>
        </p:nvSpPr>
        <p:spPr>
          <a:xfrm rot="5400000">
            <a:off x="7526720" y="1897774"/>
            <a:ext cx="219442" cy="13628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8967" y="2071032"/>
            <a:ext cx="136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Output layer</a:t>
            </a:r>
            <a:endParaRPr lang="zh-CN" altLang="en-US" sz="1800" i="1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205347" y="3625713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39" name="Straight Arrow Connector 38"/>
          <p:cNvCxnSpPr>
            <a:stCxn id="23" idx="6"/>
            <a:endCxn id="38" idx="2"/>
          </p:cNvCxnSpPr>
          <p:nvPr/>
        </p:nvCxnSpPr>
        <p:spPr>
          <a:xfrm>
            <a:off x="6970595" y="3634200"/>
            <a:ext cx="1234752" cy="1604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6"/>
            <a:endCxn id="38" idx="2"/>
          </p:cNvCxnSpPr>
          <p:nvPr/>
        </p:nvCxnSpPr>
        <p:spPr>
          <a:xfrm>
            <a:off x="6970595" y="3195214"/>
            <a:ext cx="1234752" cy="59939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6"/>
            <a:endCxn id="38" idx="2"/>
          </p:cNvCxnSpPr>
          <p:nvPr/>
        </p:nvCxnSpPr>
        <p:spPr>
          <a:xfrm flipV="1">
            <a:off x="6970595" y="3794604"/>
            <a:ext cx="1234752" cy="114830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8" idx="2"/>
          </p:cNvCxnSpPr>
          <p:nvPr/>
        </p:nvCxnSpPr>
        <p:spPr>
          <a:xfrm flipV="1">
            <a:off x="6931458" y="3794605"/>
            <a:ext cx="1273889" cy="84892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4" idx="6"/>
            <a:endCxn id="38" idx="2"/>
          </p:cNvCxnSpPr>
          <p:nvPr/>
        </p:nvCxnSpPr>
        <p:spPr>
          <a:xfrm flipV="1">
            <a:off x="6970595" y="3794604"/>
            <a:ext cx="1234752" cy="26718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23510" y="3831836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18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510" y="3831836"/>
                <a:ext cx="3537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99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r>
              <a:rPr lang="en-US" sz="3600" dirty="0"/>
              <a:t>Goals for the lecture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should understand the following concepts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perceptrons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dirty="0">
                <a:latin typeface="+mn-lt"/>
              </a:rPr>
              <a:t>the </a:t>
            </a:r>
            <a:r>
              <a:rPr lang="en-US" kern="0" dirty="0" err="1">
                <a:latin typeface="+mn-lt"/>
              </a:rPr>
              <a:t>perceptron</a:t>
            </a:r>
            <a:r>
              <a:rPr lang="en-US" kern="0" dirty="0">
                <a:latin typeface="+mn-lt"/>
              </a:rPr>
              <a:t> training rule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dirty="0">
                <a:latin typeface="+mn-lt"/>
              </a:rPr>
              <a:t>linear </a:t>
            </a:r>
            <a:r>
              <a:rPr lang="en-US" kern="0" dirty="0" err="1">
                <a:latin typeface="+mn-lt"/>
              </a:rPr>
              <a:t>separability</a:t>
            </a:r>
            <a:endParaRPr lang="en-US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baseline="0" dirty="0">
                <a:latin typeface="+mn-lt"/>
              </a:rPr>
              <a:t>multilayer neural networks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dirty="0">
                <a:latin typeface="+mn-lt"/>
              </a:rPr>
              <a:t>stochastic gradient descent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dirty="0"/>
              <a:t>backpropagation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Neuron take weighted linear combination of the previous layer</a:t>
            </a:r>
          </a:p>
          <a:p>
            <a:r>
              <a:rPr lang="en-US" altLang="zh-CN" dirty="0"/>
              <a:t>So can think of outputting one value for the next layer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7" name="Oval 6"/>
          <p:cNvSpPr/>
          <p:nvPr/>
        </p:nvSpPr>
        <p:spPr>
          <a:xfrm>
            <a:off x="5456480" y="2829746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6480" y="3268730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56480" y="369632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56480" y="4138456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56480" y="4577441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4594" y="2614794"/>
            <a:ext cx="542499" cy="245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24267" y="2841686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24267" y="3280670"/>
            <a:ext cx="348018" cy="337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24267" y="3708264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24267" y="4150396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24267" y="4589381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42380" y="2626734"/>
            <a:ext cx="542499" cy="24565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9" name="Straight Arrow Connector 18"/>
          <p:cNvCxnSpPr>
            <a:stCxn id="7" idx="6"/>
          </p:cNvCxnSpPr>
          <p:nvPr/>
        </p:nvCxnSpPr>
        <p:spPr>
          <a:xfrm>
            <a:off x="5804498" y="2998636"/>
            <a:ext cx="1230006" cy="8904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6"/>
          </p:cNvCxnSpPr>
          <p:nvPr/>
        </p:nvCxnSpPr>
        <p:spPr>
          <a:xfrm>
            <a:off x="5804498" y="3437622"/>
            <a:ext cx="1210428" cy="4338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6"/>
          </p:cNvCxnSpPr>
          <p:nvPr/>
        </p:nvCxnSpPr>
        <p:spPr>
          <a:xfrm>
            <a:off x="5804498" y="3865215"/>
            <a:ext cx="1187760" cy="573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6"/>
          </p:cNvCxnSpPr>
          <p:nvPr/>
        </p:nvCxnSpPr>
        <p:spPr>
          <a:xfrm flipV="1">
            <a:off x="5804498" y="3905747"/>
            <a:ext cx="1210428" cy="40160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6"/>
          </p:cNvCxnSpPr>
          <p:nvPr/>
        </p:nvCxnSpPr>
        <p:spPr>
          <a:xfrm flipV="1">
            <a:off x="5804499" y="3909355"/>
            <a:ext cx="1243162" cy="8369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6"/>
            <a:endCxn id="29" idx="6"/>
          </p:cNvCxnSpPr>
          <p:nvPr/>
        </p:nvCxnSpPr>
        <p:spPr>
          <a:xfrm>
            <a:off x="5804498" y="2998637"/>
            <a:ext cx="1270556" cy="453623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6"/>
            <a:endCxn id="29" idx="6"/>
          </p:cNvCxnSpPr>
          <p:nvPr/>
        </p:nvCxnSpPr>
        <p:spPr>
          <a:xfrm>
            <a:off x="5804498" y="3437621"/>
            <a:ext cx="1270556" cy="14639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6"/>
            <a:endCxn id="29" idx="6"/>
          </p:cNvCxnSpPr>
          <p:nvPr/>
        </p:nvCxnSpPr>
        <p:spPr>
          <a:xfrm flipV="1">
            <a:off x="5804498" y="3452260"/>
            <a:ext cx="1270556" cy="412955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6"/>
            <a:endCxn id="29" idx="6"/>
          </p:cNvCxnSpPr>
          <p:nvPr/>
        </p:nvCxnSpPr>
        <p:spPr>
          <a:xfrm flipV="1">
            <a:off x="5804498" y="3452260"/>
            <a:ext cx="1270556" cy="855087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6"/>
            <a:endCxn id="29" idx="6"/>
          </p:cNvCxnSpPr>
          <p:nvPr/>
        </p:nvCxnSpPr>
        <p:spPr>
          <a:xfrm flipV="1">
            <a:off x="5804498" y="3452260"/>
            <a:ext cx="1270556" cy="1294072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994277" y="3420218"/>
            <a:ext cx="80777" cy="6408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52735" y="4697293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226" y="2799195"/>
            <a:ext cx="392415" cy="21255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…</a:t>
            </a:r>
            <a:endParaRPr lang="zh-CN" altLang="en-US" sz="135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56481" y="5194325"/>
                <a:ext cx="444417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481" y="5194325"/>
                <a:ext cx="444417" cy="378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92253" y="5201855"/>
                <a:ext cx="664028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Calibri" panose="020F0502020204030204"/>
                    <a:ea typeface="宋体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253" y="5201855"/>
                <a:ext cx="664028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14" idx="6"/>
          </p:cNvCxnSpPr>
          <p:nvPr/>
        </p:nvCxnSpPr>
        <p:spPr>
          <a:xfrm flipV="1">
            <a:off x="7372285" y="2893331"/>
            <a:ext cx="883692" cy="556231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372285" y="3420218"/>
            <a:ext cx="883692" cy="2364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6"/>
          </p:cNvCxnSpPr>
          <p:nvPr/>
        </p:nvCxnSpPr>
        <p:spPr>
          <a:xfrm>
            <a:off x="7372285" y="3449562"/>
            <a:ext cx="848982" cy="521192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395679" y="3455257"/>
            <a:ext cx="796769" cy="96020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381626" y="3449562"/>
            <a:ext cx="767660" cy="1341868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07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/>
                  <a:t>Typical activation function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Threshold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𝕀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≥0]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Sigmoid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=1/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 err="1"/>
                  <a:t>Tanh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tanh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/>
          <p:cNvSpPr/>
          <p:nvPr/>
        </p:nvSpPr>
        <p:spPr>
          <a:xfrm>
            <a:off x="6964502" y="3501500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38129" y="2791872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2"/>
          </p:cNvCxnSpPr>
          <p:nvPr/>
        </p:nvCxnSpPr>
        <p:spPr>
          <a:xfrm>
            <a:off x="5738129" y="3230857"/>
            <a:ext cx="1226373" cy="43953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9" idx="2"/>
          </p:cNvCxnSpPr>
          <p:nvPr/>
        </p:nvCxnSpPr>
        <p:spPr>
          <a:xfrm>
            <a:off x="5738129" y="3658451"/>
            <a:ext cx="1226373" cy="1194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 flipV="1">
            <a:off x="5738129" y="3670390"/>
            <a:ext cx="1226373" cy="430193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5738129" y="3670391"/>
            <a:ext cx="1226373" cy="8691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37994" y="3468213"/>
                <a:ext cx="4008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1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994" y="3468213"/>
                <a:ext cx="400879" cy="415498"/>
              </a:xfrm>
              <a:prstGeom prst="rect">
                <a:avLst/>
              </a:prstGeom>
              <a:blipFill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39" idx="6"/>
          </p:cNvCxnSpPr>
          <p:nvPr/>
        </p:nvCxnSpPr>
        <p:spPr>
          <a:xfrm flipV="1">
            <a:off x="7312520" y="3664182"/>
            <a:ext cx="945404" cy="62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83439" y="3468213"/>
                <a:ext cx="39639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sz="2100" i="1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39" y="3468213"/>
                <a:ext cx="396391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59970" y="3142654"/>
                <a:ext cx="67948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zh-CN" altLang="en-US" sz="21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70" y="3142654"/>
                <a:ext cx="679481" cy="415498"/>
              </a:xfrm>
              <a:prstGeom prst="rect">
                <a:avLst/>
              </a:prstGeom>
              <a:blipFill>
                <a:blip r:embed="rId5"/>
                <a:stretch>
                  <a:fillRect r="-90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08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/>
              <a:t>Problem: saturation</a:t>
            </a:r>
            <a:endParaRPr lang="zh-CN" altLang="en-US" dirty="0"/>
          </a:p>
        </p:txBody>
      </p:sp>
      <p:sp>
        <p:nvSpPr>
          <p:cNvPr id="39" name="Oval 38"/>
          <p:cNvSpPr/>
          <p:nvPr/>
        </p:nvSpPr>
        <p:spPr>
          <a:xfrm>
            <a:off x="6964502" y="3501500"/>
            <a:ext cx="348018" cy="337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738129" y="2791872"/>
            <a:ext cx="1230006" cy="89045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9" idx="2"/>
          </p:cNvCxnSpPr>
          <p:nvPr/>
        </p:nvCxnSpPr>
        <p:spPr>
          <a:xfrm>
            <a:off x="5738129" y="3230857"/>
            <a:ext cx="1226373" cy="43953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9" idx="2"/>
          </p:cNvCxnSpPr>
          <p:nvPr/>
        </p:nvCxnSpPr>
        <p:spPr>
          <a:xfrm>
            <a:off x="5738129" y="3658451"/>
            <a:ext cx="1226373" cy="1194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 flipV="1">
            <a:off x="5738129" y="3670390"/>
            <a:ext cx="1226373" cy="430193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5738129" y="3670391"/>
            <a:ext cx="1226373" cy="86917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37994" y="3468213"/>
                <a:ext cx="4008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1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994" y="3468213"/>
                <a:ext cx="400879" cy="415498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>
            <a:stCxn id="39" idx="6"/>
          </p:cNvCxnSpPr>
          <p:nvPr/>
        </p:nvCxnSpPr>
        <p:spPr>
          <a:xfrm flipV="1">
            <a:off x="7312520" y="3664182"/>
            <a:ext cx="945404" cy="62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383439" y="3468213"/>
                <a:ext cx="39639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sz="2100" i="1" dirty="0">
                  <a:solidFill>
                    <a:srgbClr val="FF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39" y="3468213"/>
                <a:ext cx="396391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759970" y="3142654"/>
                <a:ext cx="67948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1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(⋅)</m:t>
                      </m:r>
                    </m:oMath>
                  </m:oMathPara>
                </a14:m>
                <a:endParaRPr lang="zh-CN" altLang="en-US" sz="2100" i="1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70" y="3142654"/>
                <a:ext cx="679481" cy="415498"/>
              </a:xfrm>
              <a:prstGeom prst="rect">
                <a:avLst/>
              </a:prstGeom>
              <a:blipFill>
                <a:blip r:embed="rId4"/>
                <a:stretch>
                  <a:fillRect r="-90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86" y="2125266"/>
            <a:ext cx="4701244" cy="334374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3144700" y="5469008"/>
            <a:ext cx="58921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5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Figure borrowed from </a:t>
            </a:r>
            <a:r>
              <a:rPr lang="en-US" altLang="zh-CN" sz="1500" i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Pattern Recognition and Machine Learning</a:t>
            </a:r>
            <a:r>
              <a:rPr lang="en-US" altLang="zh-CN" sz="15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Bishop</a:t>
            </a:r>
            <a:endParaRPr lang="zh-CN" altLang="en-US" sz="15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547470" y="3685080"/>
            <a:ext cx="2194437" cy="459486"/>
          </a:xfrm>
          <a:prstGeom prst="borderCallout1">
            <a:avLst>
              <a:gd name="adj1" fmla="val 47453"/>
              <a:gd name="adj2" fmla="val 101924"/>
              <a:gd name="adj3" fmla="val 298111"/>
              <a:gd name="adj4" fmla="val 1932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Too small gradient</a:t>
            </a:r>
            <a:endParaRPr lang="zh-CN" altLang="en-US" sz="2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44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</p:spPr>
            <p:txBody>
              <a:bodyPr/>
              <a:lstStyle/>
              <a:p>
                <a:r>
                  <a:rPr lang="en-US" altLang="zh-CN" dirty="0"/>
                  <a:t>Activation function </a:t>
                </a:r>
                <a:r>
                  <a:rPr lang="en-US" altLang="zh-CN" dirty="0" err="1"/>
                  <a:t>ReLU</a:t>
                </a:r>
                <a:r>
                  <a:rPr lang="en-US" altLang="zh-CN" dirty="0"/>
                  <a:t> (rectified linear unit)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,0}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  <a:blipFill>
                <a:blip r:embed="rId2"/>
                <a:stretch>
                  <a:fillRect l="-879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9" y="3157141"/>
            <a:ext cx="6001588" cy="2843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8337" y="5005225"/>
            <a:ext cx="23123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Figure from </a:t>
            </a:r>
            <a:r>
              <a:rPr lang="en-US" altLang="zh-CN" sz="1350" i="1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Deep learning</a:t>
            </a: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by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35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Goodfellow</a:t>
            </a: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35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Bengio</a:t>
            </a: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, </a:t>
            </a:r>
            <a:r>
              <a:rPr lang="en-US" altLang="zh-CN" sz="135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Courville</a:t>
            </a:r>
            <a:r>
              <a:rPr lang="en-US" altLang="zh-CN" sz="135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545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</p:spPr>
            <p:txBody>
              <a:bodyPr/>
              <a:lstStyle/>
              <a:p>
                <a:r>
                  <a:rPr lang="en-US" altLang="zh-CN" dirty="0"/>
                  <a:t>Activation function </a:t>
                </a:r>
                <a:r>
                  <a:rPr lang="en-US" altLang="zh-CN" dirty="0" err="1"/>
                  <a:t>ReLU</a:t>
                </a:r>
                <a:r>
                  <a:rPr lang="en-US" altLang="zh-CN" dirty="0"/>
                  <a:t> (rectified linear unit)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,0}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  <a:blipFill>
                <a:blip r:embed="rId2"/>
                <a:stretch>
                  <a:fillRect l="-879" t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06" y="3157141"/>
            <a:ext cx="6001588" cy="2843609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230948" y="3157141"/>
            <a:ext cx="2194437" cy="459486"/>
          </a:xfrm>
          <a:prstGeom prst="borderCallout1">
            <a:avLst>
              <a:gd name="adj1" fmla="val 45540"/>
              <a:gd name="adj2" fmla="val 98318"/>
              <a:gd name="adj3" fmla="val 451192"/>
              <a:gd name="adj4" fmla="val 15073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Gradient 0</a:t>
            </a:r>
            <a:endParaRPr lang="zh-CN" altLang="en-US" sz="2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6320913" y="2466674"/>
            <a:ext cx="2194437" cy="459486"/>
          </a:xfrm>
          <a:prstGeom prst="borderCallout1">
            <a:avLst>
              <a:gd name="adj1" fmla="val 55107"/>
              <a:gd name="adj2" fmla="val 556"/>
              <a:gd name="adj3" fmla="val 430143"/>
              <a:gd name="adj4" fmla="val -4679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Gradient 1</a:t>
            </a:r>
            <a:endParaRPr lang="zh-CN" altLang="en-US" sz="2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9185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Hidden layers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</p:spPr>
            <p:txBody>
              <a:bodyPr/>
              <a:lstStyle/>
              <a:p>
                <a:pPr marL="171450" lvl="1">
                  <a:spcBef>
                    <a:spcPts val="750"/>
                  </a:spcBef>
                </a:pPr>
                <a:r>
                  <a:rPr lang="en-US" altLang="zh-CN" dirty="0"/>
                  <a:t>Generalizations of </a:t>
                </a:r>
                <a:r>
                  <a:rPr lang="en-US" altLang="zh-CN" dirty="0" err="1"/>
                  <a:t>ReLU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begChr m:val="{"/>
                        <m:endChr m:val="}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en-US" altLang="zh-CN" b="0" dirty="0">
                    <a:solidFill>
                      <a:srgbClr val="FF0000"/>
                    </a:solidFill>
                  </a:rPr>
                  <a:t>Leaky-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,0}+0.01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,0}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Parametric-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ReLU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learnable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2226469"/>
                <a:ext cx="6934200" cy="3263504"/>
              </a:xfrm>
              <a:blipFill>
                <a:blip r:embed="rId2"/>
                <a:stretch>
                  <a:fillRect l="-527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558561" y="4585189"/>
            <a:ext cx="4325816" cy="351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3160835"/>
            <a:ext cx="0" cy="2329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58562" y="4611567"/>
            <a:ext cx="2013439" cy="184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72000" y="3275135"/>
            <a:ext cx="1622181" cy="1336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71818" y="4620358"/>
                <a:ext cx="353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818" y="4620358"/>
                <a:ext cx="35375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003262" y="3296821"/>
                <a:ext cx="1186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gReLU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62" y="3296821"/>
                <a:ext cx="118654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99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Learning in multilayer networks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990600"/>
            <a:ext cx="7467600" cy="1447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/>
              <a:t>work on neural nets fizzled in the 1960’s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single layer networks had representational limitations (linear </a:t>
            </a:r>
            <a:r>
              <a:rPr lang="en-US" sz="2000" dirty="0" err="1"/>
              <a:t>separability</a:t>
            </a:r>
            <a:r>
              <a:rPr lang="en-US" sz="2000" dirty="0"/>
              <a:t>)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no effective methods for training multilayer networks</a:t>
            </a:r>
          </a:p>
        </p:txBody>
      </p:sp>
      <p:sp>
        <p:nvSpPr>
          <p:cNvPr id="29" name="Content Placeholder 27"/>
          <p:cNvSpPr txBox="1">
            <a:spLocks/>
          </p:cNvSpPr>
          <p:nvPr/>
        </p:nvSpPr>
        <p:spPr bwMode="auto">
          <a:xfrm>
            <a:off x="609600" y="5105400"/>
            <a:ext cx="746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revived again with the invention of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backpropagation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 [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Rumelhart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McClelland, 1986; also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Werbos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1975]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key insight: require neural network to be differentiable; use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1" charset="-128"/>
              </a:rPr>
              <a:t>gradient descent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14400" y="2476500"/>
            <a:ext cx="7315200" cy="2209800"/>
            <a:chOff x="914400" y="2476500"/>
            <a:chExt cx="7315200" cy="22098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327400" y="2476500"/>
              <a:ext cx="838200" cy="2209800"/>
            </a:xfrm>
            <a:prstGeom prst="rect">
              <a:avLst/>
            </a:prstGeom>
            <a:solidFill>
              <a:schemeClr val="tx2">
                <a:alpha val="16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914400" y="2667000"/>
              <a:ext cx="4876800" cy="1790700"/>
              <a:chOff x="1905000" y="4381500"/>
              <a:chExt cx="4876800" cy="1790700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6248400" y="5010150"/>
                <a:ext cx="533400" cy="5334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4495800" y="4381500"/>
                <a:ext cx="533400" cy="5334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2286000" y="43815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2286000" y="5638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8" idx="6"/>
                <a:endCxn id="7" idx="2"/>
              </p:cNvCxnSpPr>
              <p:nvPr/>
            </p:nvCxnSpPr>
            <p:spPr bwMode="auto">
              <a:xfrm>
                <a:off x="2819400" y="4648200"/>
                <a:ext cx="1676400" cy="1588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1" name="Straight Arrow Connector 10"/>
              <p:cNvCxnSpPr>
                <a:stCxn id="9" idx="7"/>
                <a:endCxn id="7" idx="3"/>
              </p:cNvCxnSpPr>
              <p:nvPr/>
            </p:nvCxnSpPr>
            <p:spPr bwMode="auto">
              <a:xfrm rot="5400000" flipH="1" flipV="1">
                <a:off x="3217535" y="4360535"/>
                <a:ext cx="880130" cy="183263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graphicFrame>
            <p:nvGraphicFramePr>
              <p:cNvPr id="12" name="Object 11"/>
              <p:cNvGraphicFramePr>
                <a:graphicFrameLocks noChangeAspect="1"/>
              </p:cNvGraphicFramePr>
              <p:nvPr/>
            </p:nvGraphicFramePr>
            <p:xfrm>
              <a:off x="1905000" y="4470400"/>
              <a:ext cx="3048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578" name="Equation" r:id="rId4" imgW="152400" imgH="203200" progId="Equation.DSMT4">
                      <p:embed/>
                    </p:oleObj>
                  </mc:Choice>
                  <mc:Fallback>
                    <p:oleObj name="Equation" r:id="rId4" imgW="152400" imgH="20320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0" y="4470400"/>
                            <a:ext cx="3048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1905000" y="5715000"/>
              <a:ext cx="355600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2579" name="Equation" r:id="rId6" imgW="177800" imgH="203200" progId="Equation.DSMT4">
                      <p:embed/>
                    </p:oleObj>
                  </mc:Choice>
                  <mc:Fallback>
                    <p:oleObj name="Equation" r:id="rId6" imgW="177800" imgH="20320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05000" y="5715000"/>
                            <a:ext cx="355600" cy="406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4" name="Straight Arrow Connector 13"/>
              <p:cNvCxnSpPr>
                <a:stCxn id="8" idx="5"/>
                <a:endCxn id="15" idx="1"/>
              </p:cNvCxnSpPr>
              <p:nvPr/>
            </p:nvCxnSpPr>
            <p:spPr bwMode="auto">
              <a:xfrm rot="16200000" flipH="1">
                <a:off x="3217535" y="4360535"/>
                <a:ext cx="880130" cy="183263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5" name="Oval 14"/>
              <p:cNvSpPr/>
              <p:nvPr/>
            </p:nvSpPr>
            <p:spPr bwMode="auto">
              <a:xfrm>
                <a:off x="4495800" y="5638800"/>
                <a:ext cx="533400" cy="53340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9" idx="6"/>
                <a:endCxn id="15" idx="2"/>
              </p:cNvCxnSpPr>
              <p:nvPr/>
            </p:nvCxnSpPr>
            <p:spPr bwMode="auto">
              <a:xfrm>
                <a:off x="2819400" y="5905500"/>
                <a:ext cx="1676400" cy="1588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8" name="Straight Arrow Connector 17"/>
              <p:cNvCxnSpPr>
                <a:stCxn id="15" idx="6"/>
                <a:endCxn id="6" idx="3"/>
              </p:cNvCxnSpPr>
              <p:nvPr/>
            </p:nvCxnSpPr>
            <p:spPr bwMode="auto">
              <a:xfrm flipV="1">
                <a:off x="5029200" y="5465435"/>
                <a:ext cx="1297315" cy="440065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7" idx="6"/>
                <a:endCxn id="6" idx="1"/>
              </p:cNvCxnSpPr>
              <p:nvPr/>
            </p:nvCxnSpPr>
            <p:spPr bwMode="auto">
              <a:xfrm>
                <a:off x="5029200" y="4648200"/>
                <a:ext cx="1297315" cy="440065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6077498" y="3048000"/>
              <a:ext cx="215210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how to determine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error signal for </a:t>
              </a:r>
            </a:p>
            <a:p>
              <a:r>
                <a:rPr lang="en-US" i="1" dirty="0">
                  <a:solidFill>
                    <a:schemeClr val="tx2"/>
                  </a:solidFill>
                </a:rPr>
                <a:t>hidden units?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Learning in multilayer networks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609600" y="990600"/>
            <a:ext cx="7467600" cy="331081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/>
              <a:t>learning techniques nowadays </a:t>
            </a:r>
          </a:p>
          <a:p>
            <a:pPr lvl="1">
              <a:buFont typeface="Arial"/>
              <a:buChar char="•"/>
            </a:pPr>
            <a:r>
              <a:rPr lang="en-US" dirty="0"/>
              <a:t>r</a:t>
            </a:r>
            <a:r>
              <a:rPr lang="en-US" sz="2000" dirty="0"/>
              <a:t>andom initialization of the weights</a:t>
            </a:r>
          </a:p>
          <a:p>
            <a:pPr lvl="1">
              <a:buFont typeface="Arial"/>
              <a:buChar char="•"/>
            </a:pPr>
            <a:r>
              <a:rPr lang="en-US" dirty="0"/>
              <a:t>s</a:t>
            </a:r>
            <a:r>
              <a:rPr lang="en-US" sz="2000" dirty="0"/>
              <a:t>tochastic gradient descent (</a:t>
            </a:r>
            <a:r>
              <a:rPr lang="en-US" dirty="0"/>
              <a:t>can add momentum)</a:t>
            </a:r>
          </a:p>
          <a:p>
            <a:pPr lvl="1">
              <a:buFont typeface="Arial"/>
              <a:buChar char="•"/>
            </a:pPr>
            <a:r>
              <a:rPr lang="en-US" dirty="0"/>
              <a:t>regularization techniques</a:t>
            </a:r>
          </a:p>
          <a:p>
            <a:pPr lvl="2">
              <a:buFont typeface="Arial"/>
              <a:buChar char="•"/>
            </a:pPr>
            <a:r>
              <a:rPr lang="en-US" dirty="0"/>
              <a:t>norm constraint</a:t>
            </a:r>
          </a:p>
          <a:p>
            <a:pPr lvl="2">
              <a:buFont typeface="Arial"/>
              <a:buChar char="•"/>
            </a:pPr>
            <a:r>
              <a:rPr lang="en-US" dirty="0"/>
              <a:t>dropout</a:t>
            </a:r>
          </a:p>
          <a:p>
            <a:pPr lvl="2">
              <a:buFont typeface="Arial"/>
              <a:buChar char="•"/>
            </a:pPr>
            <a:r>
              <a:rPr lang="en-US" dirty="0"/>
              <a:t>batch normalization</a:t>
            </a:r>
          </a:p>
          <a:p>
            <a:pPr lvl="2">
              <a:buFont typeface="Arial"/>
              <a:buChar char="•"/>
            </a:pPr>
            <a:r>
              <a:rPr lang="en-US" dirty="0"/>
              <a:t>data augmentation</a:t>
            </a:r>
          </a:p>
          <a:p>
            <a:pPr lvl="2">
              <a:buFont typeface="Arial"/>
              <a:buChar char="•"/>
            </a:pPr>
            <a:r>
              <a:rPr lang="en-US" dirty="0"/>
              <a:t>early stopping</a:t>
            </a:r>
          </a:p>
          <a:p>
            <a:pPr lvl="2">
              <a:buFont typeface="Arial"/>
              <a:buChar char="•"/>
            </a:pPr>
            <a:r>
              <a:rPr lang="en-US" dirty="0"/>
              <a:t>pretraining </a:t>
            </a:r>
          </a:p>
          <a:p>
            <a:pPr lvl="2">
              <a:buFont typeface="Arial"/>
              <a:buChar char="•"/>
            </a:pPr>
            <a:r>
              <a:rPr lang="en-US" dirty="0"/>
              <a:t>…</a:t>
            </a:r>
          </a:p>
          <a:p>
            <a:pPr lvl="1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318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Gradient descent in weight space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9" y="2362200"/>
            <a:ext cx="4476541" cy="32589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29200" y="4800600"/>
            <a:ext cx="3418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figure from Cho &amp; Chow, </a:t>
            </a:r>
            <a:r>
              <a:rPr lang="en-US" sz="1200" i="1" dirty="0" err="1"/>
              <a:t>Neurocomputing</a:t>
            </a:r>
            <a:r>
              <a:rPr lang="en-US" sz="1200" i="1" dirty="0"/>
              <a:t> </a:t>
            </a:r>
            <a:r>
              <a:rPr lang="en-US" sz="1200" dirty="0"/>
              <a:t>1999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800600" y="1981200"/>
          <a:ext cx="35560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8" name="Equation" r:id="rId4" imgW="1536700" imgH="419100" progId="Equation.DSMT4">
                  <p:embed/>
                </p:oleObj>
              </mc:Choice>
              <mc:Fallback>
                <p:oleObj name="Equation" r:id="rId4" imgW="1536700" imgH="419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81200"/>
                        <a:ext cx="35560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04800" y="11209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a training set                                                      we can specify an error measure that is a function of our weight vector </a:t>
            </a:r>
            <a:r>
              <a:rPr lang="en-US" b="1" i="1" dirty="0" err="1">
                <a:latin typeface="Times"/>
                <a:cs typeface="Times"/>
              </a:rPr>
              <a:t>w</a:t>
            </a:r>
            <a:endParaRPr lang="en-US" b="1" i="1" dirty="0">
              <a:latin typeface="Times"/>
              <a:cs typeface="Time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5848290"/>
            <a:ext cx="883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error measure defines a surface over the hypothesis (i.e. weight) space</a:t>
            </a:r>
            <a:endParaRPr lang="en-US" b="1" i="1" dirty="0">
              <a:latin typeface="Times"/>
              <a:cs typeface="Time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92500" y="5321300"/>
            <a:ext cx="609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w</a:t>
            </a:r>
            <a:r>
              <a:rPr lang="en-US" i="1" baseline="-25000" dirty="0">
                <a:latin typeface="Times"/>
                <a:cs typeface="Times"/>
              </a:rPr>
              <a:t>1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57300" y="5245100"/>
            <a:ext cx="685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"/>
                <a:cs typeface="Times"/>
              </a:rPr>
              <a:t>w</a:t>
            </a:r>
            <a:r>
              <a:rPr lang="en-US" i="1" baseline="-25000" dirty="0">
                <a:latin typeface="Times"/>
                <a:cs typeface="Times"/>
              </a:rPr>
              <a:t>2</a:t>
            </a:r>
            <a:endParaRPr lang="en-US" i="1" dirty="0">
              <a:latin typeface="Times"/>
              <a:cs typeface="Times"/>
            </a:endParaRP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2700338" y="1057275"/>
          <a:ext cx="35607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99" name="Equation" r:id="rId6" imgW="1841500" imgH="266700" progId="Equation.DSMT4">
                  <p:embed/>
                </p:oleObj>
              </mc:Choice>
              <mc:Fallback>
                <p:oleObj name="Equation" r:id="rId6" imgW="1841500" imgH="266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57275"/>
                        <a:ext cx="356076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Gradient descent in weight space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4761854" y="5257800"/>
            <a:ext cx="388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V="1">
            <a:off x="4761854" y="2286000"/>
            <a:ext cx="1587" cy="297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3314054" y="5257800"/>
            <a:ext cx="1447800" cy="15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8662341" y="5030788"/>
            <a:ext cx="557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848916" y="6149975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  <a:latin typeface="Times"/>
                <a:cs typeface="Times"/>
              </a:rPr>
              <a:t>2        </a:t>
            </a:r>
          </a:p>
        </p:txBody>
      </p:sp>
      <p:grpSp>
        <p:nvGrpSpPr>
          <p:cNvPr id="2" name="Group 48"/>
          <p:cNvGrpSpPr/>
          <p:nvPr/>
        </p:nvGrpSpPr>
        <p:grpSpPr>
          <a:xfrm>
            <a:off x="3556941" y="1752600"/>
            <a:ext cx="5561013" cy="4122738"/>
            <a:chOff x="2667000" y="1066800"/>
            <a:chExt cx="5561013" cy="4122738"/>
          </a:xfrm>
        </p:grpSpPr>
        <p:sp>
          <p:nvSpPr>
            <p:cNvPr id="45067" name="Arc 15"/>
            <p:cNvSpPr>
              <a:spLocks/>
            </p:cNvSpPr>
            <p:nvPr/>
          </p:nvSpPr>
          <p:spPr bwMode="auto">
            <a:xfrm flipV="1">
              <a:off x="2709863" y="1524000"/>
              <a:ext cx="4760912" cy="3200400"/>
            </a:xfrm>
            <a:custGeom>
              <a:avLst/>
              <a:gdLst>
                <a:gd name="T0" fmla="*/ 0 w 32190"/>
                <a:gd name="T1" fmla="*/ 2147483647 h 21600"/>
                <a:gd name="T2" fmla="*/ 2147483647 w 32190"/>
                <a:gd name="T3" fmla="*/ 2147483647 h 21600"/>
                <a:gd name="T4" fmla="*/ 2147483647 w 3219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2190"/>
                <a:gd name="T10" fmla="*/ 0 h 21600"/>
                <a:gd name="T11" fmla="*/ 32190 w 321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90" h="21600" fill="none" extrusionOk="0">
                  <a:moveTo>
                    <a:pt x="-1" y="2774"/>
                  </a:moveTo>
                  <a:cubicBezTo>
                    <a:pt x="3233" y="955"/>
                    <a:pt x="6880" y="-1"/>
                    <a:pt x="10591" y="0"/>
                  </a:cubicBezTo>
                  <a:cubicBezTo>
                    <a:pt x="22435" y="0"/>
                    <a:pt x="32070" y="9538"/>
                    <a:pt x="32189" y="21382"/>
                  </a:cubicBezTo>
                </a:path>
                <a:path w="32190" h="21600" stroke="0" extrusionOk="0">
                  <a:moveTo>
                    <a:pt x="-1" y="2774"/>
                  </a:moveTo>
                  <a:cubicBezTo>
                    <a:pt x="3233" y="955"/>
                    <a:pt x="6880" y="-1"/>
                    <a:pt x="10591" y="0"/>
                  </a:cubicBezTo>
                  <a:cubicBezTo>
                    <a:pt x="22435" y="0"/>
                    <a:pt x="32070" y="9538"/>
                    <a:pt x="32189" y="21382"/>
                  </a:cubicBezTo>
                  <a:lnTo>
                    <a:pt x="1059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Arc 16"/>
            <p:cNvSpPr>
              <a:spLocks/>
            </p:cNvSpPr>
            <p:nvPr/>
          </p:nvSpPr>
          <p:spPr bwMode="auto">
            <a:xfrm flipV="1">
              <a:off x="2763838" y="1066800"/>
              <a:ext cx="4076700" cy="3200400"/>
            </a:xfrm>
            <a:custGeom>
              <a:avLst/>
              <a:gdLst>
                <a:gd name="T0" fmla="*/ 0 w 29711"/>
                <a:gd name="T1" fmla="*/ 2147483647 h 21600"/>
                <a:gd name="T2" fmla="*/ 2147483647 w 29711"/>
                <a:gd name="T3" fmla="*/ 2147483647 h 21600"/>
                <a:gd name="T4" fmla="*/ 2147483647 w 2971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9711"/>
                <a:gd name="T10" fmla="*/ 0 h 21600"/>
                <a:gd name="T11" fmla="*/ 29711 w 297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11" h="21600" fill="none" extrusionOk="0">
                  <a:moveTo>
                    <a:pt x="0" y="1626"/>
                  </a:moveTo>
                  <a:cubicBezTo>
                    <a:pt x="2608" y="552"/>
                    <a:pt x="5401" y="-1"/>
                    <a:pt x="8222" y="0"/>
                  </a:cubicBezTo>
                  <a:cubicBezTo>
                    <a:pt x="19302" y="0"/>
                    <a:pt x="28586" y="8385"/>
                    <a:pt x="29710" y="19409"/>
                  </a:cubicBezTo>
                </a:path>
                <a:path w="29711" h="21600" stroke="0" extrusionOk="0">
                  <a:moveTo>
                    <a:pt x="0" y="1626"/>
                  </a:moveTo>
                  <a:cubicBezTo>
                    <a:pt x="2608" y="552"/>
                    <a:pt x="5401" y="-1"/>
                    <a:pt x="8222" y="0"/>
                  </a:cubicBezTo>
                  <a:cubicBezTo>
                    <a:pt x="19302" y="0"/>
                    <a:pt x="28586" y="8385"/>
                    <a:pt x="29710" y="19409"/>
                  </a:cubicBezTo>
                  <a:lnTo>
                    <a:pt x="822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Arc 17"/>
            <p:cNvSpPr>
              <a:spLocks/>
            </p:cNvSpPr>
            <p:nvPr/>
          </p:nvSpPr>
          <p:spPr bwMode="auto">
            <a:xfrm flipV="1">
              <a:off x="2667000" y="1981200"/>
              <a:ext cx="5561013" cy="3200400"/>
            </a:xfrm>
            <a:custGeom>
              <a:avLst/>
              <a:gdLst>
                <a:gd name="T0" fmla="*/ 0 w 32181"/>
                <a:gd name="T1" fmla="*/ 2147483647 h 21600"/>
                <a:gd name="T2" fmla="*/ 2147483647 w 32181"/>
                <a:gd name="T3" fmla="*/ 2147483647 h 21600"/>
                <a:gd name="T4" fmla="*/ 2147483647 w 3218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2181"/>
                <a:gd name="T10" fmla="*/ 0 h 21600"/>
                <a:gd name="T11" fmla="*/ 32181 w 321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81" h="21600" fill="none" extrusionOk="0">
                  <a:moveTo>
                    <a:pt x="-1" y="2769"/>
                  </a:moveTo>
                  <a:cubicBezTo>
                    <a:pt x="3231" y="953"/>
                    <a:pt x="6875" y="-1"/>
                    <a:pt x="10582" y="0"/>
                  </a:cubicBezTo>
                  <a:cubicBezTo>
                    <a:pt x="22426" y="0"/>
                    <a:pt x="32061" y="9538"/>
                    <a:pt x="32180" y="21382"/>
                  </a:cubicBezTo>
                </a:path>
                <a:path w="32181" h="21600" stroke="0" extrusionOk="0">
                  <a:moveTo>
                    <a:pt x="-1" y="2769"/>
                  </a:moveTo>
                  <a:cubicBezTo>
                    <a:pt x="3231" y="953"/>
                    <a:pt x="6875" y="-1"/>
                    <a:pt x="10582" y="0"/>
                  </a:cubicBezTo>
                  <a:cubicBezTo>
                    <a:pt x="22426" y="0"/>
                    <a:pt x="32061" y="9538"/>
                    <a:pt x="32180" y="21382"/>
                  </a:cubicBezTo>
                  <a:lnTo>
                    <a:pt x="1058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18"/>
            <p:cNvSpPr>
              <a:spLocks noChangeShapeType="1"/>
            </p:cNvSpPr>
            <p:nvPr/>
          </p:nvSpPr>
          <p:spPr bwMode="auto">
            <a:xfrm>
              <a:off x="5181600" y="3962400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9"/>
            <p:cNvSpPr>
              <a:spLocks noChangeShapeType="1"/>
            </p:cNvSpPr>
            <p:nvPr/>
          </p:nvSpPr>
          <p:spPr bwMode="auto">
            <a:xfrm>
              <a:off x="6819900" y="16002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20"/>
            <p:cNvSpPr>
              <a:spLocks/>
            </p:cNvSpPr>
            <p:nvPr/>
          </p:nvSpPr>
          <p:spPr bwMode="auto">
            <a:xfrm>
              <a:off x="6629400" y="2362200"/>
              <a:ext cx="1270000" cy="1054100"/>
            </a:xfrm>
            <a:custGeom>
              <a:avLst/>
              <a:gdLst>
                <a:gd name="T0" fmla="*/ 0 w 800"/>
                <a:gd name="T1" fmla="*/ 0 h 664"/>
                <a:gd name="T2" fmla="*/ 2147483647 w 800"/>
                <a:gd name="T3" fmla="*/ 2147483647 h 664"/>
                <a:gd name="T4" fmla="*/ 2147483647 w 800"/>
                <a:gd name="T5" fmla="*/ 2147483647 h 664"/>
                <a:gd name="T6" fmla="*/ 2147483647 w 800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664"/>
                <a:gd name="T14" fmla="*/ 800 w 800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664">
                  <a:moveTo>
                    <a:pt x="0" y="0"/>
                  </a:moveTo>
                  <a:cubicBezTo>
                    <a:pt x="84" y="140"/>
                    <a:pt x="168" y="280"/>
                    <a:pt x="288" y="384"/>
                  </a:cubicBezTo>
                  <a:cubicBezTo>
                    <a:pt x="408" y="488"/>
                    <a:pt x="640" y="584"/>
                    <a:pt x="720" y="624"/>
                  </a:cubicBezTo>
                  <a:cubicBezTo>
                    <a:pt x="800" y="664"/>
                    <a:pt x="784" y="644"/>
                    <a:pt x="768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21"/>
            <p:cNvSpPr>
              <a:spLocks/>
            </p:cNvSpPr>
            <p:nvPr/>
          </p:nvSpPr>
          <p:spPr bwMode="auto">
            <a:xfrm>
              <a:off x="5943600" y="3429000"/>
              <a:ext cx="1066800" cy="914400"/>
            </a:xfrm>
            <a:custGeom>
              <a:avLst/>
              <a:gdLst>
                <a:gd name="T0" fmla="*/ 0 w 800"/>
                <a:gd name="T1" fmla="*/ 0 h 664"/>
                <a:gd name="T2" fmla="*/ 2147483647 w 800"/>
                <a:gd name="T3" fmla="*/ 2147483647 h 664"/>
                <a:gd name="T4" fmla="*/ 2147483647 w 800"/>
                <a:gd name="T5" fmla="*/ 2147483647 h 664"/>
                <a:gd name="T6" fmla="*/ 2147483647 w 800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664"/>
                <a:gd name="T14" fmla="*/ 800 w 800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664">
                  <a:moveTo>
                    <a:pt x="0" y="0"/>
                  </a:moveTo>
                  <a:cubicBezTo>
                    <a:pt x="84" y="140"/>
                    <a:pt x="168" y="280"/>
                    <a:pt x="288" y="384"/>
                  </a:cubicBezTo>
                  <a:cubicBezTo>
                    <a:pt x="408" y="488"/>
                    <a:pt x="640" y="584"/>
                    <a:pt x="720" y="624"/>
                  </a:cubicBezTo>
                  <a:cubicBezTo>
                    <a:pt x="800" y="664"/>
                    <a:pt x="784" y="644"/>
                    <a:pt x="768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22"/>
            <p:cNvSpPr>
              <a:spLocks/>
            </p:cNvSpPr>
            <p:nvPr/>
          </p:nvSpPr>
          <p:spPr bwMode="auto">
            <a:xfrm rot="1686268">
              <a:off x="4102100" y="4262438"/>
              <a:ext cx="393700" cy="927100"/>
            </a:xfrm>
            <a:custGeom>
              <a:avLst/>
              <a:gdLst>
                <a:gd name="T0" fmla="*/ 0 w 248"/>
                <a:gd name="T1" fmla="*/ 0 h 632"/>
                <a:gd name="T2" fmla="*/ 2147483647 w 248"/>
                <a:gd name="T3" fmla="*/ 2147483647 h 632"/>
                <a:gd name="T4" fmla="*/ 2147483647 w 248"/>
                <a:gd name="T5" fmla="*/ 2147483647 h 632"/>
                <a:gd name="T6" fmla="*/ 2147483647 w 248"/>
                <a:gd name="T7" fmla="*/ 2147483647 h 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32"/>
                <a:gd name="T14" fmla="*/ 248 w 248"/>
                <a:gd name="T15" fmla="*/ 632 h 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32">
                  <a:moveTo>
                    <a:pt x="0" y="0"/>
                  </a:moveTo>
                  <a:cubicBezTo>
                    <a:pt x="76" y="96"/>
                    <a:pt x="152" y="192"/>
                    <a:pt x="192" y="288"/>
                  </a:cubicBezTo>
                  <a:cubicBezTo>
                    <a:pt x="232" y="384"/>
                    <a:pt x="232" y="520"/>
                    <a:pt x="240" y="576"/>
                  </a:cubicBezTo>
                  <a:cubicBezTo>
                    <a:pt x="248" y="632"/>
                    <a:pt x="244" y="628"/>
                    <a:pt x="24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23"/>
            <p:cNvSpPr>
              <a:spLocks/>
            </p:cNvSpPr>
            <p:nvPr/>
          </p:nvSpPr>
          <p:spPr bwMode="auto">
            <a:xfrm>
              <a:off x="3048000" y="4267200"/>
              <a:ext cx="685800" cy="685800"/>
            </a:xfrm>
            <a:custGeom>
              <a:avLst/>
              <a:gdLst>
                <a:gd name="T0" fmla="*/ 2147483647 w 432"/>
                <a:gd name="T1" fmla="*/ 0 h 432"/>
                <a:gd name="T2" fmla="*/ 2147483647 w 432"/>
                <a:gd name="T3" fmla="*/ 2147483647 h 432"/>
                <a:gd name="T4" fmla="*/ 0 w 432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432"/>
                <a:gd name="T10" fmla="*/ 0 h 432"/>
                <a:gd name="T11" fmla="*/ 432 w 43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32">
                  <a:moveTo>
                    <a:pt x="432" y="0"/>
                  </a:moveTo>
                  <a:cubicBezTo>
                    <a:pt x="396" y="84"/>
                    <a:pt x="360" y="168"/>
                    <a:pt x="288" y="240"/>
                  </a:cubicBezTo>
                  <a:cubicBezTo>
                    <a:pt x="216" y="312"/>
                    <a:pt x="108" y="372"/>
                    <a:pt x="0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24"/>
            <p:cNvSpPr>
              <a:spLocks/>
            </p:cNvSpPr>
            <p:nvPr/>
          </p:nvSpPr>
          <p:spPr bwMode="auto">
            <a:xfrm>
              <a:off x="2743200" y="4191000"/>
              <a:ext cx="533400" cy="381000"/>
            </a:xfrm>
            <a:custGeom>
              <a:avLst/>
              <a:gdLst>
                <a:gd name="T0" fmla="*/ 2147483647 w 336"/>
                <a:gd name="T1" fmla="*/ 0 h 240"/>
                <a:gd name="T2" fmla="*/ 2147483647 w 336"/>
                <a:gd name="T3" fmla="*/ 2147483647 h 240"/>
                <a:gd name="T4" fmla="*/ 0 w 336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336" y="0"/>
                  </a:moveTo>
                  <a:cubicBezTo>
                    <a:pt x="268" y="76"/>
                    <a:pt x="200" y="152"/>
                    <a:pt x="144" y="192"/>
                  </a:cubicBezTo>
                  <a:cubicBezTo>
                    <a:pt x="88" y="232"/>
                    <a:pt x="44" y="236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7" name="Line 35"/>
          <p:cNvSpPr>
            <a:spLocks noChangeShapeType="1"/>
          </p:cNvSpPr>
          <p:nvPr/>
        </p:nvSpPr>
        <p:spPr bwMode="auto">
          <a:xfrm>
            <a:off x="7933679" y="3733800"/>
            <a:ext cx="0" cy="2362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6" name="Line 39"/>
          <p:cNvSpPr>
            <a:spLocks noChangeShapeType="1"/>
          </p:cNvSpPr>
          <p:nvPr/>
        </p:nvSpPr>
        <p:spPr bwMode="auto">
          <a:xfrm flipH="1">
            <a:off x="6943079" y="6065838"/>
            <a:ext cx="977900" cy="1920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Oval 28"/>
          <p:cNvSpPr>
            <a:spLocks noChangeArrowheads="1"/>
          </p:cNvSpPr>
          <p:nvPr/>
        </p:nvSpPr>
        <p:spPr bwMode="auto">
          <a:xfrm>
            <a:off x="7805091" y="5949950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40"/>
          <p:cNvSpPr>
            <a:spLocks noChangeShapeType="1"/>
          </p:cNvSpPr>
          <p:nvPr/>
        </p:nvSpPr>
        <p:spPr bwMode="auto">
          <a:xfrm flipV="1">
            <a:off x="6965304" y="4895850"/>
            <a:ext cx="0" cy="13541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Line 41"/>
          <p:cNvSpPr>
            <a:spLocks noChangeShapeType="1"/>
          </p:cNvSpPr>
          <p:nvPr/>
        </p:nvSpPr>
        <p:spPr bwMode="auto">
          <a:xfrm>
            <a:off x="4774554" y="4875213"/>
            <a:ext cx="221138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Line 26"/>
          <p:cNvSpPr>
            <a:spLocks noChangeShapeType="1"/>
          </p:cNvSpPr>
          <p:nvPr/>
        </p:nvSpPr>
        <p:spPr bwMode="auto">
          <a:xfrm flipH="1">
            <a:off x="6930379" y="3794125"/>
            <a:ext cx="930275" cy="1111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Line 42"/>
          <p:cNvSpPr>
            <a:spLocks noChangeShapeType="1"/>
          </p:cNvSpPr>
          <p:nvPr/>
        </p:nvSpPr>
        <p:spPr bwMode="auto">
          <a:xfrm flipH="1" flipV="1">
            <a:off x="4766616" y="3698875"/>
            <a:ext cx="316865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Oval 25"/>
          <p:cNvSpPr>
            <a:spLocks noChangeArrowheads="1"/>
          </p:cNvSpPr>
          <p:nvPr/>
        </p:nvSpPr>
        <p:spPr bwMode="auto">
          <a:xfrm>
            <a:off x="7824141" y="35814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37941" y="274320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37" name="Content Placeholder 27"/>
          <p:cNvSpPr>
            <a:spLocks noGrp="1"/>
          </p:cNvSpPr>
          <p:nvPr>
            <p:ph idx="1"/>
          </p:nvPr>
        </p:nvSpPr>
        <p:spPr>
          <a:xfrm>
            <a:off x="152400" y="2133600"/>
            <a:ext cx="3505200" cy="14478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on each iteration</a:t>
            </a:r>
          </a:p>
          <a:p>
            <a:pPr>
              <a:buFont typeface="Arial"/>
              <a:buChar char="•"/>
            </a:pPr>
            <a:r>
              <a:rPr lang="en-US" sz="2000" dirty="0"/>
              <a:t>current weights define a point in this space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find direction in which error surface descends most steeply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take a step (i.e. update weights) in that direction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1434" y="1041737"/>
            <a:ext cx="8072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g</a:t>
            </a:r>
            <a:r>
              <a:rPr lang="en-US" kern="0" dirty="0"/>
              <a:t>radient descent is an iterative process aimed at finding a minimum in the error surface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467600" cy="1143000"/>
          </a:xfrm>
        </p:spPr>
        <p:txBody>
          <a:bodyPr/>
          <a:lstStyle/>
          <a:p>
            <a:r>
              <a:rPr lang="en-US" sz="3600" dirty="0"/>
              <a:t>Neural networks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3429000"/>
            <a:ext cx="4652011" cy="2819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200400"/>
            <a:ext cx="4267200" cy="3352105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a.k.a</a:t>
            </a:r>
            <a:r>
              <a:rPr lang="en-US" kern="0" dirty="0">
                <a:latin typeface="+mn-lt"/>
              </a:rPr>
              <a:t>. </a:t>
            </a:r>
            <a:r>
              <a:rPr lang="en-US" i="1" kern="0" dirty="0">
                <a:latin typeface="+mn-lt"/>
              </a:rPr>
              <a:t>artificial neural networks</a:t>
            </a:r>
            <a:r>
              <a:rPr lang="en-US" kern="0" dirty="0">
                <a:latin typeface="+mn-lt"/>
              </a:rPr>
              <a:t>, </a:t>
            </a:r>
            <a:r>
              <a:rPr lang="en-US" i="1" kern="0" dirty="0">
                <a:latin typeface="+mn-lt"/>
              </a:rPr>
              <a:t>connectionist models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inspired</a:t>
            </a:r>
            <a:r>
              <a:rPr kumimoji="0" lang="en-US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kern="0" dirty="0">
                <a:latin typeface="+mn-lt"/>
              </a:rPr>
              <a:t>by interconnected neurons in biological systems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</a:t>
            </a:r>
            <a:r>
              <a:rPr kumimoji="0" lang="en-US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processing units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baseline="0" dirty="0">
                <a:latin typeface="+mn-lt"/>
              </a:rPr>
              <a:t>each</a:t>
            </a:r>
            <a:r>
              <a:rPr lang="en-US" kern="0" dirty="0">
                <a:latin typeface="+mn-lt"/>
              </a:rPr>
              <a:t> unit receives a number of real-valued inputs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en-US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unit produces a single real-valued output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Gradient descent in weight space</a:t>
            </a:r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>
            <a:off x="4761854" y="5232400"/>
            <a:ext cx="3886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V="1">
            <a:off x="4761854" y="2260600"/>
            <a:ext cx="1587" cy="297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 flipH="1">
            <a:off x="3314054" y="5232400"/>
            <a:ext cx="1447800" cy="15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8662341" y="5005388"/>
            <a:ext cx="5578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  <a:latin typeface="Times"/>
                <a:cs typeface="Times"/>
              </a:rPr>
              <a:t>1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2848916" y="6124575"/>
            <a:ext cx="68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400" i="1" baseline="-25000" dirty="0">
                <a:solidFill>
                  <a:srgbClr val="000000"/>
                </a:solidFill>
                <a:latin typeface="Times"/>
                <a:cs typeface="Times"/>
              </a:rPr>
              <a:t>2       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3556941" y="1727200"/>
            <a:ext cx="5561013" cy="4122738"/>
            <a:chOff x="2667000" y="1066800"/>
            <a:chExt cx="5561013" cy="4122738"/>
          </a:xfrm>
        </p:grpSpPr>
        <p:sp>
          <p:nvSpPr>
            <p:cNvPr id="45067" name="Arc 15"/>
            <p:cNvSpPr>
              <a:spLocks/>
            </p:cNvSpPr>
            <p:nvPr/>
          </p:nvSpPr>
          <p:spPr bwMode="auto">
            <a:xfrm flipV="1">
              <a:off x="2709863" y="1524000"/>
              <a:ext cx="4760912" cy="3200400"/>
            </a:xfrm>
            <a:custGeom>
              <a:avLst/>
              <a:gdLst>
                <a:gd name="T0" fmla="*/ 0 w 32190"/>
                <a:gd name="T1" fmla="*/ 2147483647 h 21600"/>
                <a:gd name="T2" fmla="*/ 2147483647 w 32190"/>
                <a:gd name="T3" fmla="*/ 2147483647 h 21600"/>
                <a:gd name="T4" fmla="*/ 2147483647 w 3219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2190"/>
                <a:gd name="T10" fmla="*/ 0 h 21600"/>
                <a:gd name="T11" fmla="*/ 32190 w 321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90" h="21600" fill="none" extrusionOk="0">
                  <a:moveTo>
                    <a:pt x="-1" y="2774"/>
                  </a:moveTo>
                  <a:cubicBezTo>
                    <a:pt x="3233" y="955"/>
                    <a:pt x="6880" y="-1"/>
                    <a:pt x="10591" y="0"/>
                  </a:cubicBezTo>
                  <a:cubicBezTo>
                    <a:pt x="22435" y="0"/>
                    <a:pt x="32070" y="9538"/>
                    <a:pt x="32189" y="21382"/>
                  </a:cubicBezTo>
                </a:path>
                <a:path w="32190" h="21600" stroke="0" extrusionOk="0">
                  <a:moveTo>
                    <a:pt x="-1" y="2774"/>
                  </a:moveTo>
                  <a:cubicBezTo>
                    <a:pt x="3233" y="955"/>
                    <a:pt x="6880" y="-1"/>
                    <a:pt x="10591" y="0"/>
                  </a:cubicBezTo>
                  <a:cubicBezTo>
                    <a:pt x="22435" y="0"/>
                    <a:pt x="32070" y="9538"/>
                    <a:pt x="32189" y="21382"/>
                  </a:cubicBezTo>
                  <a:lnTo>
                    <a:pt x="10591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Arc 16"/>
            <p:cNvSpPr>
              <a:spLocks/>
            </p:cNvSpPr>
            <p:nvPr/>
          </p:nvSpPr>
          <p:spPr bwMode="auto">
            <a:xfrm flipV="1">
              <a:off x="2763838" y="1066800"/>
              <a:ext cx="4076700" cy="3200400"/>
            </a:xfrm>
            <a:custGeom>
              <a:avLst/>
              <a:gdLst>
                <a:gd name="T0" fmla="*/ 0 w 29711"/>
                <a:gd name="T1" fmla="*/ 2147483647 h 21600"/>
                <a:gd name="T2" fmla="*/ 2147483647 w 29711"/>
                <a:gd name="T3" fmla="*/ 2147483647 h 21600"/>
                <a:gd name="T4" fmla="*/ 2147483647 w 2971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9711"/>
                <a:gd name="T10" fmla="*/ 0 h 21600"/>
                <a:gd name="T11" fmla="*/ 29711 w 297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711" h="21600" fill="none" extrusionOk="0">
                  <a:moveTo>
                    <a:pt x="0" y="1626"/>
                  </a:moveTo>
                  <a:cubicBezTo>
                    <a:pt x="2608" y="552"/>
                    <a:pt x="5401" y="-1"/>
                    <a:pt x="8222" y="0"/>
                  </a:cubicBezTo>
                  <a:cubicBezTo>
                    <a:pt x="19302" y="0"/>
                    <a:pt x="28586" y="8385"/>
                    <a:pt x="29710" y="19409"/>
                  </a:cubicBezTo>
                </a:path>
                <a:path w="29711" h="21600" stroke="0" extrusionOk="0">
                  <a:moveTo>
                    <a:pt x="0" y="1626"/>
                  </a:moveTo>
                  <a:cubicBezTo>
                    <a:pt x="2608" y="552"/>
                    <a:pt x="5401" y="-1"/>
                    <a:pt x="8222" y="0"/>
                  </a:cubicBezTo>
                  <a:cubicBezTo>
                    <a:pt x="19302" y="0"/>
                    <a:pt x="28586" y="8385"/>
                    <a:pt x="29710" y="19409"/>
                  </a:cubicBezTo>
                  <a:lnTo>
                    <a:pt x="822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Arc 17"/>
            <p:cNvSpPr>
              <a:spLocks/>
            </p:cNvSpPr>
            <p:nvPr/>
          </p:nvSpPr>
          <p:spPr bwMode="auto">
            <a:xfrm flipV="1">
              <a:off x="2667000" y="1981200"/>
              <a:ext cx="5561013" cy="3200400"/>
            </a:xfrm>
            <a:custGeom>
              <a:avLst/>
              <a:gdLst>
                <a:gd name="T0" fmla="*/ 0 w 32181"/>
                <a:gd name="T1" fmla="*/ 2147483647 h 21600"/>
                <a:gd name="T2" fmla="*/ 2147483647 w 32181"/>
                <a:gd name="T3" fmla="*/ 2147483647 h 21600"/>
                <a:gd name="T4" fmla="*/ 2147483647 w 32181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2181"/>
                <a:gd name="T10" fmla="*/ 0 h 21600"/>
                <a:gd name="T11" fmla="*/ 32181 w 321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181" h="21600" fill="none" extrusionOk="0">
                  <a:moveTo>
                    <a:pt x="-1" y="2769"/>
                  </a:moveTo>
                  <a:cubicBezTo>
                    <a:pt x="3231" y="953"/>
                    <a:pt x="6875" y="-1"/>
                    <a:pt x="10582" y="0"/>
                  </a:cubicBezTo>
                  <a:cubicBezTo>
                    <a:pt x="22426" y="0"/>
                    <a:pt x="32061" y="9538"/>
                    <a:pt x="32180" y="21382"/>
                  </a:cubicBezTo>
                </a:path>
                <a:path w="32181" h="21600" stroke="0" extrusionOk="0">
                  <a:moveTo>
                    <a:pt x="-1" y="2769"/>
                  </a:moveTo>
                  <a:cubicBezTo>
                    <a:pt x="3231" y="953"/>
                    <a:pt x="6875" y="-1"/>
                    <a:pt x="10582" y="0"/>
                  </a:cubicBezTo>
                  <a:cubicBezTo>
                    <a:pt x="22426" y="0"/>
                    <a:pt x="32061" y="9538"/>
                    <a:pt x="32180" y="21382"/>
                  </a:cubicBezTo>
                  <a:lnTo>
                    <a:pt x="10582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18"/>
            <p:cNvSpPr>
              <a:spLocks noChangeShapeType="1"/>
            </p:cNvSpPr>
            <p:nvPr/>
          </p:nvSpPr>
          <p:spPr bwMode="auto">
            <a:xfrm>
              <a:off x="5181600" y="3962400"/>
              <a:ext cx="533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9"/>
            <p:cNvSpPr>
              <a:spLocks noChangeShapeType="1"/>
            </p:cNvSpPr>
            <p:nvPr/>
          </p:nvSpPr>
          <p:spPr bwMode="auto">
            <a:xfrm>
              <a:off x="6819900" y="1600200"/>
              <a:ext cx="13716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20"/>
            <p:cNvSpPr>
              <a:spLocks/>
            </p:cNvSpPr>
            <p:nvPr/>
          </p:nvSpPr>
          <p:spPr bwMode="auto">
            <a:xfrm>
              <a:off x="6629400" y="2362200"/>
              <a:ext cx="1270000" cy="1054100"/>
            </a:xfrm>
            <a:custGeom>
              <a:avLst/>
              <a:gdLst>
                <a:gd name="T0" fmla="*/ 0 w 800"/>
                <a:gd name="T1" fmla="*/ 0 h 664"/>
                <a:gd name="T2" fmla="*/ 2147483647 w 800"/>
                <a:gd name="T3" fmla="*/ 2147483647 h 664"/>
                <a:gd name="T4" fmla="*/ 2147483647 w 800"/>
                <a:gd name="T5" fmla="*/ 2147483647 h 664"/>
                <a:gd name="T6" fmla="*/ 2147483647 w 800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664"/>
                <a:gd name="T14" fmla="*/ 800 w 800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664">
                  <a:moveTo>
                    <a:pt x="0" y="0"/>
                  </a:moveTo>
                  <a:cubicBezTo>
                    <a:pt x="84" y="140"/>
                    <a:pt x="168" y="280"/>
                    <a:pt x="288" y="384"/>
                  </a:cubicBezTo>
                  <a:cubicBezTo>
                    <a:pt x="408" y="488"/>
                    <a:pt x="640" y="584"/>
                    <a:pt x="720" y="624"/>
                  </a:cubicBezTo>
                  <a:cubicBezTo>
                    <a:pt x="800" y="664"/>
                    <a:pt x="784" y="644"/>
                    <a:pt x="768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21"/>
            <p:cNvSpPr>
              <a:spLocks/>
            </p:cNvSpPr>
            <p:nvPr/>
          </p:nvSpPr>
          <p:spPr bwMode="auto">
            <a:xfrm>
              <a:off x="5943600" y="3429000"/>
              <a:ext cx="1066800" cy="914400"/>
            </a:xfrm>
            <a:custGeom>
              <a:avLst/>
              <a:gdLst>
                <a:gd name="T0" fmla="*/ 0 w 800"/>
                <a:gd name="T1" fmla="*/ 0 h 664"/>
                <a:gd name="T2" fmla="*/ 2147483647 w 800"/>
                <a:gd name="T3" fmla="*/ 2147483647 h 664"/>
                <a:gd name="T4" fmla="*/ 2147483647 w 800"/>
                <a:gd name="T5" fmla="*/ 2147483647 h 664"/>
                <a:gd name="T6" fmla="*/ 2147483647 w 800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0"/>
                <a:gd name="T13" fmla="*/ 0 h 664"/>
                <a:gd name="T14" fmla="*/ 800 w 800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0" h="664">
                  <a:moveTo>
                    <a:pt x="0" y="0"/>
                  </a:moveTo>
                  <a:cubicBezTo>
                    <a:pt x="84" y="140"/>
                    <a:pt x="168" y="280"/>
                    <a:pt x="288" y="384"/>
                  </a:cubicBezTo>
                  <a:cubicBezTo>
                    <a:pt x="408" y="488"/>
                    <a:pt x="640" y="584"/>
                    <a:pt x="720" y="624"/>
                  </a:cubicBezTo>
                  <a:cubicBezTo>
                    <a:pt x="800" y="664"/>
                    <a:pt x="784" y="644"/>
                    <a:pt x="768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22"/>
            <p:cNvSpPr>
              <a:spLocks/>
            </p:cNvSpPr>
            <p:nvPr/>
          </p:nvSpPr>
          <p:spPr bwMode="auto">
            <a:xfrm rot="1686268">
              <a:off x="4102100" y="4262438"/>
              <a:ext cx="393700" cy="927100"/>
            </a:xfrm>
            <a:custGeom>
              <a:avLst/>
              <a:gdLst>
                <a:gd name="T0" fmla="*/ 0 w 248"/>
                <a:gd name="T1" fmla="*/ 0 h 632"/>
                <a:gd name="T2" fmla="*/ 2147483647 w 248"/>
                <a:gd name="T3" fmla="*/ 2147483647 h 632"/>
                <a:gd name="T4" fmla="*/ 2147483647 w 248"/>
                <a:gd name="T5" fmla="*/ 2147483647 h 632"/>
                <a:gd name="T6" fmla="*/ 2147483647 w 248"/>
                <a:gd name="T7" fmla="*/ 2147483647 h 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8"/>
                <a:gd name="T13" fmla="*/ 0 h 632"/>
                <a:gd name="T14" fmla="*/ 248 w 248"/>
                <a:gd name="T15" fmla="*/ 632 h 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8" h="632">
                  <a:moveTo>
                    <a:pt x="0" y="0"/>
                  </a:moveTo>
                  <a:cubicBezTo>
                    <a:pt x="76" y="96"/>
                    <a:pt x="152" y="192"/>
                    <a:pt x="192" y="288"/>
                  </a:cubicBezTo>
                  <a:cubicBezTo>
                    <a:pt x="232" y="384"/>
                    <a:pt x="232" y="520"/>
                    <a:pt x="240" y="576"/>
                  </a:cubicBezTo>
                  <a:cubicBezTo>
                    <a:pt x="248" y="632"/>
                    <a:pt x="244" y="628"/>
                    <a:pt x="240" y="6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23"/>
            <p:cNvSpPr>
              <a:spLocks/>
            </p:cNvSpPr>
            <p:nvPr/>
          </p:nvSpPr>
          <p:spPr bwMode="auto">
            <a:xfrm>
              <a:off x="3048000" y="4267200"/>
              <a:ext cx="685800" cy="685800"/>
            </a:xfrm>
            <a:custGeom>
              <a:avLst/>
              <a:gdLst>
                <a:gd name="T0" fmla="*/ 2147483647 w 432"/>
                <a:gd name="T1" fmla="*/ 0 h 432"/>
                <a:gd name="T2" fmla="*/ 2147483647 w 432"/>
                <a:gd name="T3" fmla="*/ 2147483647 h 432"/>
                <a:gd name="T4" fmla="*/ 0 w 432"/>
                <a:gd name="T5" fmla="*/ 2147483647 h 432"/>
                <a:gd name="T6" fmla="*/ 0 60000 65536"/>
                <a:gd name="T7" fmla="*/ 0 60000 65536"/>
                <a:gd name="T8" fmla="*/ 0 60000 65536"/>
                <a:gd name="T9" fmla="*/ 0 w 432"/>
                <a:gd name="T10" fmla="*/ 0 h 432"/>
                <a:gd name="T11" fmla="*/ 432 w 432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32">
                  <a:moveTo>
                    <a:pt x="432" y="0"/>
                  </a:moveTo>
                  <a:cubicBezTo>
                    <a:pt x="396" y="84"/>
                    <a:pt x="360" y="168"/>
                    <a:pt x="288" y="240"/>
                  </a:cubicBezTo>
                  <a:cubicBezTo>
                    <a:pt x="216" y="312"/>
                    <a:pt x="108" y="372"/>
                    <a:pt x="0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24"/>
            <p:cNvSpPr>
              <a:spLocks/>
            </p:cNvSpPr>
            <p:nvPr/>
          </p:nvSpPr>
          <p:spPr bwMode="auto">
            <a:xfrm>
              <a:off x="2743200" y="4191000"/>
              <a:ext cx="533400" cy="381000"/>
            </a:xfrm>
            <a:custGeom>
              <a:avLst/>
              <a:gdLst>
                <a:gd name="T0" fmla="*/ 2147483647 w 336"/>
                <a:gd name="T1" fmla="*/ 0 h 240"/>
                <a:gd name="T2" fmla="*/ 2147483647 w 336"/>
                <a:gd name="T3" fmla="*/ 2147483647 h 240"/>
                <a:gd name="T4" fmla="*/ 0 w 336"/>
                <a:gd name="T5" fmla="*/ 2147483647 h 240"/>
                <a:gd name="T6" fmla="*/ 0 60000 65536"/>
                <a:gd name="T7" fmla="*/ 0 60000 65536"/>
                <a:gd name="T8" fmla="*/ 0 60000 65536"/>
                <a:gd name="T9" fmla="*/ 0 w 336"/>
                <a:gd name="T10" fmla="*/ 0 h 240"/>
                <a:gd name="T11" fmla="*/ 336 w 33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240">
                  <a:moveTo>
                    <a:pt x="336" y="0"/>
                  </a:moveTo>
                  <a:cubicBezTo>
                    <a:pt x="268" y="76"/>
                    <a:pt x="200" y="152"/>
                    <a:pt x="144" y="192"/>
                  </a:cubicBezTo>
                  <a:cubicBezTo>
                    <a:pt x="88" y="232"/>
                    <a:pt x="44" y="236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77" name="Line 35"/>
          <p:cNvSpPr>
            <a:spLocks noChangeShapeType="1"/>
          </p:cNvSpPr>
          <p:nvPr/>
        </p:nvSpPr>
        <p:spPr bwMode="auto">
          <a:xfrm>
            <a:off x="7933679" y="3708400"/>
            <a:ext cx="0" cy="2362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8" name="Line 27"/>
          <p:cNvSpPr>
            <a:spLocks noChangeShapeType="1"/>
          </p:cNvSpPr>
          <p:nvPr/>
        </p:nvSpPr>
        <p:spPr bwMode="auto">
          <a:xfrm flipH="1" flipV="1">
            <a:off x="7268516" y="5778500"/>
            <a:ext cx="523875" cy="153988"/>
          </a:xfrm>
          <a:prstGeom prst="line">
            <a:avLst/>
          </a:prstGeom>
          <a:noFill/>
          <a:ln w="25400">
            <a:solidFill>
              <a:srgbClr val="0066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1" name="Line 31"/>
          <p:cNvSpPr>
            <a:spLocks noChangeShapeType="1"/>
          </p:cNvSpPr>
          <p:nvPr/>
        </p:nvSpPr>
        <p:spPr bwMode="auto">
          <a:xfrm flipH="1">
            <a:off x="7524103" y="6153150"/>
            <a:ext cx="280988" cy="374650"/>
          </a:xfrm>
          <a:prstGeom prst="line">
            <a:avLst/>
          </a:prstGeom>
          <a:noFill/>
          <a:ln w="25400">
            <a:solidFill>
              <a:srgbClr val="0066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4" name="Line 37"/>
          <p:cNvSpPr>
            <a:spLocks noChangeShapeType="1"/>
          </p:cNvSpPr>
          <p:nvPr/>
        </p:nvSpPr>
        <p:spPr bwMode="auto">
          <a:xfrm flipH="1">
            <a:off x="6914502" y="5765800"/>
            <a:ext cx="264034" cy="366714"/>
          </a:xfrm>
          <a:prstGeom prst="line">
            <a:avLst/>
          </a:prstGeom>
          <a:noFill/>
          <a:ln w="2540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5" name="Line 38"/>
          <p:cNvSpPr>
            <a:spLocks noChangeShapeType="1"/>
          </p:cNvSpPr>
          <p:nvPr/>
        </p:nvSpPr>
        <p:spPr bwMode="auto">
          <a:xfrm flipH="1" flipV="1">
            <a:off x="6989115" y="6323012"/>
            <a:ext cx="465996" cy="204787"/>
          </a:xfrm>
          <a:prstGeom prst="line">
            <a:avLst/>
          </a:prstGeom>
          <a:noFill/>
          <a:ln w="25400">
            <a:solidFill>
              <a:srgbClr val="0066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6" name="Line 39"/>
          <p:cNvSpPr>
            <a:spLocks noChangeShapeType="1"/>
          </p:cNvSpPr>
          <p:nvPr/>
        </p:nvSpPr>
        <p:spPr bwMode="auto">
          <a:xfrm flipH="1">
            <a:off x="6943079" y="6040438"/>
            <a:ext cx="977900" cy="1920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Oval 28"/>
          <p:cNvSpPr>
            <a:spLocks noChangeArrowheads="1"/>
          </p:cNvSpPr>
          <p:nvPr/>
        </p:nvSpPr>
        <p:spPr bwMode="auto">
          <a:xfrm>
            <a:off x="7805091" y="5924550"/>
            <a:ext cx="228600" cy="2286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40"/>
          <p:cNvSpPr>
            <a:spLocks noChangeShapeType="1"/>
          </p:cNvSpPr>
          <p:nvPr/>
        </p:nvSpPr>
        <p:spPr bwMode="auto">
          <a:xfrm flipV="1">
            <a:off x="6965304" y="4870450"/>
            <a:ext cx="0" cy="135413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9" name="Line 41"/>
          <p:cNvSpPr>
            <a:spLocks noChangeShapeType="1"/>
          </p:cNvSpPr>
          <p:nvPr/>
        </p:nvSpPr>
        <p:spPr bwMode="auto">
          <a:xfrm>
            <a:off x="4774554" y="4849813"/>
            <a:ext cx="2211387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0" name="Line 26"/>
          <p:cNvSpPr>
            <a:spLocks noChangeShapeType="1"/>
          </p:cNvSpPr>
          <p:nvPr/>
        </p:nvSpPr>
        <p:spPr bwMode="auto">
          <a:xfrm flipH="1">
            <a:off x="6930379" y="3768725"/>
            <a:ext cx="930275" cy="1111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91" name="Line 42"/>
          <p:cNvSpPr>
            <a:spLocks noChangeShapeType="1"/>
          </p:cNvSpPr>
          <p:nvPr/>
        </p:nvSpPr>
        <p:spPr bwMode="auto">
          <a:xfrm flipH="1" flipV="1">
            <a:off x="4766616" y="3673475"/>
            <a:ext cx="316865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92" name="Oval 25"/>
          <p:cNvSpPr>
            <a:spLocks noChangeArrowheads="1"/>
          </p:cNvSpPr>
          <p:nvPr/>
        </p:nvSpPr>
        <p:spPr bwMode="auto">
          <a:xfrm>
            <a:off x="7824141" y="3556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937941" y="271780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Error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352654" y="5283200"/>
          <a:ext cx="6238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6" name="Equation" r:id="rId3" imgW="393700" imgH="431800" progId="Equation.DSMT4">
                  <p:embed/>
                </p:oleObj>
              </mc:Choice>
              <mc:Fallback>
                <p:oleObj name="Equation" r:id="rId3" imgW="3937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2654" y="5283200"/>
                        <a:ext cx="6238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760641" y="6172200"/>
          <a:ext cx="66562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7" name="Equation" r:id="rId5" imgW="419100" imgH="431800" progId="Equation.DSMT4">
                  <p:embed/>
                </p:oleObj>
              </mc:Choice>
              <mc:Fallback>
                <p:oleObj name="Equation" r:id="rId5" imgW="4191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0641" y="6172200"/>
                        <a:ext cx="665629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3352800" y="1079500"/>
          <a:ext cx="360199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8" name="Equation" r:id="rId7" imgW="2019300" imgH="469900" progId="Equation.DSMT4">
                  <p:embed/>
                </p:oleObj>
              </mc:Choice>
              <mc:Fallback>
                <p:oleObj name="Equation" r:id="rId7" imgW="20193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79500"/>
                        <a:ext cx="360199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482600" y="2895600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9" name="Equation" r:id="rId9" imgW="1054100" imgH="228600" progId="Equation.DSMT4">
                  <p:embed/>
                </p:oleObj>
              </mc:Choice>
              <mc:Fallback>
                <p:oleObj name="Equation" r:id="rId9" imgW="10541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895600"/>
                        <a:ext cx="2108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482600" y="358140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20" name="Equation" r:id="rId11" imgW="927100" imgH="431800" progId="Equation.DSMT4">
                  <p:embed/>
                </p:oleObj>
              </mc:Choice>
              <mc:Fallback>
                <p:oleObj name="Equation" r:id="rId11" imgW="9271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581400"/>
                        <a:ext cx="1854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76200" y="1276290"/>
            <a:ext cx="3207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calculate the gradient of </a:t>
            </a:r>
            <a:r>
              <a:rPr lang="en-US" i="1" dirty="0">
                <a:latin typeface="Times"/>
                <a:cs typeface="Times"/>
              </a:rPr>
              <a:t>E</a:t>
            </a:r>
            <a:r>
              <a:rPr lang="en-US" dirty="0"/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2266890"/>
            <a:ext cx="4219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a step in the opposite direction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i="1" u="sng" dirty="0"/>
              <a:t>Batch </a:t>
            </a:r>
            <a:r>
              <a:rPr lang="en-US" sz="3600" dirty="0"/>
              <a:t>neural network training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3200400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sz="2000" dirty="0"/>
          </a:p>
          <a:p>
            <a:pPr>
              <a:spcAft>
                <a:spcPts val="600"/>
              </a:spcAft>
              <a:buNone/>
            </a:pPr>
            <a:r>
              <a:rPr lang="en-US" sz="2000" b="1" dirty="0"/>
              <a:t>given</a:t>
            </a:r>
            <a:r>
              <a:rPr lang="en-US" sz="2000" dirty="0"/>
              <a:t>: network structure and a training set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initialize all weights in 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000" dirty="0"/>
              <a:t> to small random numbers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until stopping criteria met do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	initialize the error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	for each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y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/>
              <a:t>in the training set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		input 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i="1" baseline="-25000" dirty="0">
                <a:latin typeface="Times"/>
                <a:cs typeface="Times"/>
              </a:rPr>
              <a:t>  </a:t>
            </a:r>
            <a:r>
              <a:rPr lang="en-US" sz="2000" dirty="0"/>
              <a:t>to the network and compute output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o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endParaRPr lang="en-US" sz="2000" dirty="0">
              <a:solidFill>
                <a:srgbClr val="000000"/>
              </a:solidFill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	increment the error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calculate the gradient</a:t>
            </a:r>
          </a:p>
          <a:p>
            <a:pPr>
              <a:spcAft>
                <a:spcPts val="600"/>
              </a:spcAft>
              <a:buNone/>
            </a:pPr>
            <a:endParaRPr lang="en-US" sz="2000" dirty="0"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endParaRPr lang="en-US" sz="2000" dirty="0"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update the weights </a:t>
            </a:r>
            <a:endParaRPr lang="en-US" sz="2000" dirty="0">
              <a:latin typeface="Times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334000" y="1217019"/>
          <a:ext cx="3160712" cy="45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3" name="Equation" r:id="rId4" imgW="1841500" imgH="266700" progId="Equation.DSMT4">
                  <p:embed/>
                </p:oleObj>
              </mc:Choice>
              <mc:Fallback>
                <p:oleObj name="Equation" r:id="rId4" imgW="18415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217019"/>
                        <a:ext cx="3160712" cy="459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540250" y="3717925"/>
          <a:ext cx="315753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4" name="Equation" r:id="rId6" imgW="1790700" imgH="393700" progId="Equation.DSMT4">
                  <p:embed/>
                </p:oleObj>
              </mc:Choice>
              <mc:Fallback>
                <p:oleObj name="Equation" r:id="rId6" imgW="1790700" imgH="393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3717925"/>
                        <a:ext cx="3157538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2286000" y="4708793"/>
          <a:ext cx="3048000" cy="70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5" name="Equation" r:id="rId8" imgW="2019300" imgH="469900" progId="Equation.DSMT4">
                  <p:embed/>
                </p:oleObj>
              </mc:Choice>
              <mc:Fallback>
                <p:oleObj name="Equation" r:id="rId8" imgW="20193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708793"/>
                        <a:ext cx="3048000" cy="709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2209800" y="6232793"/>
          <a:ext cx="1828800" cy="39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6" name="Equation" r:id="rId10" imgW="1054100" imgH="228600" progId="Equation.DSMT4">
                  <p:embed/>
                </p:oleObj>
              </mc:Choice>
              <mc:Fallback>
                <p:oleObj name="Equation" r:id="rId10" imgW="10541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6232793"/>
                        <a:ext cx="1828800" cy="39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3429000" y="2590800"/>
          <a:ext cx="10318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7" name="Equation" r:id="rId12" imgW="584200" imgH="190500" progId="Equation.DSMT4">
                  <p:embed/>
                </p:oleObj>
              </mc:Choice>
              <mc:Fallback>
                <p:oleObj name="Equation" r:id="rId12" imgW="5842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1031875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76200"/>
            <a:ext cx="7612062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Online vs. batch training </a:t>
            </a:r>
          </a:p>
        </p:txBody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10537" cy="4232275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400" dirty="0"/>
              <a:t>Standard gradient descent (batch training): calculates error gradient for the </a:t>
            </a:r>
            <a:r>
              <a:rPr lang="en-US" sz="2400" u="sng" dirty="0"/>
              <a:t>entire training set</a:t>
            </a:r>
            <a:r>
              <a:rPr lang="en-US" sz="2400" dirty="0"/>
              <a:t>, before taking a step in weight space</a:t>
            </a:r>
          </a:p>
          <a:p>
            <a:pPr>
              <a:defRPr/>
            </a:pPr>
            <a:endParaRPr lang="en-US" sz="2400" dirty="0"/>
          </a:p>
          <a:p>
            <a:pPr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2400" i="1" dirty="0"/>
              <a:t>Stochastic gradient descent </a:t>
            </a:r>
            <a:r>
              <a:rPr lang="en-US" sz="2400" dirty="0"/>
              <a:t>(online training): calculates error gradient for a single instance, then takes a step in weight space</a:t>
            </a:r>
          </a:p>
          <a:p>
            <a:pPr lvl="1">
              <a:defRPr/>
            </a:pPr>
            <a:r>
              <a:rPr lang="en-US" sz="2400" dirty="0"/>
              <a:t>much faster convergence</a:t>
            </a:r>
          </a:p>
          <a:p>
            <a:pPr lvl="1">
              <a:lnSpc>
                <a:spcPct val="95000"/>
              </a:lnSpc>
              <a:defRPr/>
            </a:pPr>
            <a:r>
              <a:rPr lang="en-US" sz="2400" dirty="0"/>
              <a:t>less susceptible to local minima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467600" cy="1143000"/>
          </a:xfrm>
        </p:spPr>
        <p:txBody>
          <a:bodyPr/>
          <a:lstStyle/>
          <a:p>
            <a:r>
              <a:rPr lang="en-US" sz="3600" i="1" u="sng" dirty="0"/>
              <a:t>Online </a:t>
            </a:r>
            <a:r>
              <a:rPr lang="en-US" sz="3600" dirty="0"/>
              <a:t>neural network training (stochastic gradient descent)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9793"/>
            <a:ext cx="8534400" cy="3200400"/>
          </a:xfrm>
        </p:spPr>
        <p:txBody>
          <a:bodyPr/>
          <a:lstStyle/>
          <a:p>
            <a:pPr>
              <a:buFont typeface="Arial"/>
              <a:buChar char="•"/>
            </a:pPr>
            <a:endParaRPr lang="en-US" sz="2000" dirty="0"/>
          </a:p>
          <a:p>
            <a:pPr>
              <a:spcAft>
                <a:spcPts val="600"/>
              </a:spcAft>
              <a:buNone/>
            </a:pPr>
            <a:r>
              <a:rPr lang="en-US" sz="2000" b="1" dirty="0"/>
              <a:t>given</a:t>
            </a:r>
            <a:r>
              <a:rPr lang="en-US" sz="2000" dirty="0"/>
              <a:t>: network structure and a training set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initialize all weights in 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w</a:t>
            </a:r>
            <a:r>
              <a:rPr lang="en-US" sz="2000" dirty="0"/>
              <a:t> to small random numbers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until stopping criteria met do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	for each 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,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y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dirty="0">
                <a:latin typeface="Times"/>
                <a:cs typeface="Times"/>
              </a:rPr>
              <a:t> </a:t>
            </a:r>
            <a:r>
              <a:rPr lang="en-US" sz="2000" dirty="0"/>
              <a:t>in the training set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		input </a:t>
            </a:r>
            <a:r>
              <a:rPr lang="en-US" sz="2000" b="1" i="1" dirty="0" err="1">
                <a:solidFill>
                  <a:srgbClr val="000000"/>
                </a:solidFill>
                <a:latin typeface="Times"/>
                <a:cs typeface="Times"/>
              </a:rPr>
              <a:t>x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i="1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r>
              <a:rPr lang="en-US" sz="2000" i="1" baseline="-25000" dirty="0">
                <a:latin typeface="Times"/>
                <a:cs typeface="Times"/>
              </a:rPr>
              <a:t>  </a:t>
            </a:r>
            <a:r>
              <a:rPr lang="en-US" sz="2000" dirty="0"/>
              <a:t>to the network and compute output </a:t>
            </a:r>
            <a:r>
              <a:rPr lang="en-US" sz="2000" i="1" dirty="0" err="1">
                <a:solidFill>
                  <a:srgbClr val="000000"/>
                </a:solidFill>
                <a:latin typeface="Times"/>
                <a:cs typeface="Times"/>
              </a:rPr>
              <a:t>o</a:t>
            </a:r>
            <a:r>
              <a:rPr lang="en-US" sz="2000" baseline="30000" dirty="0" err="1">
                <a:solidFill>
                  <a:srgbClr val="000000"/>
                </a:solidFill>
                <a:latin typeface="Times"/>
                <a:cs typeface="Times"/>
              </a:rPr>
              <a:t>(</a:t>
            </a:r>
            <a:r>
              <a:rPr lang="en-US" sz="2000" i="1" baseline="30000" dirty="0" err="1">
                <a:solidFill>
                  <a:srgbClr val="000000"/>
                </a:solidFill>
                <a:latin typeface="Times"/>
                <a:cs typeface="Times"/>
              </a:rPr>
              <a:t>d</a:t>
            </a:r>
            <a:r>
              <a:rPr lang="en-US" sz="2000" baseline="30000" dirty="0">
                <a:solidFill>
                  <a:srgbClr val="000000"/>
                </a:solidFill>
                <a:latin typeface="Times"/>
                <a:cs typeface="Times"/>
              </a:rPr>
              <a:t>)</a:t>
            </a:r>
            <a:endParaRPr lang="en-US" sz="2000" dirty="0">
              <a:solidFill>
                <a:srgbClr val="000000"/>
              </a:solidFill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	calculate the error</a:t>
            </a: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	calculate the gradient</a:t>
            </a:r>
          </a:p>
          <a:p>
            <a:pPr>
              <a:spcAft>
                <a:spcPts val="600"/>
              </a:spcAft>
              <a:buNone/>
            </a:pPr>
            <a:endParaRPr lang="en-US" sz="2000" dirty="0"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endParaRPr lang="en-US" sz="2000" dirty="0">
              <a:latin typeface="+mj-lt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>
                <a:latin typeface="+mj-lt"/>
                <a:cs typeface="Times"/>
              </a:rPr>
              <a:t>			update the weights </a:t>
            </a:r>
            <a:endParaRPr lang="en-US" sz="2000" dirty="0">
              <a:latin typeface="Times"/>
              <a:cs typeface="Times"/>
            </a:endParaRPr>
          </a:p>
          <a:p>
            <a:pPr>
              <a:spcAft>
                <a:spcPts val="600"/>
              </a:spcAft>
              <a:buNone/>
            </a:pPr>
            <a:r>
              <a:rPr lang="en-US" sz="2000" dirty="0"/>
              <a:t>	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334000" y="1658612"/>
          <a:ext cx="3160712" cy="45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54" name="Equation" r:id="rId4" imgW="1841500" imgH="266700" progId="Equation.DSMT4">
                  <p:embed/>
                </p:oleObj>
              </mc:Choice>
              <mc:Fallback>
                <p:oleObj name="Equation" r:id="rId4" imgW="1841500" imgH="266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58612"/>
                        <a:ext cx="3160712" cy="459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4495800" y="3784868"/>
          <a:ext cx="23733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55" name="Equation" r:id="rId6" imgW="1346200" imgH="393700" progId="Equation.DSMT4">
                  <p:embed/>
                </p:oleObj>
              </mc:Choice>
              <mc:Fallback>
                <p:oleObj name="Equation" r:id="rId6" imgW="1346200" imgH="393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784868"/>
                        <a:ext cx="23733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3048000" y="4784993"/>
          <a:ext cx="3048000" cy="709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56" name="Equation" r:id="rId8" imgW="2019300" imgH="469900" progId="Equation.DSMT4">
                  <p:embed/>
                </p:oleObj>
              </mc:Choice>
              <mc:Fallback>
                <p:oleObj name="Equation" r:id="rId8" imgW="20193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84993"/>
                        <a:ext cx="3048000" cy="709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6"/>
          <p:cNvGraphicFramePr>
            <a:graphicFrameLocks noChangeAspect="1"/>
          </p:cNvGraphicFramePr>
          <p:nvPr/>
        </p:nvGraphicFramePr>
        <p:xfrm>
          <a:off x="3048000" y="6080393"/>
          <a:ext cx="1828800" cy="396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857" name="Equation" r:id="rId10" imgW="1054100" imgH="228600" progId="Equation.DSMT4">
                  <p:embed/>
                </p:oleObj>
              </mc:Choice>
              <mc:Fallback>
                <p:oleObj name="Equation" r:id="rId10" imgW="10541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080393"/>
                        <a:ext cx="1828800" cy="396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467600" cy="1143000"/>
          </a:xfrm>
        </p:spPr>
        <p:txBody>
          <a:bodyPr/>
          <a:lstStyle/>
          <a:p>
            <a:r>
              <a:rPr lang="en-US" sz="3600" dirty="0"/>
              <a:t>Taking derivatives in neural nets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600200" y="1828800"/>
          <a:ext cx="1219200" cy="961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81" name="Equation" r:id="rId4" imgW="546100" imgH="431800" progId="Equation.DSMT4">
                  <p:embed/>
                </p:oleObj>
              </mc:Choice>
              <mc:Fallback>
                <p:oleObj name="Equation" r:id="rId4" imgW="5461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1219200" cy="961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600200" y="3200400"/>
          <a:ext cx="1701930" cy="87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82" name="Equation" r:id="rId6" imgW="762000" imgH="393700" progId="Equation.DSMT4">
                  <p:embed/>
                </p:oleObj>
              </mc:Choice>
              <mc:Fallback>
                <p:oleObj name="Equation" r:id="rId6" imgW="762000" imgH="393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200400"/>
                        <a:ext cx="1701930" cy="876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1219200"/>
            <a:ext cx="3990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the chain rule from calculus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5800" y="4595752"/>
            <a:ext cx="7696200" cy="1500248"/>
            <a:chOff x="685800" y="4595752"/>
            <a:chExt cx="7696200" cy="1500248"/>
          </a:xfrm>
        </p:grpSpPr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1600200" y="5175250"/>
            <a:ext cx="297815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3" name="Equation" r:id="rId8" imgW="1397000" imgH="431800" progId="Equation.DSMT4">
                    <p:embed/>
                  </p:oleObj>
                </mc:Choice>
                <mc:Fallback>
                  <p:oleObj name="Equation" r:id="rId8" imgW="1397000" imgH="431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5175250"/>
                          <a:ext cx="2978150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85800" y="4595752"/>
              <a:ext cx="3832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we’ll make use of this as follows</a:t>
              </a:r>
            </a:p>
          </p:txBody>
        </p:sp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6172200" y="5175250"/>
            <a:ext cx="2209800" cy="889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484" name="Equation" r:id="rId10" imgW="1104900" imgH="444500" progId="Equation.DSMT4">
                    <p:embed/>
                  </p:oleObj>
                </mc:Choice>
                <mc:Fallback>
                  <p:oleObj name="Equation" r:id="rId10" imgW="1104900" imgH="4445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5175250"/>
                          <a:ext cx="2209800" cy="889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467600" cy="1143000"/>
          </a:xfrm>
        </p:spPr>
        <p:txBody>
          <a:bodyPr/>
          <a:lstStyle/>
          <a:p>
            <a:r>
              <a:rPr lang="en-US" sz="3600" dirty="0"/>
              <a:t>Gradient descent: simple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066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simple case of a network with one linear output unit and no hidden units:</a:t>
            </a:r>
          </a:p>
          <a:p>
            <a:endParaRPr lang="en-US" dirty="0"/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2514600" y="1828800"/>
          <a:ext cx="2438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29" name="Equation" r:id="rId4" imgW="1219200" imgH="444500" progId="Equation.DSMT4">
                  <p:embed/>
                </p:oleObj>
              </mc:Choice>
              <mc:Fallback>
                <p:oleObj name="Equation" r:id="rId4" imgW="1219200" imgH="444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2438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774" name="Object 6"/>
          <p:cNvGraphicFramePr>
            <a:graphicFrameLocks noChangeAspect="1"/>
          </p:cNvGraphicFramePr>
          <p:nvPr/>
        </p:nvGraphicFramePr>
        <p:xfrm>
          <a:off x="2743200" y="3449648"/>
          <a:ext cx="3276600" cy="89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530" name="Equation" r:id="rId6" imgW="1536700" imgH="419100" progId="Equation.DSMT4">
                  <p:embed/>
                </p:oleObj>
              </mc:Choice>
              <mc:Fallback>
                <p:oleObj name="Equation" r:id="rId6" imgW="1536700" imgH="419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449648"/>
                        <a:ext cx="3276600" cy="893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967385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learn </a:t>
            </a:r>
            <a:r>
              <a:rPr lang="en-US" i="1" dirty="0" err="1">
                <a:latin typeface="Times"/>
                <a:cs typeface="Times"/>
              </a:rPr>
              <a:t>w</a:t>
            </a:r>
            <a:r>
              <a:rPr lang="en-US" i="1" baseline="-25000" dirty="0" err="1">
                <a:latin typeface="Times"/>
                <a:cs typeface="Times"/>
              </a:rPr>
              <a:t>i</a:t>
            </a:r>
            <a:r>
              <a:rPr lang="en-US" dirty="0" err="1"/>
              <a:t>’s</a:t>
            </a:r>
            <a:r>
              <a:rPr lang="en-US" dirty="0"/>
              <a:t> that minimize squared error</a:t>
            </a:r>
          </a:p>
          <a:p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6085" y="4876800"/>
            <a:ext cx="3709988" cy="1454944"/>
            <a:chOff x="556085" y="4876800"/>
            <a:chExt cx="3709988" cy="1454944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556085" y="5410994"/>
            <a:ext cx="3709988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1" name="Equation" r:id="rId8" imgW="1739900" imgH="431800" progId="Equation.DSMT4">
                    <p:embed/>
                  </p:oleObj>
                </mc:Choice>
                <mc:Fallback>
                  <p:oleObj name="Equation" r:id="rId8" imgW="1739900" imgH="431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085" y="5410994"/>
                          <a:ext cx="3709988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556085" y="4876800"/>
              <a:ext cx="14251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batch case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953000" y="4876800"/>
            <a:ext cx="3494088" cy="1482725"/>
            <a:chOff x="4953000" y="4876800"/>
            <a:chExt cx="3494088" cy="1482725"/>
          </a:xfrm>
        </p:grpSpPr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4953000" y="5383213"/>
            <a:ext cx="3494088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2" name="Equation" r:id="rId10" imgW="1638300" imgH="457200" progId="Equation.DSMT4">
                    <p:embed/>
                  </p:oleObj>
                </mc:Choice>
                <mc:Fallback>
                  <p:oleObj name="Equation" r:id="rId10" imgW="1638300" imgH="4572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5383213"/>
                          <a:ext cx="3494088" cy="9763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4953000" y="4876800"/>
              <a:ext cx="1482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online case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629400" y="1729740"/>
            <a:ext cx="2133600" cy="2613660"/>
            <a:chOff x="6629400" y="1729740"/>
            <a:chExt cx="2133600" cy="2613660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8389620" y="3036570"/>
              <a:ext cx="373380" cy="37338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96100" y="2423160"/>
              <a:ext cx="373380" cy="3733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896100" y="2974340"/>
              <a:ext cx="373380" cy="3733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896100" y="3970020"/>
              <a:ext cx="373380" cy="3733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7056120" y="3525520"/>
              <a:ext cx="53340" cy="266700"/>
              <a:chOff x="4343400" y="4572000"/>
              <a:chExt cx="76200" cy="381000"/>
            </a:xfrm>
          </p:grpSpPr>
          <p:sp>
            <p:nvSpPr>
              <p:cNvPr id="27" name="Oval 7"/>
              <p:cNvSpPr/>
              <p:nvPr/>
            </p:nvSpPr>
            <p:spPr bwMode="auto">
              <a:xfrm>
                <a:off x="4343400" y="4572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3434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343400" y="4876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</p:grpSp>
        <p:cxnSp>
          <p:nvCxnSpPr>
            <p:cNvPr id="15" name="Straight Arrow Connector 14"/>
            <p:cNvCxnSpPr>
              <a:stCxn id="11" idx="6"/>
              <a:endCxn id="10" idx="1"/>
            </p:cNvCxnSpPr>
            <p:nvPr/>
          </p:nvCxnSpPr>
          <p:spPr bwMode="auto">
            <a:xfrm>
              <a:off x="7269480" y="2609850"/>
              <a:ext cx="1174820" cy="4814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2" idx="6"/>
              <a:endCxn id="10" idx="2"/>
            </p:cNvCxnSpPr>
            <p:nvPr/>
          </p:nvCxnSpPr>
          <p:spPr bwMode="auto">
            <a:xfrm>
              <a:off x="7269480" y="3161030"/>
              <a:ext cx="1120140" cy="622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Straight Arrow Connector 16"/>
            <p:cNvCxnSpPr>
              <a:stCxn id="13" idx="6"/>
              <a:endCxn id="10" idx="3"/>
            </p:cNvCxnSpPr>
            <p:nvPr/>
          </p:nvCxnSpPr>
          <p:spPr bwMode="auto">
            <a:xfrm flipV="1">
              <a:off x="7269480" y="3355270"/>
              <a:ext cx="1174820" cy="80144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6629400" y="2476500"/>
            <a:ext cx="21336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3" name="Equation" r:id="rId12" imgW="152400" imgH="203200" progId="Equation.DSMT4">
                    <p:embed/>
                  </p:oleObj>
                </mc:Choice>
                <mc:Fallback>
                  <p:oleObj name="Equation" r:id="rId12" imgW="152400" imgH="203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2476500"/>
                          <a:ext cx="21336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6629400" y="3009900"/>
            <a:ext cx="24892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4" name="Equation" r:id="rId14" imgW="177800" imgH="203200" progId="Equation.DSMT4">
                    <p:embed/>
                  </p:oleObj>
                </mc:Choice>
                <mc:Fallback>
                  <p:oleObj name="Equation" r:id="rId14" imgW="177800" imgH="203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3009900"/>
                          <a:ext cx="24892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6629400" y="4023360"/>
            <a:ext cx="24892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5" name="Equation" r:id="rId16" imgW="177800" imgH="203200" progId="Equation.DSMT4">
                    <p:embed/>
                  </p:oleObj>
                </mc:Choice>
                <mc:Fallback>
                  <p:oleObj name="Equation" r:id="rId16" imgW="177800" imgH="203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4023360"/>
                          <a:ext cx="24892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7376160" y="2405380"/>
            <a:ext cx="24892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6" name="Equation" r:id="rId18" imgW="177800" imgH="203200" progId="Equation.DSMT4">
                    <p:embed/>
                  </p:oleObj>
                </mc:Choice>
                <mc:Fallback>
                  <p:oleObj name="Equation" r:id="rId18" imgW="177800" imgH="203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160" y="2405380"/>
                          <a:ext cx="24892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7376160" y="3152140"/>
            <a:ext cx="28448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7" name="Equation" r:id="rId20" imgW="203200" imgH="203200" progId="Equation.DSMT4">
                    <p:embed/>
                  </p:oleObj>
                </mc:Choice>
                <mc:Fallback>
                  <p:oleObj name="Equation" r:id="rId20" imgW="203200" imgH="203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160" y="3152140"/>
                          <a:ext cx="28448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7376160" y="4058920"/>
            <a:ext cx="28448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8" name="Equation" r:id="rId22" imgW="203200" imgH="203200" progId="Equation.DSMT4">
                    <p:embed/>
                  </p:oleObj>
                </mc:Choice>
                <mc:Fallback>
                  <p:oleObj name="Equation" r:id="rId22" imgW="203200" imgH="203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160" y="4058920"/>
                          <a:ext cx="28448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7376160" y="1729740"/>
            <a:ext cx="28448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39" name="Equation" r:id="rId24" imgW="203200" imgH="203200" progId="Equation.DSMT4">
                    <p:embed/>
                  </p:oleObj>
                </mc:Choice>
                <mc:Fallback>
                  <p:oleObj name="Equation" r:id="rId24" imgW="203200" imgH="203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160" y="1729740"/>
                          <a:ext cx="284480" cy="284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>
              <a:endCxn id="10" idx="0"/>
            </p:cNvCxnSpPr>
            <p:nvPr/>
          </p:nvCxnSpPr>
          <p:spPr bwMode="auto">
            <a:xfrm>
              <a:off x="7216140" y="1889760"/>
              <a:ext cx="1360170" cy="114681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7002780" y="1783080"/>
            <a:ext cx="142240" cy="213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1540" name="Equation" r:id="rId26" imgW="101600" imgH="152400" progId="Equation.DSMT4">
                    <p:embed/>
                  </p:oleObj>
                </mc:Choice>
                <mc:Fallback>
                  <p:oleObj name="Equation" r:id="rId26" imgW="101600" imgH="1524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2780" y="1783080"/>
                          <a:ext cx="142240" cy="213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Connector 35"/>
            <p:cNvCxnSpPr>
              <a:cxnSpLocks noChangeAspect="1"/>
            </p:cNvCxnSpPr>
            <p:nvPr/>
          </p:nvCxnSpPr>
          <p:spPr bwMode="auto">
            <a:xfrm rot="5400000" flipH="1" flipV="1">
              <a:off x="8500110" y="3147060"/>
              <a:ext cx="152400" cy="152400"/>
            </a:xfrm>
            <a:prstGeom prst="line">
              <a:avLst/>
            </a:prstGeom>
            <a:solidFill>
              <a:schemeClr val="tx1"/>
            </a:solidFill>
            <a:ln w="222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en-US" sz="3600" dirty="0"/>
              <a:t>Stochastic gradient descent: simple case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762000" y="1828800"/>
          <a:ext cx="37655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3" name="Equation" r:id="rId4" imgW="1765300" imgH="457200" progId="Equation.DSMT4">
                  <p:embed/>
                </p:oleObj>
              </mc:Choice>
              <mc:Fallback>
                <p:oleObj name="Equation" r:id="rId4" imgW="17653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37655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1708150" y="2902347"/>
          <a:ext cx="37925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4" name="Equation" r:id="rId6" imgW="1778000" imgH="431800" progId="Equation.DSMT4">
                  <p:embed/>
                </p:oleObj>
              </mc:Choice>
              <mc:Fallback>
                <p:oleObj name="Equation" r:id="rId6" imgW="17780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2902347"/>
                        <a:ext cx="379253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506009"/>
              </p:ext>
            </p:extLst>
          </p:nvPr>
        </p:nvGraphicFramePr>
        <p:xfrm>
          <a:off x="1722438" y="6096000"/>
          <a:ext cx="2654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5" name="Equation" r:id="rId8" imgW="1244600" imgH="292100" progId="Equation.3">
                  <p:embed/>
                </p:oleObj>
              </mc:Choice>
              <mc:Fallback>
                <p:oleObj name="Equation" r:id="rId8" imgW="1244600" imgH="292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6096000"/>
                        <a:ext cx="26543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85800" y="1143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focus on the online case (stochastic gradient descent):</a:t>
            </a:r>
          </a:p>
          <a:p>
            <a:endParaRPr lang="en-US" dirty="0"/>
          </a:p>
        </p:txBody>
      </p:sp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1708150" y="3921919"/>
          <a:ext cx="3035300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6" name="Equation" r:id="rId10" imgW="1422400" imgH="469900" progId="Equation.DSMT4">
                  <p:embed/>
                </p:oleObj>
              </mc:Choice>
              <mc:Fallback>
                <p:oleObj name="Equation" r:id="rId10" imgW="14224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3921919"/>
                        <a:ext cx="3035300" cy="100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631" name="Object 7"/>
          <p:cNvGraphicFramePr>
            <a:graphicFrameLocks noChangeAspect="1"/>
          </p:cNvGraphicFramePr>
          <p:nvPr/>
        </p:nvGraphicFramePr>
        <p:xfrm>
          <a:off x="1708150" y="5022454"/>
          <a:ext cx="3930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7" name="Equation" r:id="rId12" imgW="1841500" imgH="457200" progId="Equation.DSMT4">
                  <p:embed/>
                </p:oleObj>
              </mc:Choice>
              <mc:Fallback>
                <p:oleObj name="Equation" r:id="rId12" imgW="18415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022454"/>
                        <a:ext cx="39306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5959475" y="5022454"/>
          <a:ext cx="2955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8" name="Equation" r:id="rId14" imgW="1384300" imgH="457200" progId="Equation.DSMT4">
                  <p:embed/>
                </p:oleObj>
              </mc:Choice>
              <mc:Fallback>
                <p:oleObj name="Equation" r:id="rId14" imgW="13843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9475" y="5022454"/>
                        <a:ext cx="29559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467600" cy="1143000"/>
          </a:xfrm>
        </p:spPr>
        <p:txBody>
          <a:bodyPr/>
          <a:lstStyle/>
          <a:p>
            <a:r>
              <a:rPr lang="en-US" sz="3600" dirty="0"/>
              <a:t>Gradient descent with a sigmoid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let’s consider the case in which we have a sigmoid output unit and no hidden units:</a:t>
            </a:r>
          </a:p>
          <a:p>
            <a:endParaRPr lang="en-US" dirty="0"/>
          </a:p>
        </p:txBody>
      </p:sp>
      <p:graphicFrame>
        <p:nvGraphicFramePr>
          <p:cNvPr id="160773" name="Object 5"/>
          <p:cNvGraphicFramePr>
            <a:graphicFrameLocks noChangeAspect="1"/>
          </p:cNvGraphicFramePr>
          <p:nvPr/>
        </p:nvGraphicFramePr>
        <p:xfrm>
          <a:off x="1854200" y="2133600"/>
          <a:ext cx="2692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39" name="Equation" r:id="rId4" imgW="1346200" imgH="444500" progId="Equation.DSMT4">
                  <p:embed/>
                </p:oleObj>
              </mc:Choice>
              <mc:Fallback>
                <p:oleObj name="Equation" r:id="rId4" imgW="1346200" imgH="444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133600"/>
                        <a:ext cx="2692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5943600" y="1729739"/>
            <a:ext cx="2819400" cy="3453765"/>
            <a:chOff x="1447800" y="1752600"/>
            <a:chExt cx="3048000" cy="3733800"/>
          </a:xfrm>
        </p:grpSpPr>
        <p:sp>
          <p:nvSpPr>
            <p:cNvPr id="10" name="Oval 9"/>
            <p:cNvSpPr/>
            <p:nvPr/>
          </p:nvSpPr>
          <p:spPr bwMode="auto">
            <a:xfrm>
              <a:off x="3962400" y="3619500"/>
              <a:ext cx="533400" cy="5334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828800" y="2743200"/>
              <a:ext cx="533400" cy="533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28800" y="3530600"/>
              <a:ext cx="533400" cy="533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828800" y="4953000"/>
              <a:ext cx="533400" cy="533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3" name="Group 10"/>
            <p:cNvGrpSpPr/>
            <p:nvPr/>
          </p:nvGrpSpPr>
          <p:grpSpPr>
            <a:xfrm>
              <a:off x="2057400" y="4318000"/>
              <a:ext cx="76200" cy="381000"/>
              <a:chOff x="4343400" y="4572000"/>
              <a:chExt cx="76200" cy="381000"/>
            </a:xfrm>
          </p:grpSpPr>
          <p:sp>
            <p:nvSpPr>
              <p:cNvPr id="27" name="Oval 7"/>
              <p:cNvSpPr/>
              <p:nvPr/>
            </p:nvSpPr>
            <p:spPr bwMode="auto">
              <a:xfrm>
                <a:off x="4343400" y="45720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343400" y="47244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4343400" y="48768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</p:grpSp>
        <p:cxnSp>
          <p:nvCxnSpPr>
            <p:cNvPr id="15" name="Straight Arrow Connector 14"/>
            <p:cNvCxnSpPr>
              <a:stCxn id="11" idx="6"/>
              <a:endCxn id="10" idx="1"/>
            </p:cNvCxnSpPr>
            <p:nvPr/>
          </p:nvCxnSpPr>
          <p:spPr bwMode="auto">
            <a:xfrm>
              <a:off x="2362200" y="3009900"/>
              <a:ext cx="1678315" cy="687715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6" name="Straight Arrow Connector 15"/>
            <p:cNvCxnSpPr>
              <a:stCxn id="12" idx="6"/>
              <a:endCxn id="10" idx="2"/>
            </p:cNvCxnSpPr>
            <p:nvPr/>
          </p:nvCxnSpPr>
          <p:spPr bwMode="auto">
            <a:xfrm>
              <a:off x="2362200" y="3797300"/>
              <a:ext cx="1600200" cy="889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7" name="Straight Arrow Connector 16"/>
            <p:cNvCxnSpPr>
              <a:stCxn id="13" idx="6"/>
              <a:endCxn id="10" idx="3"/>
            </p:cNvCxnSpPr>
            <p:nvPr/>
          </p:nvCxnSpPr>
          <p:spPr bwMode="auto">
            <a:xfrm flipV="1">
              <a:off x="2362200" y="4074785"/>
              <a:ext cx="1678315" cy="1144915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447800" y="2819400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0" name="Equation" r:id="rId6" imgW="152400" imgH="203200" progId="Equation.DSMT4">
                    <p:embed/>
                  </p:oleObj>
                </mc:Choice>
                <mc:Fallback>
                  <p:oleObj name="Equation" r:id="rId6" imgW="152400" imgH="2032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2819400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1447800" y="35814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1" name="Equation" r:id="rId8" imgW="177800" imgH="203200" progId="Equation.DSMT4">
                    <p:embed/>
                  </p:oleObj>
                </mc:Choice>
                <mc:Fallback>
                  <p:oleObj name="Equation" r:id="rId8" imgW="177800" imgH="203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5814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447800" y="50292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2" name="Equation" r:id="rId10" imgW="177800" imgH="203200" progId="Equation.DSMT4">
                    <p:embed/>
                  </p:oleObj>
                </mc:Choice>
                <mc:Fallback>
                  <p:oleObj name="Equation" r:id="rId10" imgW="177800" imgH="2032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0292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2514600" y="271780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3" name="Equation" r:id="rId12" imgW="177800" imgH="203200" progId="Equation.DSMT4">
                    <p:embed/>
                  </p:oleObj>
                </mc:Choice>
                <mc:Fallback>
                  <p:oleObj name="Equation" r:id="rId12" imgW="177800" imgH="203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271780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2514600" y="3784600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4" name="Equation" r:id="rId14" imgW="203200" imgH="203200" progId="Equation.DSMT4">
                    <p:embed/>
                  </p:oleObj>
                </mc:Choice>
                <mc:Fallback>
                  <p:oleObj name="Equation" r:id="rId14" imgW="203200" imgH="203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3784600"/>
                          <a:ext cx="4064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2514600" y="5080000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5" name="Equation" r:id="rId16" imgW="203200" imgH="203200" progId="Equation.DSMT4">
                    <p:embed/>
                  </p:oleObj>
                </mc:Choice>
                <mc:Fallback>
                  <p:oleObj name="Equation" r:id="rId16" imgW="203200" imgH="203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080000"/>
                          <a:ext cx="4064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2514600" y="1752600"/>
            <a:ext cx="406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6" name="Equation" r:id="rId18" imgW="203200" imgH="203200" progId="Equation.DSMT4">
                    <p:embed/>
                  </p:oleObj>
                </mc:Choice>
                <mc:Fallback>
                  <p:oleObj name="Equation" r:id="rId18" imgW="203200" imgH="203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1752600"/>
                          <a:ext cx="4064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>
              <a:endCxn id="10" idx="0"/>
            </p:cNvCxnSpPr>
            <p:nvPr/>
          </p:nvCxnSpPr>
          <p:spPr bwMode="auto">
            <a:xfrm>
              <a:off x="2286000" y="1981200"/>
              <a:ext cx="1943100" cy="16383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1981200" y="1828800"/>
            <a:ext cx="2032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2447" name="Equation" r:id="rId20" imgW="101600" imgH="152400" progId="Equation.DSMT4">
                    <p:embed/>
                  </p:oleObj>
                </mc:Choice>
                <mc:Fallback>
                  <p:oleObj name="Equation" r:id="rId20" imgW="101600" imgH="1524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828800"/>
                          <a:ext cx="2032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1854200" y="3108655"/>
          <a:ext cx="2260600" cy="939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48" name="Equation" r:id="rId22" imgW="977900" imgH="406400" progId="Equation.DSMT4">
                  <p:embed/>
                </p:oleObj>
              </mc:Choice>
              <mc:Fallback>
                <p:oleObj name="Equation" r:id="rId22" imgW="9779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108655"/>
                        <a:ext cx="2260600" cy="9394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4"/>
          <p:cNvGraphicFramePr>
            <a:graphicFrameLocks noChangeAspect="1"/>
          </p:cNvGraphicFramePr>
          <p:nvPr/>
        </p:nvGraphicFramePr>
        <p:xfrm>
          <a:off x="1063625" y="5017428"/>
          <a:ext cx="2974975" cy="92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449" name="Equation" r:id="rId24" imgW="1346200" imgH="419100" progId="Equation.DSMT4">
                  <p:embed/>
                </p:oleObj>
              </mc:Choice>
              <mc:Fallback>
                <p:oleObj name="Equation" r:id="rId24" imgW="1346200" imgH="4191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5017428"/>
                        <a:ext cx="2974975" cy="926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Freeform 46"/>
          <p:cNvSpPr/>
          <p:nvPr/>
        </p:nvSpPr>
        <p:spPr bwMode="auto">
          <a:xfrm>
            <a:off x="8356602" y="3598337"/>
            <a:ext cx="304800" cy="215318"/>
          </a:xfrm>
          <a:custGeom>
            <a:avLst/>
            <a:gdLst>
              <a:gd name="connsiteX0" fmla="*/ 0 w 2768600"/>
              <a:gd name="connsiteY0" fmla="*/ 1955800 h 1955800"/>
              <a:gd name="connsiteX1" fmla="*/ 158750 w 2768600"/>
              <a:gd name="connsiteY1" fmla="*/ 1949450 h 1955800"/>
              <a:gd name="connsiteX2" fmla="*/ 323850 w 2768600"/>
              <a:gd name="connsiteY2" fmla="*/ 1930400 h 1955800"/>
              <a:gd name="connsiteX3" fmla="*/ 457200 w 2768600"/>
              <a:gd name="connsiteY3" fmla="*/ 1911350 h 1955800"/>
              <a:gd name="connsiteX4" fmla="*/ 590550 w 2768600"/>
              <a:gd name="connsiteY4" fmla="*/ 1866900 h 1955800"/>
              <a:gd name="connsiteX5" fmla="*/ 723900 w 2768600"/>
              <a:gd name="connsiteY5" fmla="*/ 1809750 h 1955800"/>
              <a:gd name="connsiteX6" fmla="*/ 863600 w 2768600"/>
              <a:gd name="connsiteY6" fmla="*/ 1714500 h 1955800"/>
              <a:gd name="connsiteX7" fmla="*/ 952500 w 2768600"/>
              <a:gd name="connsiteY7" fmla="*/ 1625600 h 1955800"/>
              <a:gd name="connsiteX8" fmla="*/ 1085850 w 2768600"/>
              <a:gd name="connsiteY8" fmla="*/ 1479550 h 1955800"/>
              <a:gd name="connsiteX9" fmla="*/ 1187450 w 2768600"/>
              <a:gd name="connsiteY9" fmla="*/ 1320800 h 1955800"/>
              <a:gd name="connsiteX10" fmla="*/ 1282700 w 2768600"/>
              <a:gd name="connsiteY10" fmla="*/ 1162050 h 1955800"/>
              <a:gd name="connsiteX11" fmla="*/ 1403350 w 2768600"/>
              <a:gd name="connsiteY11" fmla="*/ 958850 h 1955800"/>
              <a:gd name="connsiteX12" fmla="*/ 1492250 w 2768600"/>
              <a:gd name="connsiteY12" fmla="*/ 800100 h 1955800"/>
              <a:gd name="connsiteX13" fmla="*/ 1581150 w 2768600"/>
              <a:gd name="connsiteY13" fmla="*/ 647700 h 1955800"/>
              <a:gd name="connsiteX14" fmla="*/ 1676400 w 2768600"/>
              <a:gd name="connsiteY14" fmla="*/ 527050 h 1955800"/>
              <a:gd name="connsiteX15" fmla="*/ 1752600 w 2768600"/>
              <a:gd name="connsiteY15" fmla="*/ 406400 h 1955800"/>
              <a:gd name="connsiteX16" fmla="*/ 1847850 w 2768600"/>
              <a:gd name="connsiteY16" fmla="*/ 292100 h 1955800"/>
              <a:gd name="connsiteX17" fmla="*/ 1943100 w 2768600"/>
              <a:gd name="connsiteY17" fmla="*/ 228600 h 1955800"/>
              <a:gd name="connsiteX18" fmla="*/ 2032000 w 2768600"/>
              <a:gd name="connsiteY18" fmla="*/ 158750 h 1955800"/>
              <a:gd name="connsiteX19" fmla="*/ 2146300 w 2768600"/>
              <a:gd name="connsiteY19" fmla="*/ 107950 h 1955800"/>
              <a:gd name="connsiteX20" fmla="*/ 2292350 w 2768600"/>
              <a:gd name="connsiteY20" fmla="*/ 57150 h 1955800"/>
              <a:gd name="connsiteX21" fmla="*/ 2413000 w 2768600"/>
              <a:gd name="connsiteY21" fmla="*/ 31750 h 1955800"/>
              <a:gd name="connsiteX22" fmla="*/ 2603500 w 2768600"/>
              <a:gd name="connsiteY22" fmla="*/ 12700 h 1955800"/>
              <a:gd name="connsiteX23" fmla="*/ 2768600 w 2768600"/>
              <a:gd name="connsiteY23" fmla="*/ 0 h 195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68600" h="1955800">
                <a:moveTo>
                  <a:pt x="0" y="1955800"/>
                </a:moveTo>
                <a:cubicBezTo>
                  <a:pt x="52387" y="1954741"/>
                  <a:pt x="104775" y="1953683"/>
                  <a:pt x="158750" y="1949450"/>
                </a:cubicBezTo>
                <a:cubicBezTo>
                  <a:pt x="212725" y="1945217"/>
                  <a:pt x="274108" y="1936750"/>
                  <a:pt x="323850" y="1930400"/>
                </a:cubicBezTo>
                <a:cubicBezTo>
                  <a:pt x="373592" y="1924050"/>
                  <a:pt x="412750" y="1921933"/>
                  <a:pt x="457200" y="1911350"/>
                </a:cubicBezTo>
                <a:cubicBezTo>
                  <a:pt x="501650" y="1900767"/>
                  <a:pt x="546100" y="1883833"/>
                  <a:pt x="590550" y="1866900"/>
                </a:cubicBezTo>
                <a:cubicBezTo>
                  <a:pt x="635000" y="1849967"/>
                  <a:pt x="678392" y="1835150"/>
                  <a:pt x="723900" y="1809750"/>
                </a:cubicBezTo>
                <a:cubicBezTo>
                  <a:pt x="769408" y="1784350"/>
                  <a:pt x="825500" y="1745192"/>
                  <a:pt x="863600" y="1714500"/>
                </a:cubicBezTo>
                <a:cubicBezTo>
                  <a:pt x="901700" y="1683808"/>
                  <a:pt x="915458" y="1664758"/>
                  <a:pt x="952500" y="1625600"/>
                </a:cubicBezTo>
                <a:cubicBezTo>
                  <a:pt x="989542" y="1586442"/>
                  <a:pt x="1046692" y="1530350"/>
                  <a:pt x="1085850" y="1479550"/>
                </a:cubicBezTo>
                <a:cubicBezTo>
                  <a:pt x="1125008" y="1428750"/>
                  <a:pt x="1154642" y="1373717"/>
                  <a:pt x="1187450" y="1320800"/>
                </a:cubicBezTo>
                <a:cubicBezTo>
                  <a:pt x="1220258" y="1267883"/>
                  <a:pt x="1282700" y="1162050"/>
                  <a:pt x="1282700" y="1162050"/>
                </a:cubicBezTo>
                <a:cubicBezTo>
                  <a:pt x="1318683" y="1101725"/>
                  <a:pt x="1368425" y="1019175"/>
                  <a:pt x="1403350" y="958850"/>
                </a:cubicBezTo>
                <a:cubicBezTo>
                  <a:pt x="1438275" y="898525"/>
                  <a:pt x="1462617" y="851958"/>
                  <a:pt x="1492250" y="800100"/>
                </a:cubicBezTo>
                <a:cubicBezTo>
                  <a:pt x="1521883" y="748242"/>
                  <a:pt x="1550458" y="693208"/>
                  <a:pt x="1581150" y="647700"/>
                </a:cubicBezTo>
                <a:cubicBezTo>
                  <a:pt x="1611842" y="602192"/>
                  <a:pt x="1647825" y="567267"/>
                  <a:pt x="1676400" y="527050"/>
                </a:cubicBezTo>
                <a:cubicBezTo>
                  <a:pt x="1704975" y="486833"/>
                  <a:pt x="1724025" y="445558"/>
                  <a:pt x="1752600" y="406400"/>
                </a:cubicBezTo>
                <a:cubicBezTo>
                  <a:pt x="1781175" y="367242"/>
                  <a:pt x="1816100" y="321733"/>
                  <a:pt x="1847850" y="292100"/>
                </a:cubicBezTo>
                <a:cubicBezTo>
                  <a:pt x="1879600" y="262467"/>
                  <a:pt x="1912408" y="250825"/>
                  <a:pt x="1943100" y="228600"/>
                </a:cubicBezTo>
                <a:cubicBezTo>
                  <a:pt x="1973792" y="206375"/>
                  <a:pt x="1998133" y="178858"/>
                  <a:pt x="2032000" y="158750"/>
                </a:cubicBezTo>
                <a:cubicBezTo>
                  <a:pt x="2065867" y="138642"/>
                  <a:pt x="2102908" y="124883"/>
                  <a:pt x="2146300" y="107950"/>
                </a:cubicBezTo>
                <a:cubicBezTo>
                  <a:pt x="2189692" y="91017"/>
                  <a:pt x="2247900" y="69850"/>
                  <a:pt x="2292350" y="57150"/>
                </a:cubicBezTo>
                <a:cubicBezTo>
                  <a:pt x="2336800" y="44450"/>
                  <a:pt x="2361142" y="39158"/>
                  <a:pt x="2413000" y="31750"/>
                </a:cubicBezTo>
                <a:cubicBezTo>
                  <a:pt x="2464858" y="24342"/>
                  <a:pt x="2544233" y="17992"/>
                  <a:pt x="2603500" y="12700"/>
                </a:cubicBezTo>
                <a:cubicBezTo>
                  <a:pt x="2662767" y="7408"/>
                  <a:pt x="2768600" y="0"/>
                  <a:pt x="2768600" y="0"/>
                </a:cubicBezTo>
              </a:path>
            </a:pathLst>
          </a:custGeom>
          <a:noFill/>
          <a:ln w="317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4473714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 property: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8763000" cy="1143000"/>
          </a:xfrm>
        </p:spPr>
        <p:txBody>
          <a:bodyPr/>
          <a:lstStyle/>
          <a:p>
            <a:r>
              <a:rPr lang="en-US" sz="3600" dirty="0"/>
              <a:t>Stochastic GD with sigmoid output unit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524000" y="914400"/>
          <a:ext cx="37655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2" name="Equation" r:id="rId4" imgW="1765300" imgH="457200" progId="Equation.DSMT4">
                  <p:embed/>
                </p:oleObj>
              </mc:Choice>
              <mc:Fallback>
                <p:oleObj name="Equation" r:id="rId4" imgW="176530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14400"/>
                        <a:ext cx="37655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455862" y="1951355"/>
          <a:ext cx="37925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3" name="Equation" r:id="rId6" imgW="1778000" imgH="431800" progId="Equation.DSMT4">
                  <p:embed/>
                </p:oleObj>
              </mc:Choice>
              <mc:Fallback>
                <p:oleObj name="Equation" r:id="rId6" imgW="17780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1951355"/>
                        <a:ext cx="3792538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455862" y="2934335"/>
          <a:ext cx="30353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4" name="Equation" r:id="rId8" imgW="1422400" imgH="469900" progId="Equation.DSMT4">
                  <p:embed/>
                </p:oleObj>
              </mc:Choice>
              <mc:Fallback>
                <p:oleObj name="Equation" r:id="rId8" imgW="14224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2934335"/>
                        <a:ext cx="3035300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455862" y="3998277"/>
          <a:ext cx="39306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5" name="Equation" r:id="rId10" imgW="1841500" imgH="457200" progId="Equation.DSMT4">
                  <p:embed/>
                </p:oleObj>
              </mc:Choice>
              <mc:Fallback>
                <p:oleObj name="Equation" r:id="rId10" imgW="184150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3998277"/>
                        <a:ext cx="39306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455862" y="5035232"/>
          <a:ext cx="45275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6" name="Equation" r:id="rId12" imgW="2120900" imgH="457200" progId="Equation.DSMT4">
                  <p:embed/>
                </p:oleObj>
              </mc:Choice>
              <mc:Fallback>
                <p:oleObj name="Equation" r:id="rId12" imgW="2120900" imgH="457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5035232"/>
                        <a:ext cx="4527550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/>
        </p:nvGraphicFramePr>
        <p:xfrm>
          <a:off x="2455862" y="6072188"/>
          <a:ext cx="40132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097" name="Equation" r:id="rId14" imgW="1879600" imgH="279400" progId="Equation.DSMT4">
                  <p:embed/>
                </p:oleObj>
              </mc:Choice>
              <mc:Fallback>
                <p:oleObj name="Equation" r:id="rId14" imgW="1879600" imgH="279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2" y="6072188"/>
                        <a:ext cx="4013200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endParaRPr lang="en-US" sz="3600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3276600" y="3810000"/>
          <a:ext cx="50160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20" name="Equation" r:id="rId4" imgW="292100" imgH="431800" progId="Equation.DSMT4">
                  <p:embed/>
                </p:oleObj>
              </mc:Choice>
              <mc:Fallback>
                <p:oleObj name="Equation" r:id="rId4" imgW="2921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0"/>
                        <a:ext cx="50160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dirty="0"/>
              <a:t>now we’ve covered how to do gradient descent for single-layer networks with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output units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kern="0" baseline="0" dirty="0">
                <a:latin typeface="+mn-lt"/>
              </a:rPr>
              <a:t>sigmoid</a:t>
            </a:r>
            <a:r>
              <a:rPr lang="en-US" kern="0" dirty="0">
                <a:latin typeface="+mn-lt"/>
              </a:rPr>
              <a:t> output units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endParaRPr lang="en-US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we calculate           for every weight in a multilayer network?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kern="0" baseline="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</a:pPr>
            <a:r>
              <a:rPr kumimoji="0" lang="en-US" b="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Wingdings"/>
                <a:ea typeface="Wingdings"/>
                <a:cs typeface="Wingdings"/>
              </a:rPr>
              <a:t></a:t>
            </a:r>
            <a:r>
              <a:rPr lang="en-US" kern="0" dirty="0" err="1">
                <a:latin typeface="+mn-lt"/>
              </a:rPr>
              <a:t> </a:t>
            </a:r>
            <a:r>
              <a:rPr kumimoji="0" lang="en-US" b="0" i="0" u="sng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backpropagate</a:t>
            </a:r>
            <a:r>
              <a:rPr kumimoji="0" lang="en-US" b="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errors from the output units to the hidden units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467600" cy="1143000"/>
          </a:xfrm>
        </p:spPr>
        <p:txBody>
          <a:bodyPr/>
          <a:lstStyle/>
          <a:p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12954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[McCulloch &amp; Pitts, 1943; Rosenblatt, 1959; </a:t>
            </a:r>
            <a:r>
              <a:rPr lang="en-US" sz="2000" dirty="0" err="1"/>
              <a:t>Widrow</a:t>
            </a:r>
            <a:r>
              <a:rPr lang="en-US" sz="2000" dirty="0"/>
              <a:t> &amp; Hoff, 1960]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endParaRPr lang="en-US" sz="20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711700" y="3048000"/>
          <a:ext cx="3657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4" name="Equation" r:id="rId4" imgW="1828800" imgH="749300" progId="Equation.DSMT4">
                  <p:embed/>
                </p:oleObj>
              </mc:Choice>
              <mc:Fallback>
                <p:oleObj name="Equation" r:id="rId4" imgW="1828800" imgH="7493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3048000"/>
                        <a:ext cx="36576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990600" y="5943600"/>
            <a:ext cx="2215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input units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</a:rPr>
              <a:t>represent given </a:t>
            </a:r>
            <a:r>
              <a:rPr lang="en-US" b="1" i="1" dirty="0" err="1">
                <a:solidFill>
                  <a:schemeClr val="tx2"/>
                </a:solidFill>
                <a:latin typeface="Times"/>
                <a:cs typeface="Times"/>
              </a:rPr>
              <a:t>x</a:t>
            </a:r>
            <a:endParaRPr lang="en-US" b="1" i="1" dirty="0">
              <a:solidFill>
                <a:schemeClr val="tx2"/>
              </a:solidFill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86200" y="5943600"/>
            <a:ext cx="3691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output unit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</a:rPr>
              <a:t>represents binary classification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62400" y="36195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828800" y="2743200"/>
            <a:ext cx="5334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3530600"/>
            <a:ext cx="5334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4953000"/>
            <a:ext cx="533400" cy="533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4318000"/>
            <a:ext cx="76200" cy="381000"/>
            <a:chOff x="4343400" y="4572000"/>
            <a:chExt cx="76200" cy="381000"/>
          </a:xfrm>
        </p:grpSpPr>
        <p:sp>
          <p:nvSpPr>
            <p:cNvPr id="8" name="Oval 7"/>
            <p:cNvSpPr/>
            <p:nvPr/>
          </p:nvSpPr>
          <p:spPr bwMode="auto">
            <a:xfrm>
              <a:off x="4343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343400" y="47244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4343400" y="48768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cxnSp>
        <p:nvCxnSpPr>
          <p:cNvPr id="14" name="Straight Arrow Connector 13"/>
          <p:cNvCxnSpPr>
            <a:stCxn id="4" idx="6"/>
            <a:endCxn id="7" idx="1"/>
          </p:cNvCxnSpPr>
          <p:nvPr/>
        </p:nvCxnSpPr>
        <p:spPr bwMode="auto">
          <a:xfrm>
            <a:off x="2362200" y="3009900"/>
            <a:ext cx="1678315" cy="687715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 bwMode="auto">
          <a:xfrm>
            <a:off x="2362200" y="3797300"/>
            <a:ext cx="1600200" cy="88900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Straight Arrow Connector 17"/>
          <p:cNvCxnSpPr>
            <a:stCxn id="6" idx="6"/>
            <a:endCxn id="7" idx="3"/>
          </p:cNvCxnSpPr>
          <p:nvPr/>
        </p:nvCxnSpPr>
        <p:spPr bwMode="auto">
          <a:xfrm flipV="1">
            <a:off x="2362200" y="4074785"/>
            <a:ext cx="1678315" cy="1144915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447800" y="28194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5" name="Equation" r:id="rId6" imgW="152400" imgH="203200" progId="Equation.DSMT4">
                  <p:embed/>
                </p:oleObj>
              </mc:Choice>
              <mc:Fallback>
                <p:oleObj name="Equation" r:id="rId6" imgW="1524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447800" y="35814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6" name="Equation" r:id="rId8" imgW="177800" imgH="203200" progId="Equation.DSMT4">
                  <p:embed/>
                </p:oleObj>
              </mc:Choice>
              <mc:Fallback>
                <p:oleObj name="Equation" r:id="rId8" imgW="1778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447800" y="50292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7" name="Equation" r:id="rId10" imgW="177800" imgH="203200" progId="Equation.DSMT4">
                  <p:embed/>
                </p:oleObj>
              </mc:Choice>
              <mc:Fallback>
                <p:oleObj name="Equation" r:id="rId10" imgW="1778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292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514600" y="27178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8" name="Equation" r:id="rId12" imgW="177800" imgH="203200" progId="Equation.DSMT4">
                  <p:embed/>
                </p:oleObj>
              </mc:Choice>
              <mc:Fallback>
                <p:oleObj name="Equation" r:id="rId12" imgW="1778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17800"/>
                        <a:ext cx="355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514600" y="37846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9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784600"/>
                        <a:ext cx="40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514600" y="50800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0" name="Equation" r:id="rId16" imgW="203200" imgH="203200" progId="Equation.DSMT4">
                  <p:embed/>
                </p:oleObj>
              </mc:Choice>
              <mc:Fallback>
                <p:oleObj name="Equation" r:id="rId16" imgW="2032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080000"/>
                        <a:ext cx="40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514600" y="17526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1" name="Equation" r:id="rId18" imgW="203200" imgH="203200" progId="Equation.DSMT4">
                  <p:embed/>
                </p:oleObj>
              </mc:Choice>
              <mc:Fallback>
                <p:oleObj name="Equation" r:id="rId18" imgW="203200" imgH="203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0"/>
                        <a:ext cx="406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>
            <a:endCxn id="7" idx="0"/>
          </p:cNvCxnSpPr>
          <p:nvPr/>
        </p:nvCxnSpPr>
        <p:spPr bwMode="auto">
          <a:xfrm>
            <a:off x="2286000" y="1981200"/>
            <a:ext cx="1943100" cy="1638300"/>
          </a:xfrm>
          <a:prstGeom prst="straightConnector1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981200" y="1828800"/>
          <a:ext cx="20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2" name="Equation" r:id="rId20" imgW="101600" imgH="152400" progId="Equation.DSMT4">
                  <p:embed/>
                </p:oleObj>
              </mc:Choice>
              <mc:Fallback>
                <p:oleObj name="Equation" r:id="rId20" imgW="101600" imgH="15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828800"/>
                        <a:ext cx="203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076700" y="3784071"/>
            <a:ext cx="304800" cy="204258"/>
            <a:chOff x="3886200" y="2590800"/>
            <a:chExt cx="457200" cy="306388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4114800" y="2590800"/>
              <a:ext cx="228600" cy="1588"/>
            </a:xfrm>
            <a:prstGeom prst="line">
              <a:avLst/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3963194" y="2742406"/>
              <a:ext cx="304800" cy="1588"/>
            </a:xfrm>
            <a:prstGeom prst="line">
              <a:avLst/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3886200" y="2895600"/>
              <a:ext cx="228600" cy="1588"/>
            </a:xfrm>
            <a:prstGeom prst="line">
              <a:avLst/>
            </a:prstGeom>
            <a:solidFill>
              <a:schemeClr val="tx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r>
              <a:rPr lang="en-US" sz="3600" dirty="0"/>
              <a:t> notation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228600" y="6858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/>
              <a:t>let’s consider the online case, but drop the </a:t>
            </a:r>
            <a:r>
              <a:rPr lang="en-US" baseline="30000" dirty="0">
                <a:latin typeface="Times"/>
                <a:cs typeface="Times"/>
              </a:rPr>
              <a:t>(</a:t>
            </a:r>
            <a:r>
              <a:rPr lang="en-US" i="1" baseline="30000" dirty="0" err="1">
                <a:latin typeface="Times"/>
                <a:cs typeface="Times"/>
              </a:rPr>
              <a:t>d</a:t>
            </a:r>
            <a:r>
              <a:rPr lang="en-US" baseline="30000" dirty="0">
                <a:latin typeface="Times"/>
                <a:cs typeface="Times"/>
              </a:rPr>
              <a:t>)</a:t>
            </a:r>
            <a:r>
              <a:rPr lang="en-US" dirty="0"/>
              <a:t> superscripts for simplicity</a:t>
            </a:r>
          </a:p>
          <a:p>
            <a:pPr marL="342900" lvl="0" indent="-342900">
              <a:spcBef>
                <a:spcPct val="20000"/>
              </a:spcBef>
            </a:pPr>
            <a:endParaRPr lang="en-US" dirty="0"/>
          </a:p>
          <a:p>
            <a:pPr marL="342900" lvl="0" indent="-342900">
              <a:spcBef>
                <a:spcPct val="20000"/>
              </a:spcBef>
            </a:pPr>
            <a:r>
              <a:rPr lang="en-US" dirty="0"/>
              <a:t>we’ll use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lang="en-US" dirty="0"/>
              <a:t>subscripts on </a:t>
            </a:r>
            <a:r>
              <a:rPr lang="en-US" i="1" dirty="0" err="1">
                <a:latin typeface="Times"/>
                <a:cs typeface="Times"/>
              </a:rPr>
              <a:t>y</a:t>
            </a:r>
            <a:r>
              <a:rPr lang="en-US" i="1" dirty="0">
                <a:latin typeface="Times"/>
                <a:cs typeface="Times"/>
              </a:rPr>
              <a:t>, </a:t>
            </a:r>
            <a:r>
              <a:rPr lang="en-US" i="1" dirty="0" err="1">
                <a:latin typeface="Times"/>
                <a:cs typeface="Times"/>
              </a:rPr>
              <a:t>o</a:t>
            </a:r>
            <a:r>
              <a:rPr lang="en-US" i="1" dirty="0">
                <a:latin typeface="Times"/>
                <a:cs typeface="Times"/>
              </a:rPr>
              <a:t>, net  </a:t>
            </a:r>
            <a:r>
              <a:rPr lang="en-US" dirty="0"/>
              <a:t>to indicate which unit they refer to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subscripts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indicate the unit a weight emanates from and goes to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4688205" y="3657600"/>
            <a:ext cx="3542982" cy="2767965"/>
            <a:chOff x="4688205" y="3657600"/>
            <a:chExt cx="3542982" cy="2767965"/>
          </a:xfrm>
        </p:grpSpPr>
        <p:cxnSp>
          <p:nvCxnSpPr>
            <p:cNvPr id="38" name="Straight Arrow Connector 37"/>
            <p:cNvCxnSpPr>
              <a:stCxn id="34" idx="6"/>
              <a:endCxn id="33" idx="1"/>
            </p:cNvCxnSpPr>
            <p:nvPr/>
          </p:nvCxnSpPr>
          <p:spPr bwMode="auto">
            <a:xfrm>
              <a:off x="5181600" y="3904298"/>
              <a:ext cx="1139056" cy="27704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0" name="Straight Arrow Connector 39"/>
            <p:cNvCxnSpPr>
              <a:stCxn id="36" idx="6"/>
              <a:endCxn id="33" idx="3"/>
            </p:cNvCxnSpPr>
            <p:nvPr/>
          </p:nvCxnSpPr>
          <p:spPr bwMode="auto">
            <a:xfrm flipV="1">
              <a:off x="5181600" y="4530224"/>
              <a:ext cx="1139056" cy="164864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46" name="Object 45"/>
            <p:cNvGraphicFramePr>
              <a:graphicFrameLocks noChangeAspect="1"/>
            </p:cNvGraphicFramePr>
            <p:nvPr/>
          </p:nvGraphicFramePr>
          <p:xfrm>
            <a:off x="7010400" y="4148138"/>
            <a:ext cx="400050" cy="4238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09" name="Equation" r:id="rId4" imgW="215900" imgH="228600" progId="Equation.DSMT4">
                    <p:embed/>
                  </p:oleObj>
                </mc:Choice>
                <mc:Fallback>
                  <p:oleObj name="Equation" r:id="rId4" imgW="215900" imgH="2286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0400" y="4148138"/>
                          <a:ext cx="400050" cy="4238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32"/>
            <p:cNvSpPr/>
            <p:nvPr/>
          </p:nvSpPr>
          <p:spPr bwMode="auto">
            <a:xfrm>
              <a:off x="6248400" y="4109085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rPr>
                <a:t>i</a:t>
              </a: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248400" y="5480685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688205" y="365760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688205" y="593217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688205" y="4794885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315200" y="4794885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rPr>
                <a:t>j</a:t>
              </a: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71" name="Straight Arrow Connector 70"/>
            <p:cNvCxnSpPr>
              <a:stCxn id="61" idx="6"/>
              <a:endCxn id="33" idx="2"/>
            </p:cNvCxnSpPr>
            <p:nvPr/>
          </p:nvCxnSpPr>
          <p:spPr bwMode="auto">
            <a:xfrm flipV="1">
              <a:off x="5181600" y="4355783"/>
              <a:ext cx="1066800" cy="6858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4" name="Straight Arrow Connector 73"/>
            <p:cNvCxnSpPr>
              <a:stCxn id="34" idx="6"/>
              <a:endCxn id="56" idx="1"/>
            </p:cNvCxnSpPr>
            <p:nvPr/>
          </p:nvCxnSpPr>
          <p:spPr bwMode="auto">
            <a:xfrm>
              <a:off x="5181600" y="3904298"/>
              <a:ext cx="1139056" cy="164864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8" name="Straight Arrow Connector 77"/>
            <p:cNvCxnSpPr>
              <a:stCxn id="61" idx="6"/>
              <a:endCxn id="56" idx="2"/>
            </p:cNvCxnSpPr>
            <p:nvPr/>
          </p:nvCxnSpPr>
          <p:spPr bwMode="auto">
            <a:xfrm>
              <a:off x="5181600" y="5041583"/>
              <a:ext cx="1066800" cy="6858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0" name="Straight Arrow Connector 79"/>
            <p:cNvCxnSpPr>
              <a:stCxn id="36" idx="6"/>
              <a:endCxn id="56" idx="3"/>
            </p:cNvCxnSpPr>
            <p:nvPr/>
          </p:nvCxnSpPr>
          <p:spPr bwMode="auto">
            <a:xfrm flipV="1">
              <a:off x="5181600" y="5901824"/>
              <a:ext cx="1139056" cy="27704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88" name="Straight Arrow Connector 87"/>
            <p:cNvCxnSpPr>
              <a:stCxn id="33" idx="6"/>
              <a:endCxn id="68" idx="1"/>
            </p:cNvCxnSpPr>
            <p:nvPr/>
          </p:nvCxnSpPr>
          <p:spPr bwMode="auto">
            <a:xfrm>
              <a:off x="6741795" y="4355783"/>
              <a:ext cx="645661" cy="511358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90" name="Straight Arrow Connector 89"/>
            <p:cNvCxnSpPr>
              <a:stCxn id="56" idx="6"/>
              <a:endCxn id="68" idx="3"/>
            </p:cNvCxnSpPr>
            <p:nvPr/>
          </p:nvCxnSpPr>
          <p:spPr bwMode="auto">
            <a:xfrm flipV="1">
              <a:off x="6741795" y="5216024"/>
              <a:ext cx="645661" cy="511359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93" name="Object 92"/>
            <p:cNvGraphicFramePr>
              <a:graphicFrameLocks noChangeAspect="1"/>
            </p:cNvGraphicFramePr>
            <p:nvPr/>
          </p:nvGraphicFramePr>
          <p:xfrm>
            <a:off x="7924800" y="4800600"/>
            <a:ext cx="306387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10" name="Equation" r:id="rId6" imgW="165100" imgH="228600" progId="Equation.DSMT4">
                    <p:embed/>
                  </p:oleObj>
                </mc:Choice>
                <mc:Fallback>
                  <p:oleObj name="Equation" r:id="rId6" imgW="165100" imgH="2286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4800" y="4800600"/>
                          <a:ext cx="306387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endParaRPr lang="en-US" sz="3600" dirty="0"/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4191000" y="3810000"/>
          <a:ext cx="12620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2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10000"/>
                        <a:ext cx="126206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/>
              <a:t>each weight is changed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4816" name="Object 16"/>
          <p:cNvGraphicFramePr>
            <a:graphicFrameLocks noChangeAspect="1"/>
          </p:cNvGraphicFramePr>
          <p:nvPr/>
        </p:nvGraphicFramePr>
        <p:xfrm>
          <a:off x="3581400" y="1143000"/>
          <a:ext cx="20317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3" name="Equation" r:id="rId6" imgW="1003300" imgH="444500" progId="Equation.DSMT4">
                  <p:embed/>
                </p:oleObj>
              </mc:Choice>
              <mc:Fallback>
                <p:oleObj name="Equation" r:id="rId6" imgW="1003300" imgH="444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031737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6"/>
          <p:cNvGraphicFramePr>
            <a:graphicFrameLocks noChangeAspect="1"/>
          </p:cNvGraphicFramePr>
          <p:nvPr/>
        </p:nvGraphicFramePr>
        <p:xfrm>
          <a:off x="4191000" y="2362200"/>
          <a:ext cx="22891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4" name="Equation" r:id="rId8" imgW="1130300" imgH="457200" progId="Equation.DSMT4">
                  <p:embed/>
                </p:oleObj>
              </mc:Choice>
              <mc:Fallback>
                <p:oleObj name="Equation" r:id="rId8" imgW="1130300" imgH="457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362200"/>
                        <a:ext cx="2289175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990600" y="4928424"/>
            <a:ext cx="2730294" cy="938976"/>
            <a:chOff x="990600" y="4928424"/>
            <a:chExt cx="2730294" cy="938976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/>
          </p:nvGraphicFramePr>
          <p:xfrm>
            <a:off x="2057400" y="4928424"/>
            <a:ext cx="1663494" cy="938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85" name="Equation" r:id="rId10" imgW="787400" imgH="444500" progId="Equation.DSMT4">
                    <p:embed/>
                  </p:oleObj>
                </mc:Choice>
                <mc:Fallback>
                  <p:oleObj name="Equation" r:id="rId10" imgW="787400" imgH="4445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928424"/>
                          <a:ext cx="1663494" cy="938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990600" y="5086290"/>
              <a:ext cx="896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177367" y="4305300"/>
            <a:ext cx="3359392" cy="1047810"/>
            <a:chOff x="5177367" y="4305300"/>
            <a:chExt cx="3359392" cy="1047810"/>
          </a:xfrm>
        </p:grpSpPr>
        <p:sp>
          <p:nvSpPr>
            <p:cNvPr id="44" name="TextBox 43"/>
            <p:cNvSpPr txBox="1"/>
            <p:nvPr/>
          </p:nvSpPr>
          <p:spPr>
            <a:xfrm>
              <a:off x="6096000" y="4953000"/>
              <a:ext cx="24407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tx2"/>
                  </a:solidFill>
                  <a:latin typeface="Times"/>
                  <a:cs typeface="Times"/>
                </a:rPr>
                <a:t>x</a:t>
              </a:r>
              <a:r>
                <a:rPr lang="en-US" i="1" baseline="-25000" dirty="0">
                  <a:solidFill>
                    <a:schemeClr val="tx2"/>
                  </a:solidFill>
                  <a:latin typeface="Times"/>
                  <a:cs typeface="Times"/>
                </a:rPr>
                <a:t>i</a:t>
              </a:r>
              <a:r>
                <a:rPr lang="en-US" dirty="0">
                  <a:solidFill>
                    <a:schemeClr val="tx2"/>
                  </a:solidFill>
                </a:rPr>
                <a:t> if </a:t>
              </a:r>
              <a:r>
                <a:rPr lang="en-US" i="1" dirty="0" err="1">
                  <a:solidFill>
                    <a:schemeClr val="tx2"/>
                  </a:solidFill>
                  <a:latin typeface="Times"/>
                  <a:cs typeface="Times"/>
                </a:rPr>
                <a:t>i</a:t>
              </a:r>
              <a:r>
                <a:rPr lang="en-US" dirty="0">
                  <a:solidFill>
                    <a:schemeClr val="tx2"/>
                  </a:solidFill>
                </a:rPr>
                <a:t> is an input unit</a:t>
              </a: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5177367" y="4305300"/>
              <a:ext cx="855133" cy="863600"/>
            </a:xfrm>
            <a:custGeom>
              <a:avLst/>
              <a:gdLst>
                <a:gd name="connsiteX0" fmla="*/ 855133 w 855133"/>
                <a:gd name="connsiteY0" fmla="*/ 863600 h 863600"/>
                <a:gd name="connsiteX1" fmla="*/ 131233 w 855133"/>
                <a:gd name="connsiteY1" fmla="*/ 647700 h 863600"/>
                <a:gd name="connsiteX2" fmla="*/ 67733 w 855133"/>
                <a:gd name="connsiteY2" fmla="*/ 0 h 8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5133" h="863600">
                  <a:moveTo>
                    <a:pt x="855133" y="863600"/>
                  </a:moveTo>
                  <a:cubicBezTo>
                    <a:pt x="558799" y="827616"/>
                    <a:pt x="262466" y="791633"/>
                    <a:pt x="131233" y="647700"/>
                  </a:cubicBezTo>
                  <a:cubicBezTo>
                    <a:pt x="0" y="503767"/>
                    <a:pt x="67733" y="0"/>
                    <a:pt x="67733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endParaRPr lang="en-US" sz="3600" dirty="0"/>
          </a:p>
        </p:txBody>
      </p:sp>
      <p:graphicFrame>
        <p:nvGraphicFramePr>
          <p:cNvPr id="204804" name="Object 4"/>
          <p:cNvGraphicFramePr>
            <a:graphicFrameLocks noChangeAspect="1"/>
          </p:cNvGraphicFramePr>
          <p:nvPr/>
        </p:nvGraphicFramePr>
        <p:xfrm>
          <a:off x="3505200" y="1269589"/>
          <a:ext cx="1905000" cy="4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0" name="Equation" r:id="rId4" imgW="901700" imgH="228600" progId="Equation.DSMT4">
                  <p:embed/>
                </p:oleObj>
              </mc:Choice>
              <mc:Fallback>
                <p:oleObj name="Equation" r:id="rId4" imgW="9017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69589"/>
                        <a:ext cx="1905000" cy="4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81163" y="2042350"/>
          <a:ext cx="1663494" cy="93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1" name="Equation" r:id="rId6" imgW="787400" imgH="444500" progId="Equation.DSMT4">
                  <p:embed/>
                </p:oleObj>
              </mc:Choice>
              <mc:Fallback>
                <p:oleObj name="Equation" r:id="rId6" imgW="787400" imgH="444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2042350"/>
                        <a:ext cx="1663494" cy="9389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/>
        </p:nvGraphicFramePr>
        <p:xfrm>
          <a:off x="1066800" y="3495264"/>
          <a:ext cx="2925121" cy="48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2" name="Equation" r:id="rId8" imgW="1384300" imgH="228600" progId="Equation.DSMT4">
                  <p:embed/>
                </p:oleObj>
              </mc:Choice>
              <mc:Fallback>
                <p:oleObj name="Equation" r:id="rId8" imgW="13843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95264"/>
                        <a:ext cx="2925121" cy="483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1054100" y="4438650"/>
          <a:ext cx="2925763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3" name="Equation" r:id="rId10" imgW="1384300" imgH="355600" progId="Equation.DSMT4">
                  <p:embed/>
                </p:oleObj>
              </mc:Choice>
              <mc:Fallback>
                <p:oleObj name="Equation" r:id="rId10" imgW="1384300" imgH="3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438650"/>
                        <a:ext cx="2925763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dirty="0"/>
              <a:t>each weight is changed by</a:t>
            </a:r>
          </a:p>
          <a:p>
            <a:pPr marL="342900" lvl="0" indent="-342900">
              <a:spcBef>
                <a:spcPct val="20000"/>
              </a:spcBef>
            </a:pPr>
            <a:endParaRPr lang="en-US" dirty="0"/>
          </a:p>
          <a:p>
            <a:pPr marL="342900" lvl="0" indent="-342900">
              <a:spcBef>
                <a:spcPct val="20000"/>
              </a:spcBef>
            </a:pPr>
            <a:endParaRPr lang="en-US" dirty="0"/>
          </a:p>
          <a:p>
            <a:pPr marL="800100" lvl="1" indent="-342900">
              <a:spcBef>
                <a:spcPct val="20000"/>
              </a:spcBef>
            </a:pPr>
            <a:r>
              <a:rPr lang="en-US" dirty="0"/>
              <a:t>where</a:t>
            </a:r>
          </a:p>
          <a:p>
            <a:pPr marL="342900" lvl="0" indent="-342900">
              <a:spcBef>
                <a:spcPct val="20000"/>
              </a:spcBef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14800" y="3562290"/>
            <a:ext cx="2323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 err="1">
                <a:latin typeface="Times"/>
                <a:cs typeface="Times"/>
              </a:rPr>
              <a:t>j</a:t>
            </a:r>
            <a:r>
              <a:rPr lang="en-US" dirty="0"/>
              <a:t> is an output unit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14800" y="4648200"/>
            <a:ext cx="2252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i="1" dirty="0" err="1">
                <a:latin typeface="Times"/>
                <a:cs typeface="Times"/>
              </a:rPr>
              <a:t>j</a:t>
            </a:r>
            <a:r>
              <a:rPr lang="en-US" dirty="0"/>
              <a:t> is a hidden unit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6629400" y="3124200"/>
            <a:ext cx="2317748" cy="1323439"/>
            <a:chOff x="6629400" y="3124200"/>
            <a:chExt cx="2317748" cy="1323439"/>
          </a:xfrm>
        </p:grpSpPr>
        <p:sp>
          <p:nvSpPr>
            <p:cNvPr id="34" name="TextBox 33"/>
            <p:cNvSpPr txBox="1"/>
            <p:nvPr/>
          </p:nvSpPr>
          <p:spPr>
            <a:xfrm>
              <a:off x="7010400" y="3124200"/>
              <a:ext cx="19367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same as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single-layer net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with sigmoid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output</a:t>
              </a:r>
            </a:p>
          </p:txBody>
        </p:sp>
        <p:sp>
          <p:nvSpPr>
            <p:cNvPr id="35" name="Right Brace 34"/>
            <p:cNvSpPr/>
            <p:nvPr/>
          </p:nvSpPr>
          <p:spPr bwMode="auto">
            <a:xfrm>
              <a:off x="6629400" y="3276600"/>
              <a:ext cx="228600" cy="1066800"/>
            </a:xfrm>
            <a:prstGeom prst="righ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8700" y="5092700"/>
            <a:ext cx="2865187" cy="1038086"/>
            <a:chOff x="2298700" y="5092700"/>
            <a:chExt cx="2865187" cy="1038086"/>
          </a:xfrm>
        </p:grpSpPr>
        <p:sp>
          <p:nvSpPr>
            <p:cNvPr id="15" name="TextBox 14"/>
            <p:cNvSpPr txBox="1"/>
            <p:nvPr/>
          </p:nvSpPr>
          <p:spPr>
            <a:xfrm>
              <a:off x="2298700" y="5422900"/>
              <a:ext cx="286518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of </a:t>
              </a:r>
              <a:r>
                <a:rPr lang="en-US" dirty="0" err="1">
                  <a:solidFill>
                    <a:schemeClr val="tx2"/>
                  </a:solidFill>
                </a:rPr>
                <a:t>backpropagated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contributions to error</a:t>
              </a:r>
            </a:p>
          </p:txBody>
        </p:sp>
        <p:sp>
          <p:nvSpPr>
            <p:cNvPr id="16" name="Right Brace 15"/>
            <p:cNvSpPr/>
            <p:nvPr/>
          </p:nvSpPr>
          <p:spPr bwMode="auto">
            <a:xfrm rot="16200000" flipH="1" flipV="1">
              <a:off x="3302000" y="4673600"/>
              <a:ext cx="228600" cy="1066800"/>
            </a:xfrm>
            <a:prstGeom prst="rightBrac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r>
              <a:rPr lang="en-US" sz="3600" dirty="0"/>
              <a:t> illustrated</a:t>
            </a: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584359" y="2924651"/>
            <a:ext cx="3102292" cy="3196590"/>
            <a:chOff x="4746308" y="3088005"/>
            <a:chExt cx="3102292" cy="3196590"/>
          </a:xfrm>
        </p:grpSpPr>
        <p:cxnSp>
          <p:nvCxnSpPr>
            <p:cNvPr id="38" name="Straight Arrow Connector 37"/>
            <p:cNvCxnSpPr>
              <a:stCxn id="34" idx="6"/>
              <a:endCxn id="33" idx="1"/>
            </p:cNvCxnSpPr>
            <p:nvPr/>
          </p:nvCxnSpPr>
          <p:spPr bwMode="auto">
            <a:xfrm>
              <a:off x="5239703" y="4235768"/>
              <a:ext cx="883309" cy="276091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stCxn id="36" idx="6"/>
              <a:endCxn id="33" idx="3"/>
            </p:cNvCxnSpPr>
            <p:nvPr/>
          </p:nvCxnSpPr>
          <p:spPr bwMode="auto">
            <a:xfrm flipV="1">
              <a:off x="5239703" y="4860742"/>
              <a:ext cx="883309" cy="11771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>
              <a:stCxn id="61" idx="6"/>
              <a:endCxn id="33" idx="2"/>
            </p:cNvCxnSpPr>
            <p:nvPr/>
          </p:nvCxnSpPr>
          <p:spPr bwMode="auto">
            <a:xfrm flipV="1">
              <a:off x="5239703" y="4686301"/>
              <a:ext cx="811053" cy="45053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>
              <a:stCxn id="34" idx="6"/>
              <a:endCxn id="56" idx="2"/>
            </p:cNvCxnSpPr>
            <p:nvPr/>
          </p:nvCxnSpPr>
          <p:spPr bwMode="auto">
            <a:xfrm>
              <a:off x="5239703" y="4235768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/>
            <p:cNvCxnSpPr>
              <a:stCxn id="61" idx="6"/>
              <a:endCxn id="56" idx="3"/>
            </p:cNvCxnSpPr>
            <p:nvPr/>
          </p:nvCxnSpPr>
          <p:spPr bwMode="auto">
            <a:xfrm>
              <a:off x="5239703" y="5136833"/>
              <a:ext cx="883309" cy="61830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>
              <a:stCxn id="36" idx="6"/>
              <a:endCxn id="56" idx="4"/>
            </p:cNvCxnSpPr>
            <p:nvPr/>
          </p:nvCxnSpPr>
          <p:spPr bwMode="auto">
            <a:xfrm flipV="1">
              <a:off x="5239703" y="5827395"/>
              <a:ext cx="1057751" cy="21050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>
              <a:stCxn id="33" idx="6"/>
              <a:endCxn id="68" idx="2"/>
            </p:cNvCxnSpPr>
            <p:nvPr/>
          </p:nvCxnSpPr>
          <p:spPr bwMode="auto">
            <a:xfrm>
              <a:off x="6544151" y="4686301"/>
              <a:ext cx="811054" cy="4953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0" name="Straight Arrow Connector 89"/>
            <p:cNvCxnSpPr>
              <a:stCxn id="56" idx="6"/>
              <a:endCxn id="68" idx="3"/>
            </p:cNvCxnSpPr>
            <p:nvPr/>
          </p:nvCxnSpPr>
          <p:spPr bwMode="auto">
            <a:xfrm flipV="1">
              <a:off x="6544151" y="5356042"/>
              <a:ext cx="883310" cy="2246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4" name="Oval 33"/>
            <p:cNvSpPr/>
            <p:nvPr/>
          </p:nvSpPr>
          <p:spPr bwMode="auto">
            <a:xfrm>
              <a:off x="4746308" y="398907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746308" y="579120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746308" y="4890135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4746308" y="3088005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050756" y="4439603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050756" y="5334000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50756" y="3545205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27" name="Straight Arrow Connector 26"/>
            <p:cNvCxnSpPr>
              <a:stCxn id="21" idx="6"/>
              <a:endCxn id="68" idx="1"/>
            </p:cNvCxnSpPr>
            <p:nvPr/>
          </p:nvCxnSpPr>
          <p:spPr bwMode="auto">
            <a:xfrm>
              <a:off x="6544151" y="3791903"/>
              <a:ext cx="883310" cy="12152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8" name="Oval 67"/>
            <p:cNvSpPr/>
            <p:nvPr/>
          </p:nvSpPr>
          <p:spPr bwMode="auto">
            <a:xfrm>
              <a:off x="7355205" y="4934903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 rot="5400000">
              <a:off x="7355205" y="3944303"/>
              <a:ext cx="493395" cy="493395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rPr>
                <a:t>j</a:t>
              </a: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42" name="Straight Arrow Connector 41"/>
            <p:cNvCxnSpPr>
              <a:stCxn id="33" idx="6"/>
              <a:endCxn id="28" idx="4"/>
            </p:cNvCxnSpPr>
            <p:nvPr/>
          </p:nvCxnSpPr>
          <p:spPr bwMode="auto">
            <a:xfrm flipV="1">
              <a:off x="6544151" y="4191001"/>
              <a:ext cx="811054" cy="4953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4" name="Straight Arrow Connector 43"/>
            <p:cNvCxnSpPr>
              <a:stCxn id="21" idx="6"/>
              <a:endCxn id="28" idx="3"/>
            </p:cNvCxnSpPr>
            <p:nvPr/>
          </p:nvCxnSpPr>
          <p:spPr bwMode="auto">
            <a:xfrm rot="10800000" flipH="1" flipV="1">
              <a:off x="6544151" y="3791903"/>
              <a:ext cx="883310" cy="2246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7" name="Straight Arrow Connector 46"/>
            <p:cNvCxnSpPr>
              <a:stCxn id="56" idx="6"/>
              <a:endCxn id="28" idx="5"/>
            </p:cNvCxnSpPr>
            <p:nvPr/>
          </p:nvCxnSpPr>
          <p:spPr bwMode="auto">
            <a:xfrm flipV="1">
              <a:off x="6544151" y="4365442"/>
              <a:ext cx="883310" cy="12152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Arrow Connector 48"/>
            <p:cNvCxnSpPr>
              <a:stCxn id="20" idx="6"/>
              <a:endCxn id="21" idx="0"/>
            </p:cNvCxnSpPr>
            <p:nvPr/>
          </p:nvCxnSpPr>
          <p:spPr bwMode="auto">
            <a:xfrm>
              <a:off x="5239703" y="3334703"/>
              <a:ext cx="1057751" cy="21050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1" name="Straight Arrow Connector 50"/>
            <p:cNvCxnSpPr>
              <a:stCxn id="34" idx="6"/>
              <a:endCxn id="21" idx="1"/>
            </p:cNvCxnSpPr>
            <p:nvPr/>
          </p:nvCxnSpPr>
          <p:spPr bwMode="auto">
            <a:xfrm flipV="1">
              <a:off x="5239703" y="3617461"/>
              <a:ext cx="883309" cy="618307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3" name="Straight Arrow Connector 52"/>
            <p:cNvCxnSpPr>
              <a:stCxn id="61" idx="6"/>
              <a:endCxn id="21" idx="2"/>
            </p:cNvCxnSpPr>
            <p:nvPr/>
          </p:nvCxnSpPr>
          <p:spPr bwMode="auto">
            <a:xfrm flipV="1">
              <a:off x="5239703" y="3791903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5" name="Straight Arrow Connector 54"/>
            <p:cNvCxnSpPr>
              <a:stCxn id="36" idx="6"/>
              <a:endCxn id="21" idx="3"/>
            </p:cNvCxnSpPr>
            <p:nvPr/>
          </p:nvCxnSpPr>
          <p:spPr bwMode="auto">
            <a:xfrm flipV="1">
              <a:off x="5239703" y="3966345"/>
              <a:ext cx="883309" cy="207155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2" name="Straight Arrow Connector 61"/>
            <p:cNvCxnSpPr>
              <a:stCxn id="20" idx="6"/>
              <a:endCxn id="56" idx="1"/>
            </p:cNvCxnSpPr>
            <p:nvPr/>
          </p:nvCxnSpPr>
          <p:spPr bwMode="auto">
            <a:xfrm>
              <a:off x="5239703" y="3334703"/>
              <a:ext cx="883309" cy="207155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>
              <a:stCxn id="20" idx="6"/>
              <a:endCxn id="33" idx="0"/>
            </p:cNvCxnSpPr>
            <p:nvPr/>
          </p:nvCxnSpPr>
          <p:spPr bwMode="auto">
            <a:xfrm>
              <a:off x="5239703" y="3334703"/>
              <a:ext cx="1057751" cy="11049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01" name="TextBox 100"/>
          <p:cNvSpPr txBox="1"/>
          <p:nvPr/>
        </p:nvSpPr>
        <p:spPr>
          <a:xfrm>
            <a:off x="457200" y="1120914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calculate error of output units</a:t>
            </a: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1101725" y="1584325"/>
          <a:ext cx="2403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1" name="Equation" r:id="rId4" imgW="1384300" imgH="228600" progId="Equation.DSMT4">
                  <p:embed/>
                </p:oleObj>
              </mc:Choice>
              <mc:Fallback>
                <p:oleObj name="Equation" r:id="rId4" imgW="13843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584325"/>
                        <a:ext cx="24034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7" name="Group 136"/>
          <p:cNvGrpSpPr/>
          <p:nvPr/>
        </p:nvGrpSpPr>
        <p:grpSpPr>
          <a:xfrm>
            <a:off x="4953000" y="1120915"/>
            <a:ext cx="3962400" cy="4953181"/>
            <a:chOff x="4953000" y="1120915"/>
            <a:chExt cx="3962400" cy="4953181"/>
          </a:xfrm>
        </p:grpSpPr>
        <p:grpSp>
          <p:nvGrpSpPr>
            <p:cNvPr id="106" name="Group 105"/>
            <p:cNvGrpSpPr/>
            <p:nvPr/>
          </p:nvGrpSpPr>
          <p:grpSpPr>
            <a:xfrm rot="16200000">
              <a:off x="5080162" y="2924655"/>
              <a:ext cx="3102292" cy="3196590"/>
              <a:chOff x="4746308" y="3088005"/>
              <a:chExt cx="3102292" cy="3196590"/>
            </a:xfrm>
          </p:grpSpPr>
          <p:cxnSp>
            <p:nvCxnSpPr>
              <p:cNvPr id="110" name="Straight Arrow Connector 109"/>
              <p:cNvCxnSpPr>
                <a:stCxn id="118" idx="6"/>
                <a:endCxn id="122" idx="1"/>
              </p:cNvCxnSpPr>
              <p:nvPr/>
            </p:nvCxnSpPr>
            <p:spPr bwMode="auto">
              <a:xfrm>
                <a:off x="5239703" y="4235768"/>
                <a:ext cx="883309" cy="276091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1" name="Straight Arrow Connector 110"/>
              <p:cNvCxnSpPr>
                <a:stCxn id="119" idx="6"/>
                <a:endCxn id="122" idx="3"/>
              </p:cNvCxnSpPr>
              <p:nvPr/>
            </p:nvCxnSpPr>
            <p:spPr bwMode="auto">
              <a:xfrm flipV="1">
                <a:off x="5239703" y="4860742"/>
                <a:ext cx="883309" cy="11771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2" name="Straight Arrow Connector 111"/>
              <p:cNvCxnSpPr>
                <a:stCxn id="120" idx="6"/>
                <a:endCxn id="122" idx="2"/>
              </p:cNvCxnSpPr>
              <p:nvPr/>
            </p:nvCxnSpPr>
            <p:spPr bwMode="auto">
              <a:xfrm flipV="1">
                <a:off x="5239703" y="4686301"/>
                <a:ext cx="811053" cy="450532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3" name="Straight Arrow Connector 112"/>
              <p:cNvCxnSpPr>
                <a:stCxn id="118" idx="6"/>
                <a:endCxn id="123" idx="2"/>
              </p:cNvCxnSpPr>
              <p:nvPr/>
            </p:nvCxnSpPr>
            <p:spPr bwMode="auto">
              <a:xfrm>
                <a:off x="5239703" y="4235768"/>
                <a:ext cx="811053" cy="134493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4" name="Straight Arrow Connector 113"/>
              <p:cNvCxnSpPr>
                <a:stCxn id="120" idx="6"/>
                <a:endCxn id="123" idx="3"/>
              </p:cNvCxnSpPr>
              <p:nvPr/>
            </p:nvCxnSpPr>
            <p:spPr bwMode="auto">
              <a:xfrm>
                <a:off x="5239703" y="5136833"/>
                <a:ext cx="883309" cy="61830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5" name="Straight Arrow Connector 114"/>
              <p:cNvCxnSpPr>
                <a:stCxn id="119" idx="6"/>
                <a:endCxn id="123" idx="4"/>
              </p:cNvCxnSpPr>
              <p:nvPr/>
            </p:nvCxnSpPr>
            <p:spPr bwMode="auto">
              <a:xfrm flipV="1">
                <a:off x="5239703" y="5827395"/>
                <a:ext cx="1057751" cy="210503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6" name="Straight Arrow Connector 115"/>
              <p:cNvCxnSpPr>
                <a:stCxn id="122" idx="6"/>
                <a:endCxn id="126" idx="2"/>
              </p:cNvCxnSpPr>
              <p:nvPr/>
            </p:nvCxnSpPr>
            <p:spPr bwMode="auto">
              <a:xfrm>
                <a:off x="6544151" y="4686301"/>
                <a:ext cx="811054" cy="49530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17" name="Straight Arrow Connector 116"/>
              <p:cNvCxnSpPr>
                <a:stCxn id="123" idx="6"/>
                <a:endCxn id="126" idx="3"/>
              </p:cNvCxnSpPr>
              <p:nvPr/>
            </p:nvCxnSpPr>
            <p:spPr bwMode="auto">
              <a:xfrm flipV="1">
                <a:off x="6544151" y="5356042"/>
                <a:ext cx="883310" cy="2246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8" name="Oval 117"/>
              <p:cNvSpPr/>
              <p:nvPr/>
            </p:nvSpPr>
            <p:spPr bwMode="auto">
              <a:xfrm>
                <a:off x="4746308" y="3989070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 bwMode="auto">
              <a:xfrm>
                <a:off x="4746308" y="5791200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4746308" y="4890135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>
                <a:off x="4746308" y="3088005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6050756" y="4439603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 bwMode="auto">
              <a:xfrm>
                <a:off x="6050756" y="5334000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6050756" y="3545205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125" name="Straight Arrow Connector 124"/>
              <p:cNvCxnSpPr>
                <a:stCxn id="124" idx="6"/>
                <a:endCxn id="126" idx="1"/>
              </p:cNvCxnSpPr>
              <p:nvPr/>
            </p:nvCxnSpPr>
            <p:spPr bwMode="auto">
              <a:xfrm>
                <a:off x="6544151" y="3791903"/>
                <a:ext cx="883310" cy="12152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26" name="Oval 125"/>
              <p:cNvSpPr/>
              <p:nvPr/>
            </p:nvSpPr>
            <p:spPr bwMode="auto">
              <a:xfrm>
                <a:off x="7355205" y="4934903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355205" y="3944303"/>
                <a:ext cx="493395" cy="49339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128" name="Straight Arrow Connector 127"/>
              <p:cNvCxnSpPr>
                <a:stCxn id="122" idx="6"/>
                <a:endCxn id="127" idx="2"/>
              </p:cNvCxnSpPr>
              <p:nvPr/>
            </p:nvCxnSpPr>
            <p:spPr bwMode="auto">
              <a:xfrm flipV="1">
                <a:off x="6544151" y="4191001"/>
                <a:ext cx="811054" cy="495300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9" name="Straight Arrow Connector 128"/>
              <p:cNvCxnSpPr>
                <a:stCxn id="124" idx="6"/>
                <a:endCxn id="127" idx="1"/>
              </p:cNvCxnSpPr>
              <p:nvPr/>
            </p:nvCxnSpPr>
            <p:spPr bwMode="auto">
              <a:xfrm>
                <a:off x="6544151" y="3791903"/>
                <a:ext cx="883310" cy="224656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0" name="Straight Arrow Connector 129"/>
              <p:cNvCxnSpPr>
                <a:stCxn id="123" idx="6"/>
                <a:endCxn id="127" idx="3"/>
              </p:cNvCxnSpPr>
              <p:nvPr/>
            </p:nvCxnSpPr>
            <p:spPr bwMode="auto">
              <a:xfrm flipV="1">
                <a:off x="6544151" y="4365442"/>
                <a:ext cx="883310" cy="1215256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1" name="Straight Arrow Connector 130"/>
              <p:cNvCxnSpPr>
                <a:stCxn id="121" idx="6"/>
                <a:endCxn id="124" idx="0"/>
              </p:cNvCxnSpPr>
              <p:nvPr/>
            </p:nvCxnSpPr>
            <p:spPr bwMode="auto">
              <a:xfrm>
                <a:off x="5239703" y="3334703"/>
                <a:ext cx="1057751" cy="210502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2" name="Straight Arrow Connector 131"/>
              <p:cNvCxnSpPr>
                <a:stCxn id="118" idx="6"/>
                <a:endCxn id="124" idx="1"/>
              </p:cNvCxnSpPr>
              <p:nvPr/>
            </p:nvCxnSpPr>
            <p:spPr bwMode="auto">
              <a:xfrm flipV="1">
                <a:off x="5239703" y="3617461"/>
                <a:ext cx="883309" cy="618307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3" name="Straight Arrow Connector 132"/>
              <p:cNvCxnSpPr>
                <a:stCxn id="120" idx="6"/>
                <a:endCxn id="124" idx="2"/>
              </p:cNvCxnSpPr>
              <p:nvPr/>
            </p:nvCxnSpPr>
            <p:spPr bwMode="auto">
              <a:xfrm flipV="1">
                <a:off x="5239703" y="3791903"/>
                <a:ext cx="811053" cy="134493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4" name="Straight Arrow Connector 133"/>
              <p:cNvCxnSpPr>
                <a:stCxn id="119" idx="6"/>
                <a:endCxn id="124" idx="3"/>
              </p:cNvCxnSpPr>
              <p:nvPr/>
            </p:nvCxnSpPr>
            <p:spPr bwMode="auto">
              <a:xfrm flipV="1">
                <a:off x="5239702" y="3966345"/>
                <a:ext cx="883309" cy="2071554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5" name="Straight Arrow Connector 134"/>
              <p:cNvCxnSpPr>
                <a:stCxn id="121" idx="6"/>
                <a:endCxn id="123" idx="1"/>
              </p:cNvCxnSpPr>
              <p:nvPr/>
            </p:nvCxnSpPr>
            <p:spPr bwMode="auto">
              <a:xfrm>
                <a:off x="5239703" y="3334703"/>
                <a:ext cx="883309" cy="2071553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6" name="Straight Arrow Connector 135"/>
              <p:cNvCxnSpPr>
                <a:stCxn id="121" idx="6"/>
                <a:endCxn id="122" idx="0"/>
              </p:cNvCxnSpPr>
              <p:nvPr/>
            </p:nvCxnSpPr>
            <p:spPr bwMode="auto">
              <a:xfrm>
                <a:off x="5239703" y="3334703"/>
                <a:ext cx="1057751" cy="110490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07" name="TextBox 106"/>
            <p:cNvSpPr txBox="1"/>
            <p:nvPr/>
          </p:nvSpPr>
          <p:spPr>
            <a:xfrm>
              <a:off x="4953000" y="1120915"/>
              <a:ext cx="3962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dirty="0"/>
                <a:t>determine updates for weights going to output units</a:t>
              </a:r>
            </a:p>
          </p:txBody>
        </p:sp>
        <p:graphicFrame>
          <p:nvGraphicFramePr>
            <p:cNvPr id="108" name="Object 3"/>
            <p:cNvGraphicFramePr>
              <a:graphicFrameLocks noChangeAspect="1"/>
            </p:cNvGraphicFramePr>
            <p:nvPr/>
          </p:nvGraphicFramePr>
          <p:xfrm>
            <a:off x="5597525" y="1905000"/>
            <a:ext cx="1565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42" name="Equation" r:id="rId6" imgW="901700" imgH="228600" progId="Equation.DSMT4">
                    <p:embed/>
                  </p:oleObj>
                </mc:Choice>
                <mc:Fallback>
                  <p:oleObj name="Equation" r:id="rId6" imgW="90170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7525" y="1905000"/>
                          <a:ext cx="1565275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152400"/>
            <a:ext cx="7467600" cy="1143000"/>
          </a:xfrm>
        </p:spPr>
        <p:txBody>
          <a:bodyPr/>
          <a:lstStyle/>
          <a:p>
            <a:r>
              <a:rPr lang="en-US" sz="3600" dirty="0" err="1"/>
              <a:t>Backpropagation</a:t>
            </a:r>
            <a:r>
              <a:rPr lang="en-US" sz="3600" dirty="0"/>
              <a:t> illustrated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4800600" y="1219200"/>
            <a:ext cx="3962400" cy="4854893"/>
            <a:chOff x="4800600" y="1219200"/>
            <a:chExt cx="3962400" cy="4854893"/>
          </a:xfrm>
        </p:grpSpPr>
        <p:grpSp>
          <p:nvGrpSpPr>
            <p:cNvPr id="3" name="Group 65"/>
            <p:cNvGrpSpPr/>
            <p:nvPr/>
          </p:nvGrpSpPr>
          <p:grpSpPr>
            <a:xfrm rot="16200000">
              <a:off x="5156359" y="2924652"/>
              <a:ext cx="3102292" cy="3196590"/>
              <a:chOff x="4746308" y="3088005"/>
              <a:chExt cx="3102292" cy="3196590"/>
            </a:xfrm>
          </p:grpSpPr>
          <p:cxnSp>
            <p:nvCxnSpPr>
              <p:cNvPr id="67" name="Straight Arrow Connector 66"/>
              <p:cNvCxnSpPr>
                <a:stCxn id="79" idx="6"/>
                <a:endCxn id="84" idx="1"/>
              </p:cNvCxnSpPr>
              <p:nvPr/>
            </p:nvCxnSpPr>
            <p:spPr bwMode="auto">
              <a:xfrm>
                <a:off x="5239703" y="4235768"/>
                <a:ext cx="883309" cy="276091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9" name="Straight Arrow Connector 68"/>
              <p:cNvCxnSpPr>
                <a:stCxn id="81" idx="6"/>
                <a:endCxn id="84" idx="3"/>
              </p:cNvCxnSpPr>
              <p:nvPr/>
            </p:nvCxnSpPr>
            <p:spPr bwMode="auto">
              <a:xfrm flipV="1">
                <a:off x="5239703" y="4860742"/>
                <a:ext cx="883309" cy="11771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0" name="Straight Arrow Connector 69"/>
              <p:cNvCxnSpPr>
                <a:stCxn id="82" idx="6"/>
                <a:endCxn id="84" idx="2"/>
              </p:cNvCxnSpPr>
              <p:nvPr/>
            </p:nvCxnSpPr>
            <p:spPr bwMode="auto">
              <a:xfrm flipV="1">
                <a:off x="5239703" y="4686301"/>
                <a:ext cx="811053" cy="450532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2" name="Straight Arrow Connector 71"/>
              <p:cNvCxnSpPr>
                <a:stCxn id="79" idx="6"/>
                <a:endCxn id="85" idx="2"/>
              </p:cNvCxnSpPr>
              <p:nvPr/>
            </p:nvCxnSpPr>
            <p:spPr bwMode="auto">
              <a:xfrm>
                <a:off x="5239703" y="4235768"/>
                <a:ext cx="811053" cy="134493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3" name="Straight Arrow Connector 72"/>
              <p:cNvCxnSpPr>
                <a:stCxn id="82" idx="6"/>
                <a:endCxn id="85" idx="3"/>
              </p:cNvCxnSpPr>
              <p:nvPr/>
            </p:nvCxnSpPr>
            <p:spPr bwMode="auto">
              <a:xfrm>
                <a:off x="5239703" y="5136833"/>
                <a:ext cx="883309" cy="61830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5" name="Straight Arrow Connector 74"/>
              <p:cNvCxnSpPr>
                <a:stCxn id="81" idx="6"/>
                <a:endCxn id="85" idx="4"/>
              </p:cNvCxnSpPr>
              <p:nvPr/>
            </p:nvCxnSpPr>
            <p:spPr bwMode="auto">
              <a:xfrm flipV="1">
                <a:off x="5239703" y="5827395"/>
                <a:ext cx="1057751" cy="210503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6" name="Straight Arrow Connector 75"/>
              <p:cNvCxnSpPr>
                <a:stCxn id="84" idx="6"/>
                <a:endCxn id="89" idx="2"/>
              </p:cNvCxnSpPr>
              <p:nvPr/>
            </p:nvCxnSpPr>
            <p:spPr bwMode="auto">
              <a:xfrm>
                <a:off x="6544151" y="4686301"/>
                <a:ext cx="811054" cy="49530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7" name="Straight Arrow Connector 76"/>
              <p:cNvCxnSpPr>
                <a:stCxn id="85" idx="6"/>
                <a:endCxn id="89" idx="3"/>
              </p:cNvCxnSpPr>
              <p:nvPr/>
            </p:nvCxnSpPr>
            <p:spPr bwMode="auto">
              <a:xfrm flipV="1">
                <a:off x="6544151" y="5356042"/>
                <a:ext cx="883310" cy="2246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9" name="Oval 78"/>
              <p:cNvSpPr/>
              <p:nvPr/>
            </p:nvSpPr>
            <p:spPr bwMode="auto">
              <a:xfrm>
                <a:off x="4746308" y="3989070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4746308" y="5791200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746308" y="4890135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4746308" y="3088005"/>
                <a:ext cx="493395" cy="4933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6050756" y="4439603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>
                <a:off x="6050756" y="5334000"/>
                <a:ext cx="493395" cy="493395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 rot="5400000">
                <a:off x="6050756" y="3545205"/>
                <a:ext cx="493395" cy="49339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"/>
                    <a:cs typeface="Times"/>
                  </a:rPr>
                  <a:t>j</a:t>
                </a: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87" name="Straight Arrow Connector 86"/>
              <p:cNvCxnSpPr>
                <a:stCxn id="86" idx="0"/>
                <a:endCxn id="89" idx="1"/>
              </p:cNvCxnSpPr>
              <p:nvPr/>
            </p:nvCxnSpPr>
            <p:spPr bwMode="auto">
              <a:xfrm rot="10800000" flipH="1" flipV="1">
                <a:off x="6544151" y="3791903"/>
                <a:ext cx="883310" cy="12152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9" name="Oval 88"/>
              <p:cNvSpPr/>
              <p:nvPr/>
            </p:nvSpPr>
            <p:spPr bwMode="auto">
              <a:xfrm>
                <a:off x="7355205" y="4934903"/>
                <a:ext cx="493395" cy="49339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7355205" y="3944303"/>
                <a:ext cx="493395" cy="493395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endParaRPr>
              </a:p>
            </p:txBody>
          </p:sp>
          <p:cxnSp>
            <p:nvCxnSpPr>
              <p:cNvPr id="92" name="Straight Arrow Connector 91"/>
              <p:cNvCxnSpPr>
                <a:stCxn id="84" idx="6"/>
                <a:endCxn id="91" idx="2"/>
              </p:cNvCxnSpPr>
              <p:nvPr/>
            </p:nvCxnSpPr>
            <p:spPr bwMode="auto">
              <a:xfrm flipV="1">
                <a:off x="6544151" y="4191001"/>
                <a:ext cx="811054" cy="49530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3" name="Straight Arrow Connector 92"/>
              <p:cNvCxnSpPr>
                <a:stCxn id="86" idx="0"/>
                <a:endCxn id="91" idx="1"/>
              </p:cNvCxnSpPr>
              <p:nvPr/>
            </p:nvCxnSpPr>
            <p:spPr bwMode="auto">
              <a:xfrm rot="10800000" flipH="1" flipV="1">
                <a:off x="6544151" y="3791903"/>
                <a:ext cx="883310" cy="2246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4" name="Straight Arrow Connector 93"/>
              <p:cNvCxnSpPr>
                <a:stCxn id="85" idx="6"/>
                <a:endCxn id="91" idx="3"/>
              </p:cNvCxnSpPr>
              <p:nvPr/>
            </p:nvCxnSpPr>
            <p:spPr bwMode="auto">
              <a:xfrm flipV="1">
                <a:off x="6544151" y="4365442"/>
                <a:ext cx="883310" cy="1215256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5" name="Straight Arrow Connector 94"/>
              <p:cNvCxnSpPr>
                <a:stCxn id="83" idx="6"/>
                <a:endCxn id="86" idx="2"/>
              </p:cNvCxnSpPr>
              <p:nvPr/>
            </p:nvCxnSpPr>
            <p:spPr bwMode="auto">
              <a:xfrm rot="10800000" flipH="1" flipV="1">
                <a:off x="5239703" y="3334703"/>
                <a:ext cx="1057750" cy="210502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6" name="Straight Arrow Connector 95"/>
              <p:cNvCxnSpPr>
                <a:stCxn id="79" idx="6"/>
                <a:endCxn id="86" idx="3"/>
              </p:cNvCxnSpPr>
              <p:nvPr/>
            </p:nvCxnSpPr>
            <p:spPr bwMode="auto">
              <a:xfrm flipV="1">
                <a:off x="5239703" y="3617462"/>
                <a:ext cx="883309" cy="618307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7" name="Straight Arrow Connector 96"/>
              <p:cNvCxnSpPr>
                <a:stCxn id="82" idx="6"/>
                <a:endCxn id="86" idx="4"/>
              </p:cNvCxnSpPr>
              <p:nvPr/>
            </p:nvCxnSpPr>
            <p:spPr bwMode="auto">
              <a:xfrm flipV="1">
                <a:off x="5239702" y="3791904"/>
                <a:ext cx="811053" cy="1344930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8" name="Straight Arrow Connector 97"/>
              <p:cNvCxnSpPr>
                <a:stCxn id="81" idx="6"/>
                <a:endCxn id="86" idx="5"/>
              </p:cNvCxnSpPr>
              <p:nvPr/>
            </p:nvCxnSpPr>
            <p:spPr bwMode="auto">
              <a:xfrm flipV="1">
                <a:off x="5239702" y="3966345"/>
                <a:ext cx="883309" cy="2071554"/>
              </a:xfrm>
              <a:prstGeom prst="straightConnector1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99" name="Straight Arrow Connector 98"/>
              <p:cNvCxnSpPr>
                <a:stCxn id="83" idx="6"/>
                <a:endCxn id="85" idx="1"/>
              </p:cNvCxnSpPr>
              <p:nvPr/>
            </p:nvCxnSpPr>
            <p:spPr bwMode="auto">
              <a:xfrm>
                <a:off x="5239703" y="3334703"/>
                <a:ext cx="883309" cy="2071553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0" name="Straight Arrow Connector 99"/>
              <p:cNvCxnSpPr>
                <a:stCxn id="83" idx="6"/>
                <a:endCxn id="84" idx="0"/>
              </p:cNvCxnSpPr>
              <p:nvPr/>
            </p:nvCxnSpPr>
            <p:spPr bwMode="auto">
              <a:xfrm>
                <a:off x="5239703" y="3334703"/>
                <a:ext cx="1057751" cy="1104900"/>
              </a:xfrm>
              <a:prstGeom prst="straightConnector1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02" name="TextBox 101"/>
            <p:cNvSpPr txBox="1"/>
            <p:nvPr/>
          </p:nvSpPr>
          <p:spPr>
            <a:xfrm>
              <a:off x="4800600" y="1219200"/>
              <a:ext cx="3962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4"/>
              </a:pPr>
              <a:r>
                <a:rPr lang="en-US" dirty="0"/>
                <a:t>determine updates for  weights to hidden units using hidden-unit errors </a:t>
              </a:r>
            </a:p>
          </p:txBody>
        </p:sp>
        <p:graphicFrame>
          <p:nvGraphicFramePr>
            <p:cNvPr id="210949" name="Object 5"/>
            <p:cNvGraphicFramePr>
              <a:graphicFrameLocks noChangeAspect="1"/>
            </p:cNvGraphicFramePr>
            <p:nvPr/>
          </p:nvGraphicFramePr>
          <p:xfrm>
            <a:off x="5410200" y="2270125"/>
            <a:ext cx="15652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189" name="Equation" r:id="rId4" imgW="901700" imgH="228600" progId="Equation.DSMT4">
                    <p:embed/>
                  </p:oleObj>
                </mc:Choice>
                <mc:Fallback>
                  <p:oleObj name="Equation" r:id="rId4" imgW="90170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70125"/>
                          <a:ext cx="1565275" cy="396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" name="Group 65"/>
          <p:cNvGrpSpPr/>
          <p:nvPr/>
        </p:nvGrpSpPr>
        <p:grpSpPr>
          <a:xfrm rot="16200000">
            <a:off x="660565" y="2924658"/>
            <a:ext cx="3102292" cy="3196590"/>
            <a:chOff x="4746308" y="3088005"/>
            <a:chExt cx="3102292" cy="3196590"/>
          </a:xfrm>
        </p:grpSpPr>
        <p:cxnSp>
          <p:nvCxnSpPr>
            <p:cNvPr id="107" name="Straight Arrow Connector 106"/>
            <p:cNvCxnSpPr>
              <a:stCxn id="115" idx="6"/>
              <a:endCxn id="119" idx="1"/>
            </p:cNvCxnSpPr>
            <p:nvPr/>
          </p:nvCxnSpPr>
          <p:spPr bwMode="auto">
            <a:xfrm>
              <a:off x="5239703" y="4235768"/>
              <a:ext cx="883309" cy="276091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/>
            <p:cNvCxnSpPr>
              <a:stCxn id="116" idx="6"/>
              <a:endCxn id="119" idx="3"/>
            </p:cNvCxnSpPr>
            <p:nvPr/>
          </p:nvCxnSpPr>
          <p:spPr bwMode="auto">
            <a:xfrm flipV="1">
              <a:off x="5239703" y="4860742"/>
              <a:ext cx="883309" cy="11771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Straight Arrow Connector 108"/>
            <p:cNvCxnSpPr>
              <a:stCxn id="117" idx="6"/>
              <a:endCxn id="119" idx="2"/>
            </p:cNvCxnSpPr>
            <p:nvPr/>
          </p:nvCxnSpPr>
          <p:spPr bwMode="auto">
            <a:xfrm flipV="1">
              <a:off x="5239703" y="4686301"/>
              <a:ext cx="811053" cy="45053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0" name="Straight Arrow Connector 109"/>
            <p:cNvCxnSpPr>
              <a:stCxn id="115" idx="6"/>
              <a:endCxn id="120" idx="2"/>
            </p:cNvCxnSpPr>
            <p:nvPr/>
          </p:nvCxnSpPr>
          <p:spPr bwMode="auto">
            <a:xfrm>
              <a:off x="5239703" y="4235768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1" name="Straight Arrow Connector 110"/>
            <p:cNvCxnSpPr>
              <a:stCxn id="117" idx="6"/>
              <a:endCxn id="120" idx="3"/>
            </p:cNvCxnSpPr>
            <p:nvPr/>
          </p:nvCxnSpPr>
          <p:spPr bwMode="auto">
            <a:xfrm>
              <a:off x="5239703" y="5136833"/>
              <a:ext cx="883309" cy="61830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2" name="Straight Arrow Connector 111"/>
            <p:cNvCxnSpPr>
              <a:stCxn id="116" idx="6"/>
              <a:endCxn id="120" idx="4"/>
            </p:cNvCxnSpPr>
            <p:nvPr/>
          </p:nvCxnSpPr>
          <p:spPr bwMode="auto">
            <a:xfrm flipV="1">
              <a:off x="5239703" y="5827395"/>
              <a:ext cx="1057751" cy="21050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3" name="Straight Arrow Connector 112"/>
            <p:cNvCxnSpPr>
              <a:stCxn id="119" idx="6"/>
              <a:endCxn id="123" idx="2"/>
            </p:cNvCxnSpPr>
            <p:nvPr/>
          </p:nvCxnSpPr>
          <p:spPr bwMode="auto">
            <a:xfrm>
              <a:off x="6544151" y="4686301"/>
              <a:ext cx="811054" cy="4953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4" name="Straight Arrow Connector 113"/>
            <p:cNvCxnSpPr>
              <a:stCxn id="120" idx="6"/>
              <a:endCxn id="123" idx="3"/>
            </p:cNvCxnSpPr>
            <p:nvPr/>
          </p:nvCxnSpPr>
          <p:spPr bwMode="auto">
            <a:xfrm flipV="1">
              <a:off x="6544151" y="5356042"/>
              <a:ext cx="883310" cy="2246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15" name="Oval 114"/>
            <p:cNvSpPr/>
            <p:nvPr/>
          </p:nvSpPr>
          <p:spPr bwMode="auto">
            <a:xfrm>
              <a:off x="4746308" y="398907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4746308" y="5791200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746308" y="4890135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746308" y="3088005"/>
              <a:ext cx="493395" cy="49339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050756" y="4439603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050756" y="5334000"/>
              <a:ext cx="493395" cy="493395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 rot="5400000">
              <a:off x="6050756" y="3545205"/>
              <a:ext cx="493395" cy="493395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"/>
                  <a:cs typeface="Times"/>
                </a:rPr>
                <a:t>j</a:t>
              </a: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122" name="Straight Arrow Connector 121"/>
            <p:cNvCxnSpPr>
              <a:stCxn id="121" idx="0"/>
              <a:endCxn id="123" idx="1"/>
            </p:cNvCxnSpPr>
            <p:nvPr/>
          </p:nvCxnSpPr>
          <p:spPr bwMode="auto">
            <a:xfrm rot="10800000" flipH="1" flipV="1">
              <a:off x="6544151" y="3791903"/>
              <a:ext cx="883310" cy="1215256"/>
            </a:xfrm>
            <a:prstGeom prst="straightConnector1">
              <a:avLst/>
            </a:prstGeom>
            <a:solidFill>
              <a:schemeClr val="tx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3" name="Oval 122"/>
            <p:cNvSpPr/>
            <p:nvPr/>
          </p:nvSpPr>
          <p:spPr bwMode="auto">
            <a:xfrm>
              <a:off x="7355205" y="4934903"/>
              <a:ext cx="493395" cy="493395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355205" y="3944303"/>
              <a:ext cx="493395" cy="493395"/>
            </a:xfrm>
            <a:prstGeom prst="ellipse">
              <a:avLst/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cs typeface="Times"/>
              </a:endParaRPr>
            </a:p>
          </p:txBody>
        </p:sp>
        <p:cxnSp>
          <p:nvCxnSpPr>
            <p:cNvPr id="125" name="Straight Arrow Connector 124"/>
            <p:cNvCxnSpPr>
              <a:stCxn id="119" idx="6"/>
              <a:endCxn id="124" idx="2"/>
            </p:cNvCxnSpPr>
            <p:nvPr/>
          </p:nvCxnSpPr>
          <p:spPr bwMode="auto">
            <a:xfrm flipV="1">
              <a:off x="6544151" y="4191001"/>
              <a:ext cx="811054" cy="4953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6" name="Straight Arrow Connector 125"/>
            <p:cNvCxnSpPr>
              <a:stCxn id="121" idx="0"/>
              <a:endCxn id="124" idx="1"/>
            </p:cNvCxnSpPr>
            <p:nvPr/>
          </p:nvCxnSpPr>
          <p:spPr bwMode="auto">
            <a:xfrm rot="10800000" flipH="1" flipV="1">
              <a:off x="6544151" y="3791903"/>
              <a:ext cx="883310" cy="224656"/>
            </a:xfrm>
            <a:prstGeom prst="straightConnector1">
              <a:avLst/>
            </a:prstGeom>
            <a:solidFill>
              <a:schemeClr val="tx1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7" name="Straight Arrow Connector 126"/>
            <p:cNvCxnSpPr>
              <a:stCxn id="120" idx="6"/>
              <a:endCxn id="124" idx="3"/>
            </p:cNvCxnSpPr>
            <p:nvPr/>
          </p:nvCxnSpPr>
          <p:spPr bwMode="auto">
            <a:xfrm flipV="1">
              <a:off x="6544151" y="4365442"/>
              <a:ext cx="883310" cy="1215256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8" name="Straight Arrow Connector 127"/>
            <p:cNvCxnSpPr>
              <a:stCxn id="118" idx="6"/>
              <a:endCxn id="121" idx="2"/>
            </p:cNvCxnSpPr>
            <p:nvPr/>
          </p:nvCxnSpPr>
          <p:spPr bwMode="auto">
            <a:xfrm rot="10800000" flipH="1" flipV="1">
              <a:off x="5239703" y="3334703"/>
              <a:ext cx="1057750" cy="210502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9" name="Straight Arrow Connector 128"/>
            <p:cNvCxnSpPr>
              <a:stCxn id="115" idx="6"/>
              <a:endCxn id="121" idx="3"/>
            </p:cNvCxnSpPr>
            <p:nvPr/>
          </p:nvCxnSpPr>
          <p:spPr bwMode="auto">
            <a:xfrm flipV="1">
              <a:off x="5239703" y="3617462"/>
              <a:ext cx="883309" cy="618307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0" name="Straight Arrow Connector 129"/>
            <p:cNvCxnSpPr>
              <a:stCxn id="116" idx="6"/>
              <a:endCxn id="121" idx="5"/>
            </p:cNvCxnSpPr>
            <p:nvPr/>
          </p:nvCxnSpPr>
          <p:spPr bwMode="auto">
            <a:xfrm flipV="1">
              <a:off x="5239703" y="3966345"/>
              <a:ext cx="883309" cy="2071554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1" name="Straight Arrow Connector 130"/>
            <p:cNvCxnSpPr>
              <a:stCxn id="117" idx="6"/>
              <a:endCxn id="121" idx="4"/>
            </p:cNvCxnSpPr>
            <p:nvPr/>
          </p:nvCxnSpPr>
          <p:spPr bwMode="auto">
            <a:xfrm flipV="1">
              <a:off x="5239703" y="3791904"/>
              <a:ext cx="811053" cy="13449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2" name="Straight Arrow Connector 131"/>
            <p:cNvCxnSpPr>
              <a:stCxn id="118" idx="6"/>
              <a:endCxn id="120" idx="1"/>
            </p:cNvCxnSpPr>
            <p:nvPr/>
          </p:nvCxnSpPr>
          <p:spPr bwMode="auto">
            <a:xfrm>
              <a:off x="5239703" y="3334703"/>
              <a:ext cx="883309" cy="2071553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3" name="Straight Arrow Connector 132"/>
            <p:cNvCxnSpPr>
              <a:stCxn id="118" idx="6"/>
              <a:endCxn id="119" idx="0"/>
            </p:cNvCxnSpPr>
            <p:nvPr/>
          </p:nvCxnSpPr>
          <p:spPr bwMode="auto">
            <a:xfrm>
              <a:off x="5239703" y="3334703"/>
              <a:ext cx="1057751" cy="110490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05" name="TextBox 104"/>
          <p:cNvSpPr txBox="1"/>
          <p:nvPr/>
        </p:nvSpPr>
        <p:spPr>
          <a:xfrm>
            <a:off x="304800" y="1219200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calculate error for hidden units</a:t>
            </a:r>
          </a:p>
        </p:txBody>
      </p:sp>
      <p:graphicFrame>
        <p:nvGraphicFramePr>
          <p:cNvPr id="106" name="Object 5"/>
          <p:cNvGraphicFramePr>
            <a:graphicFrameLocks noChangeAspect="1"/>
          </p:cNvGraphicFramePr>
          <p:nvPr/>
        </p:nvGraphicFramePr>
        <p:xfrm>
          <a:off x="884238" y="1676400"/>
          <a:ext cx="24034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90" name="Equation" r:id="rId6" imgW="1384300" imgH="355600" progId="Equation.DSMT4">
                  <p:embed/>
                </p:oleObj>
              </mc:Choice>
              <mc:Fallback>
                <p:oleObj name="Equation" r:id="rId6" imgW="1384300" imgH="355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1676400"/>
                        <a:ext cx="24034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/>
              <a:t>Learning a </a:t>
            </a:r>
            <a:r>
              <a:rPr lang="en-US" sz="3600" dirty="0" err="1"/>
              <a:t>perceptron</a:t>
            </a:r>
            <a:r>
              <a:rPr lang="en-US" sz="3600" dirty="0"/>
              <a:t>: </a:t>
            </a:r>
            <a:br>
              <a:rPr lang="en-US" sz="3600" dirty="0"/>
            </a:br>
            <a:r>
              <a:rPr lang="en-US" sz="3600" dirty="0"/>
              <a:t>the </a:t>
            </a:r>
            <a:r>
              <a:rPr lang="en-US" sz="3600" dirty="0" err="1"/>
              <a:t>perceptron</a:t>
            </a:r>
            <a:r>
              <a:rPr lang="en-US" sz="3600" dirty="0"/>
              <a:t> training rule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216400" y="5181600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7" name="Equation" r:id="rId4" imgW="1054100" imgH="228600" progId="Equation.DSMT4">
                  <p:embed/>
                </p:oleObj>
              </mc:Choice>
              <mc:Fallback>
                <p:oleObj name="Equation" r:id="rId4" imgW="10541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5181600"/>
                        <a:ext cx="2108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144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randomly initialize weights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iterate through training instances until convergence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279900" y="2743200"/>
          <a:ext cx="3657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8" name="Equation" r:id="rId6" imgW="1828800" imgH="749300" progId="Equation.DSMT4">
                  <p:embed/>
                </p:oleObj>
              </mc:Choice>
              <mc:Fallback>
                <p:oleObj name="Equation" r:id="rId6" imgW="1828800" imgH="749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743200"/>
                        <a:ext cx="36576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216400" y="6019800"/>
          <a:ext cx="180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09" name="Equation" r:id="rId8" imgW="901700" imgH="203200" progId="Equation.DSMT4">
                  <p:embed/>
                </p:oleObj>
              </mc:Choice>
              <mc:Fallback>
                <p:oleObj name="Equation" r:id="rId8" imgW="9017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6019800"/>
                        <a:ext cx="180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8200" y="3048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2a. calculate the output for the given instance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4572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2b. update each weight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5791200"/>
            <a:ext cx="2165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800000"/>
                </a:solidFill>
                <a:latin typeface="Times"/>
                <a:cs typeface="Times"/>
              </a:rPr>
              <a:t>η</a:t>
            </a:r>
            <a:r>
              <a:rPr lang="en-US" dirty="0">
                <a:solidFill>
                  <a:srgbClr val="800000"/>
                </a:solidFill>
              </a:rPr>
              <a:t> is </a:t>
            </a:r>
            <a:r>
              <a:rPr lang="en-US" i="1" dirty="0">
                <a:solidFill>
                  <a:srgbClr val="800000"/>
                </a:solidFill>
              </a:rPr>
              <a:t>learning rate</a:t>
            </a:r>
            <a:r>
              <a:rPr lang="en-US" dirty="0">
                <a:solidFill>
                  <a:srgbClr val="800000"/>
                </a:solidFill>
              </a:rPr>
              <a:t>;</a:t>
            </a:r>
          </a:p>
          <a:p>
            <a:r>
              <a:rPr lang="en-US" dirty="0">
                <a:solidFill>
                  <a:srgbClr val="800000"/>
                </a:solidFill>
              </a:rPr>
              <a:t>set to value &lt;&lt; 1</a:t>
            </a:r>
          </a:p>
        </p:txBody>
      </p:sp>
      <p:sp>
        <p:nvSpPr>
          <p:cNvPr id="26" name="Freeform 25"/>
          <p:cNvSpPr/>
          <p:nvPr/>
        </p:nvSpPr>
        <p:spPr bwMode="auto">
          <a:xfrm>
            <a:off x="2590800" y="5651500"/>
            <a:ext cx="2489200" cy="673100"/>
          </a:xfrm>
          <a:custGeom>
            <a:avLst/>
            <a:gdLst>
              <a:gd name="connsiteX0" fmla="*/ 0 w 2870200"/>
              <a:gd name="connsiteY0" fmla="*/ 673100 h 673100"/>
              <a:gd name="connsiteX1" fmla="*/ 2273300 w 2870200"/>
              <a:gd name="connsiteY1" fmla="*/ 254000 h 673100"/>
              <a:gd name="connsiteX2" fmla="*/ 2870200 w 2870200"/>
              <a:gd name="connsiteY2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0200" h="673100">
                <a:moveTo>
                  <a:pt x="0" y="673100"/>
                </a:moveTo>
                <a:cubicBezTo>
                  <a:pt x="897466" y="519641"/>
                  <a:pt x="1794933" y="366183"/>
                  <a:pt x="2273300" y="254000"/>
                </a:cubicBezTo>
                <a:cubicBezTo>
                  <a:pt x="2751667" y="141817"/>
                  <a:pt x="2870200" y="0"/>
                  <a:pt x="2870200" y="0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dirty="0"/>
              <a:t>Representational power of </a:t>
            </a:r>
            <a:r>
              <a:rPr lang="en-US" sz="3600" dirty="0" err="1"/>
              <a:t>perceptrons</a:t>
            </a:r>
            <a:endParaRPr lang="en-US" sz="3600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374900" y="1778000"/>
          <a:ext cx="3657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1" name="Equation" r:id="rId4" imgW="1828800" imgH="749300" progId="Equation.DSMT4">
                  <p:embed/>
                </p:oleObj>
              </mc:Choice>
              <mc:Fallback>
                <p:oleObj name="Equation" r:id="rId4" imgW="1828800" imgH="7493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1778000"/>
                        <a:ext cx="36576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1447800"/>
          </a:xfrm>
        </p:spPr>
        <p:txBody>
          <a:bodyPr/>
          <a:lstStyle/>
          <a:p>
            <a:pPr>
              <a:buNone/>
            </a:pPr>
            <a:r>
              <a:rPr lang="en-US" sz="2400" dirty="0" err="1"/>
              <a:t>perceptrons</a:t>
            </a:r>
            <a:r>
              <a:rPr lang="en-US" sz="2400" dirty="0"/>
              <a:t> can represent only </a:t>
            </a:r>
            <a:r>
              <a:rPr lang="en-US" sz="2400" i="1" dirty="0"/>
              <a:t>linearly separable </a:t>
            </a:r>
            <a:r>
              <a:rPr lang="en-US" sz="2400" dirty="0"/>
              <a:t>concepts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181600" y="3747473"/>
            <a:ext cx="3292475" cy="2729527"/>
            <a:chOff x="5851525" y="3529013"/>
            <a:chExt cx="3292475" cy="2729527"/>
          </a:xfrm>
        </p:grpSpPr>
        <p:sp>
          <p:nvSpPr>
            <p:cNvPr id="37" name="TextBox 22"/>
            <p:cNvSpPr txBox="1">
              <a:spLocks noChangeArrowheads="1"/>
            </p:cNvSpPr>
            <p:nvPr/>
          </p:nvSpPr>
          <p:spPr bwMode="auto">
            <a:xfrm>
              <a:off x="8591550" y="5715000"/>
              <a:ext cx="5524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rgbClr val="008000"/>
                  </a:solidFill>
                  <a:latin typeface="Times"/>
                  <a:cs typeface="Times"/>
                </a:rPr>
                <a:t>x</a:t>
              </a:r>
              <a:r>
                <a:rPr lang="en-US" i="1" baseline="-25000" dirty="0">
                  <a:solidFill>
                    <a:srgbClr val="008000"/>
                  </a:solidFill>
                  <a:latin typeface="Times"/>
                  <a:cs typeface="Times"/>
                </a:rPr>
                <a:t>1</a:t>
              </a:r>
            </a:p>
          </p:txBody>
        </p:sp>
        <p:grpSp>
          <p:nvGrpSpPr>
            <p:cNvPr id="38" name="Group 25"/>
            <p:cNvGrpSpPr/>
            <p:nvPr/>
          </p:nvGrpSpPr>
          <p:grpSpPr>
            <a:xfrm>
              <a:off x="5851525" y="3529013"/>
              <a:ext cx="3063875" cy="2729527"/>
              <a:chOff x="5851525" y="3529013"/>
              <a:chExt cx="3063875" cy="2729527"/>
            </a:xfrm>
          </p:grpSpPr>
          <p:sp>
            <p:nvSpPr>
              <p:cNvPr id="39" name="Line 7"/>
              <p:cNvSpPr>
                <a:spLocks noChangeShapeType="1"/>
              </p:cNvSpPr>
              <p:nvPr/>
            </p:nvSpPr>
            <p:spPr bwMode="auto">
              <a:xfrm>
                <a:off x="5943600" y="5638800"/>
                <a:ext cx="297180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 flipV="1">
                <a:off x="6477000" y="3657600"/>
                <a:ext cx="0" cy="243840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auto">
              <a:xfrm>
                <a:off x="5851525" y="3765550"/>
                <a:ext cx="2604649" cy="2492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 dirty="0"/>
                  <a:t>                        +        +</a:t>
                </a:r>
              </a:p>
              <a:p>
                <a:r>
                  <a:rPr lang="en-US" sz="1200" b="1" dirty="0"/>
                  <a:t>    +          +        +</a:t>
                </a:r>
              </a:p>
              <a:p>
                <a:r>
                  <a:rPr lang="en-US" sz="1200" b="1" dirty="0"/>
                  <a:t>         +          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-</a:t>
                </a:r>
              </a:p>
              <a:p>
                <a:r>
                  <a:rPr lang="en-US" sz="1200" b="1" dirty="0"/>
                  <a:t>                         +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1200" b="1" dirty="0"/>
                  <a:t>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 sz="1200" b="1" dirty="0"/>
                  <a:t>        +           +</a:t>
                </a:r>
              </a:p>
              <a:p>
                <a:r>
                  <a:rPr lang="en-US" sz="1200" b="1" dirty="0"/>
                  <a:t>  +          + 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1200" b="1" dirty="0"/>
                  <a:t> </a:t>
                </a:r>
              </a:p>
              <a:p>
                <a:r>
                  <a:rPr lang="en-US" sz="1200" b="1" dirty="0"/>
                  <a:t>+                   +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1200" b="1" dirty="0"/>
                  <a:t>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 sz="1200" b="1" dirty="0"/>
                  <a:t>           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 sz="1200" b="1" dirty="0"/>
                  <a:t>+         +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1200" b="1" dirty="0"/>
                  <a:t> </a:t>
                </a:r>
              </a:p>
              <a:p>
                <a:r>
                  <a:rPr lang="en-US" sz="1200" b="1" dirty="0"/>
                  <a:t> 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</a:p>
              <a:p>
                <a:r>
                  <a:rPr lang="en-US" sz="1200" b="1" dirty="0"/>
                  <a:t>+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  <a:r>
                  <a:rPr lang="en-US" sz="1200" b="1" dirty="0"/>
                  <a:t>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-</a:t>
                </a:r>
                <a:r>
                  <a:rPr lang="en-US" sz="1200" b="1" dirty="0"/>
                  <a:t>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-</a:t>
                </a:r>
              </a:p>
              <a:p>
                <a:endParaRPr lang="en-US" sz="1200" b="1" dirty="0"/>
              </a:p>
              <a:p>
                <a:r>
                  <a:rPr lang="en-US" sz="1200" b="1" dirty="0"/>
                  <a:t>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-</a:t>
                </a:r>
                <a:r>
                  <a:rPr lang="en-US" sz="1200" b="1" dirty="0"/>
                  <a:t>                               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-</a:t>
                </a:r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 flipV="1">
                <a:off x="6019800" y="3962400"/>
                <a:ext cx="2362200" cy="198120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b="1"/>
              </a:p>
            </p:txBody>
          </p:sp>
          <p:sp>
            <p:nvSpPr>
              <p:cNvPr id="43" name="TextBox 23"/>
              <p:cNvSpPr txBox="1">
                <a:spLocks noChangeArrowheads="1"/>
              </p:cNvSpPr>
              <p:nvPr/>
            </p:nvSpPr>
            <p:spPr bwMode="auto">
              <a:xfrm>
                <a:off x="5859463" y="3529013"/>
                <a:ext cx="55403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i="1" dirty="0">
                    <a:solidFill>
                      <a:srgbClr val="008000"/>
                    </a:solidFill>
                    <a:latin typeface="Times"/>
                    <a:cs typeface="Times"/>
                  </a:rPr>
                  <a:t>x</a:t>
                </a:r>
                <a:r>
                  <a:rPr lang="en-US" b="1" i="1" baseline="-25000" dirty="0">
                    <a:solidFill>
                      <a:srgbClr val="008000"/>
                    </a:solidFill>
                    <a:latin typeface="Times"/>
                    <a:cs typeface="Times"/>
                  </a:rPr>
                  <a:t>2</a:t>
                </a:r>
              </a:p>
            </p:txBody>
          </p:sp>
        </p:grpSp>
      </p:grp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15484"/>
              </p:ext>
            </p:extLst>
          </p:nvPr>
        </p:nvGraphicFramePr>
        <p:xfrm>
          <a:off x="774700" y="5194300"/>
          <a:ext cx="220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2" name="Equation" r:id="rId6" imgW="1104900" imgH="215900" progId="Equation.3">
                  <p:embed/>
                </p:oleObj>
              </mc:Choice>
              <mc:Fallback>
                <p:oleObj name="Equation" r:id="rId6" imgW="1104900" imgH="2159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5194300"/>
                        <a:ext cx="2209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62000" y="5715000"/>
          <a:ext cx="215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3" name="Equation" r:id="rId8" imgW="1079500" imgH="431800" progId="Equation.DSMT4">
                  <p:embed/>
                </p:oleObj>
              </mc:Choice>
              <mc:Fallback>
                <p:oleObj name="Equation" r:id="rId8" imgW="1079500" imgH="431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0"/>
                        <a:ext cx="215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85800" y="3441700"/>
            <a:ext cx="3364247" cy="990600"/>
            <a:chOff x="685800" y="3657600"/>
            <a:chExt cx="3364247" cy="9906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762000" y="4241800"/>
            <a:ext cx="31242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564" name="Equation" r:id="rId10" imgW="1562100" imgH="203200" progId="Equation.DSMT4">
                    <p:embed/>
                  </p:oleObj>
                </mc:Choice>
                <mc:Fallback>
                  <p:oleObj name="Equation" r:id="rId10" imgW="1562100" imgH="203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4241800"/>
                          <a:ext cx="31242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TextBox 46"/>
            <p:cNvSpPr txBox="1"/>
            <p:nvPr/>
          </p:nvSpPr>
          <p:spPr>
            <a:xfrm>
              <a:off x="685800" y="3657600"/>
              <a:ext cx="3364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decision boundary given by: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84300" y="4610100"/>
            <a:ext cx="2529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write as: </a:t>
            </a:r>
            <a:r>
              <a:rPr lang="en-US" b="1" dirty="0" err="1"/>
              <a:t>wx</a:t>
            </a:r>
            <a:r>
              <a:rPr lang="en-US" dirty="0"/>
              <a:t> &gt; 0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0143"/>
              </p:ext>
            </p:extLst>
          </p:nvPr>
        </p:nvGraphicFramePr>
        <p:xfrm>
          <a:off x="4495800" y="3359150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65" name="Equation" r:id="rId12" imgW="152400" imgH="139700" progId="Equation.3">
                  <p:embed/>
                </p:oleObj>
              </mc:Choice>
              <mc:Fallback>
                <p:oleObj name="Equation" r:id="rId12" imgW="1524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0" y="3359150"/>
                        <a:ext cx="1524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600" dirty="0"/>
              <a:t>Representational power of </a:t>
            </a:r>
            <a:r>
              <a:rPr lang="en-US" sz="3600" dirty="0" err="1"/>
              <a:t>perceptrons</a:t>
            </a:r>
            <a:endParaRPr lang="en-US" sz="3600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1447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/>
              <a:t>in previous example, feature space was 2D so decision boundary was a line </a:t>
            </a:r>
          </a:p>
          <a:p>
            <a:pPr>
              <a:buFont typeface="Arial"/>
              <a:buChar char="•"/>
            </a:pPr>
            <a:r>
              <a:rPr lang="en-US" sz="2400" dirty="0"/>
              <a:t>in higher dimensions, decision boundary is a </a:t>
            </a:r>
            <a:r>
              <a:rPr lang="en-US" sz="2400" dirty="0" err="1"/>
              <a:t>hyperplane</a:t>
            </a:r>
            <a:endParaRPr lang="en-US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76600"/>
            <a:ext cx="3568700" cy="3327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Some linearly separable functions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448668" y="1512888"/>
            <a:ext cx="2489200" cy="2068512"/>
            <a:chOff x="2800" y="1152"/>
            <a:chExt cx="1568" cy="1303"/>
          </a:xfrm>
        </p:grpSpPr>
        <p:sp>
          <p:nvSpPr>
            <p:cNvPr id="38956" name="Text Box 4"/>
            <p:cNvSpPr txBox="1">
              <a:spLocks noChangeArrowheads="1"/>
            </p:cNvSpPr>
            <p:nvPr/>
          </p:nvSpPr>
          <p:spPr bwMode="auto">
            <a:xfrm>
              <a:off x="3132" y="1156"/>
              <a:ext cx="58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latin typeface="Times"/>
                  <a:cs typeface="Times"/>
                </a:rPr>
                <a:t>x</a:t>
              </a:r>
              <a:r>
                <a:rPr lang="en-US" sz="2400" i="1" baseline="-25000" dirty="0">
                  <a:latin typeface="Times"/>
                  <a:cs typeface="Times"/>
                </a:rPr>
                <a:t>1</a:t>
              </a:r>
              <a:r>
                <a:rPr lang="en-US" sz="2400" b="1" i="1" dirty="0">
                  <a:latin typeface="Times"/>
                  <a:cs typeface="Times"/>
                </a:rPr>
                <a:t>  </a:t>
              </a:r>
              <a:r>
                <a:rPr lang="en-US" sz="2400" i="1" dirty="0">
                  <a:latin typeface="Times"/>
                  <a:cs typeface="Times"/>
                </a:rPr>
                <a:t>x</a:t>
              </a:r>
              <a:r>
                <a:rPr lang="en-US" sz="2400" i="1" baseline="-25000" dirty="0">
                  <a:latin typeface="Times"/>
                  <a:cs typeface="Times"/>
                </a:rPr>
                <a:t>2</a:t>
              </a:r>
              <a:endParaRPr lang="en-US" sz="2400" i="1" dirty="0">
                <a:latin typeface="Times"/>
                <a:cs typeface="Times"/>
              </a:endParaRPr>
            </a:p>
            <a:p>
              <a:pPr algn="ctr"/>
              <a:endParaRPr lang="en-US" sz="800" u="sng" dirty="0"/>
            </a:p>
            <a:p>
              <a:pPr algn="ctr"/>
              <a:r>
                <a:rPr lang="en-US" sz="2400" dirty="0"/>
                <a:t>0  0</a:t>
              </a:r>
            </a:p>
            <a:p>
              <a:pPr algn="ctr"/>
              <a:r>
                <a:rPr lang="en-US" sz="2400" dirty="0"/>
                <a:t>0  1</a:t>
              </a:r>
            </a:p>
            <a:p>
              <a:pPr algn="ctr"/>
              <a:r>
                <a:rPr lang="en-US" sz="2400" dirty="0"/>
                <a:t>1  0</a:t>
              </a:r>
            </a:p>
            <a:p>
              <a:pPr algn="ctr"/>
              <a:r>
                <a:rPr lang="en-US" sz="2400" dirty="0"/>
                <a:t>1  1</a:t>
              </a:r>
            </a:p>
          </p:txBody>
        </p:sp>
        <p:sp>
          <p:nvSpPr>
            <p:cNvPr id="38957" name="Text Box 5"/>
            <p:cNvSpPr txBox="1">
              <a:spLocks noChangeArrowheads="1"/>
            </p:cNvSpPr>
            <p:nvPr/>
          </p:nvSpPr>
          <p:spPr bwMode="auto">
            <a:xfrm>
              <a:off x="4107" y="1152"/>
              <a:ext cx="261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latin typeface="Times"/>
                  <a:cs typeface="Times"/>
                </a:rPr>
                <a:t>y</a:t>
              </a:r>
              <a:endParaRPr lang="en-US" sz="2400" i="1" dirty="0">
                <a:latin typeface="Times"/>
                <a:cs typeface="Times"/>
              </a:endParaRPr>
            </a:p>
            <a:p>
              <a:pPr algn="ctr"/>
              <a:endParaRPr lang="en-US" sz="800" dirty="0"/>
            </a:p>
            <a:p>
              <a:pPr algn="ctr"/>
              <a:r>
                <a:rPr lang="en-US" sz="2400" dirty="0"/>
                <a:t>0</a:t>
              </a:r>
            </a:p>
            <a:p>
              <a:pPr algn="ctr"/>
              <a:r>
                <a:rPr lang="en-US" sz="2400" dirty="0"/>
                <a:t>0</a:t>
              </a:r>
            </a:p>
            <a:p>
              <a:pPr algn="ctr"/>
              <a:r>
                <a:rPr lang="en-US" sz="2400" dirty="0"/>
                <a:t>0</a:t>
              </a:r>
            </a:p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8958" name="Text Box 6"/>
            <p:cNvSpPr txBox="1">
              <a:spLocks noChangeArrowheads="1"/>
            </p:cNvSpPr>
            <p:nvPr/>
          </p:nvSpPr>
          <p:spPr bwMode="auto">
            <a:xfrm>
              <a:off x="2800" y="1153"/>
              <a:ext cx="224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 </a:t>
              </a:r>
            </a:p>
            <a:p>
              <a:pPr algn="ctr"/>
              <a:endParaRPr lang="en-US" sz="800" dirty="0"/>
            </a:p>
            <a:p>
              <a:pPr algn="ctr"/>
              <a:r>
                <a:rPr lang="en-US" sz="2400" dirty="0"/>
                <a:t>a</a:t>
              </a:r>
            </a:p>
            <a:p>
              <a:pPr algn="ctr"/>
              <a:r>
                <a:rPr lang="en-US" sz="2400" dirty="0" err="1"/>
                <a:t>b</a:t>
              </a:r>
              <a:endParaRPr lang="en-US" sz="2400" dirty="0"/>
            </a:p>
            <a:p>
              <a:pPr algn="ctr"/>
              <a:r>
                <a:rPr lang="en-US" sz="2400" dirty="0" err="1"/>
                <a:t>c</a:t>
              </a:r>
              <a:endParaRPr lang="en-US" sz="2400" dirty="0"/>
            </a:p>
            <a:p>
              <a:pPr algn="ctr"/>
              <a:r>
                <a:rPr lang="en-US" sz="2400" dirty="0" err="1"/>
                <a:t>d</a:t>
              </a:r>
              <a:endParaRPr lang="en-US" sz="2400" dirty="0"/>
            </a:p>
          </p:txBody>
        </p:sp>
      </p:grp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239118" y="968375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/>
              <a:t>AND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430118" y="1425575"/>
            <a:ext cx="2418482" cy="2152710"/>
            <a:chOff x="5430118" y="1425575"/>
            <a:chExt cx="2418482" cy="2152710"/>
          </a:xfrm>
        </p:grpSpPr>
        <p:sp>
          <p:nvSpPr>
            <p:cNvPr id="38919" name="Line 10"/>
            <p:cNvSpPr>
              <a:spLocks noChangeShapeType="1"/>
            </p:cNvSpPr>
            <p:nvPr/>
          </p:nvSpPr>
          <p:spPr bwMode="auto">
            <a:xfrm>
              <a:off x="5887318" y="3101975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11"/>
            <p:cNvSpPr>
              <a:spLocks noChangeShapeType="1"/>
            </p:cNvSpPr>
            <p:nvPr/>
          </p:nvSpPr>
          <p:spPr bwMode="auto">
            <a:xfrm flipV="1">
              <a:off x="5887318" y="1501775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Oval 13"/>
            <p:cNvSpPr>
              <a:spLocks noChangeAspect="1" noChangeArrowheads="1"/>
            </p:cNvSpPr>
            <p:nvPr/>
          </p:nvSpPr>
          <p:spPr bwMode="auto">
            <a:xfrm>
              <a:off x="5773018" y="29972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8924" name="Oval 15"/>
            <p:cNvSpPr>
              <a:spLocks noChangeAspect="1" noChangeArrowheads="1"/>
            </p:cNvSpPr>
            <p:nvPr/>
          </p:nvSpPr>
          <p:spPr bwMode="auto">
            <a:xfrm>
              <a:off x="7086600" y="297815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 dirty="0" err="1"/>
                <a:t>c</a:t>
              </a:r>
              <a:endParaRPr lang="en-US" dirty="0"/>
            </a:p>
          </p:txBody>
        </p:sp>
        <p:sp>
          <p:nvSpPr>
            <p:cNvPr id="38925" name="Text Box 16"/>
            <p:cNvSpPr txBox="1">
              <a:spLocks noChangeArrowheads="1"/>
            </p:cNvSpPr>
            <p:nvPr/>
          </p:nvSpPr>
          <p:spPr bwMode="auto">
            <a:xfrm>
              <a:off x="5506318" y="31924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38926" name="Text Box 17"/>
            <p:cNvSpPr txBox="1">
              <a:spLocks noChangeArrowheads="1"/>
            </p:cNvSpPr>
            <p:nvPr/>
          </p:nvSpPr>
          <p:spPr bwMode="auto">
            <a:xfrm>
              <a:off x="7068418" y="31924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927" name="Text Box 18"/>
            <p:cNvSpPr txBox="1">
              <a:spLocks noChangeArrowheads="1"/>
            </p:cNvSpPr>
            <p:nvPr/>
          </p:nvSpPr>
          <p:spPr bwMode="auto">
            <a:xfrm>
              <a:off x="5492031" y="1816100"/>
              <a:ext cx="309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936" name="Text Box 27"/>
            <p:cNvSpPr txBox="1">
              <a:spLocks noChangeArrowheads="1"/>
            </p:cNvSpPr>
            <p:nvPr/>
          </p:nvSpPr>
          <p:spPr bwMode="auto">
            <a:xfrm>
              <a:off x="5430118" y="1425575"/>
              <a:ext cx="4542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8937" name="Text Box 28"/>
            <p:cNvSpPr txBox="1">
              <a:spLocks noChangeArrowheads="1"/>
            </p:cNvSpPr>
            <p:nvPr/>
          </p:nvSpPr>
          <p:spPr bwMode="auto">
            <a:xfrm>
              <a:off x="7411318" y="3178175"/>
              <a:ext cx="437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2</a:t>
              </a: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>
              <a:off x="5883200" y="1698625"/>
              <a:ext cx="1813000" cy="1425575"/>
            </a:xfrm>
            <a:prstGeom prst="lin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7086600" y="19050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dirty="0" err="1"/>
                <a:t>d</a:t>
              </a:r>
              <a:endParaRPr lang="en-US" dirty="0"/>
            </a:p>
          </p:txBody>
        </p:sp>
        <p:sp>
          <p:nvSpPr>
            <p:cNvPr id="74" name="Oval 15"/>
            <p:cNvSpPr>
              <a:spLocks noChangeAspect="1" noChangeArrowheads="1"/>
            </p:cNvSpPr>
            <p:nvPr/>
          </p:nvSpPr>
          <p:spPr bwMode="auto">
            <a:xfrm>
              <a:off x="5772150" y="1905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 dirty="0" err="1"/>
                <a:t>b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39118" y="4016375"/>
            <a:ext cx="3352800" cy="2613025"/>
            <a:chOff x="1239118" y="4016375"/>
            <a:chExt cx="3352800" cy="261302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448668" y="4560888"/>
              <a:ext cx="2489200" cy="2068512"/>
              <a:chOff x="2800" y="1152"/>
              <a:chExt cx="1568" cy="1303"/>
            </a:xfrm>
          </p:grpSpPr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3132" y="1156"/>
                <a:ext cx="584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"/>
                    <a:cs typeface="Times"/>
                  </a:rPr>
                  <a:t>x</a:t>
                </a:r>
                <a:r>
                  <a:rPr lang="en-US" sz="2400" i="1" baseline="-25000" dirty="0">
                    <a:latin typeface="Times"/>
                    <a:cs typeface="Times"/>
                  </a:rPr>
                  <a:t>1</a:t>
                </a:r>
                <a:r>
                  <a:rPr lang="en-US" sz="2400" b="1" i="1" dirty="0">
                    <a:latin typeface="Times"/>
                    <a:cs typeface="Times"/>
                  </a:rPr>
                  <a:t>  </a:t>
                </a:r>
                <a:r>
                  <a:rPr lang="en-US" sz="2400" i="1" dirty="0">
                    <a:latin typeface="Times"/>
                    <a:cs typeface="Times"/>
                  </a:rPr>
                  <a:t>x</a:t>
                </a:r>
                <a:r>
                  <a:rPr lang="en-US" sz="2400" i="1" baseline="-25000" dirty="0">
                    <a:latin typeface="Times"/>
                    <a:cs typeface="Times"/>
                  </a:rPr>
                  <a:t>2</a:t>
                </a:r>
                <a:endParaRPr lang="en-US" sz="2400" i="1" dirty="0">
                  <a:latin typeface="Times"/>
                  <a:cs typeface="Times"/>
                </a:endParaRPr>
              </a:p>
              <a:p>
                <a:pPr algn="ctr"/>
                <a:endParaRPr lang="en-US" sz="800" u="sng" dirty="0"/>
              </a:p>
              <a:p>
                <a:pPr algn="ctr"/>
                <a:r>
                  <a:rPr lang="en-US" sz="2400" dirty="0"/>
                  <a:t>0  0</a:t>
                </a:r>
              </a:p>
              <a:p>
                <a:pPr algn="ctr"/>
                <a:r>
                  <a:rPr lang="en-US" sz="2400" dirty="0"/>
                  <a:t>0  1</a:t>
                </a:r>
              </a:p>
              <a:p>
                <a:pPr algn="ctr"/>
                <a:r>
                  <a:rPr lang="en-US" sz="2400" dirty="0"/>
                  <a:t>1  0</a:t>
                </a:r>
              </a:p>
              <a:p>
                <a:pPr algn="ctr"/>
                <a:r>
                  <a:rPr lang="en-US" sz="2400" dirty="0"/>
                  <a:t>1  1</a:t>
                </a:r>
              </a:p>
            </p:txBody>
          </p:sp>
          <p:sp>
            <p:nvSpPr>
              <p:cNvPr id="66" name="Text Box 5"/>
              <p:cNvSpPr txBox="1">
                <a:spLocks noChangeArrowheads="1"/>
              </p:cNvSpPr>
              <p:nvPr/>
            </p:nvSpPr>
            <p:spPr bwMode="auto">
              <a:xfrm>
                <a:off x="4107" y="1152"/>
                <a:ext cx="261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 err="1">
                    <a:latin typeface="Times"/>
                    <a:cs typeface="Times"/>
                  </a:rPr>
                  <a:t>y</a:t>
                </a:r>
                <a:endParaRPr lang="en-US" sz="2400" i="1" dirty="0">
                  <a:latin typeface="Times"/>
                  <a:cs typeface="Times"/>
                </a:endParaRPr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/>
                  <a:t>0</a:t>
                </a:r>
              </a:p>
              <a:p>
                <a:pPr algn="ctr"/>
                <a:r>
                  <a:rPr lang="en-US" sz="2400" dirty="0"/>
                  <a:t>1</a:t>
                </a:r>
              </a:p>
              <a:p>
                <a:pPr algn="ctr"/>
                <a:r>
                  <a:rPr lang="en-US" sz="2400" dirty="0"/>
                  <a:t>1</a:t>
                </a:r>
              </a:p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67" name="Text Box 6"/>
              <p:cNvSpPr txBox="1">
                <a:spLocks noChangeArrowheads="1"/>
              </p:cNvSpPr>
              <p:nvPr/>
            </p:nvSpPr>
            <p:spPr bwMode="auto">
              <a:xfrm>
                <a:off x="2800" y="1153"/>
                <a:ext cx="224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 </a:t>
                </a:r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/>
                  <a:t>a</a:t>
                </a:r>
              </a:p>
              <a:p>
                <a:pPr algn="ctr"/>
                <a:r>
                  <a:rPr lang="en-US" sz="2400" dirty="0" err="1"/>
                  <a:t>b</a:t>
                </a:r>
                <a:endParaRPr lang="en-US" sz="2400" dirty="0"/>
              </a:p>
              <a:p>
                <a:pPr algn="ctr"/>
                <a:r>
                  <a:rPr lang="en-US" sz="2400" dirty="0" err="1"/>
                  <a:t>c</a:t>
                </a:r>
                <a:endParaRPr lang="en-US" sz="2400" dirty="0"/>
              </a:p>
              <a:p>
                <a:pPr algn="ctr"/>
                <a:r>
                  <a:rPr lang="en-US" sz="2400" dirty="0" err="1"/>
                  <a:t>d</a:t>
                </a:r>
                <a:endParaRPr lang="en-US" sz="2400" dirty="0"/>
              </a:p>
            </p:txBody>
          </p:sp>
        </p:grpSp>
        <p:sp>
          <p:nvSpPr>
            <p:cNvPr id="53" name="Text Box 7"/>
            <p:cNvSpPr txBox="1">
              <a:spLocks noChangeArrowheads="1"/>
            </p:cNvSpPr>
            <p:nvPr/>
          </p:nvSpPr>
          <p:spPr bwMode="auto">
            <a:xfrm>
              <a:off x="1239118" y="4016375"/>
              <a:ext cx="335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u="sng" dirty="0"/>
                <a:t>OR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0118" y="4473575"/>
            <a:ext cx="2418482" cy="2152710"/>
            <a:chOff x="5430118" y="4473575"/>
            <a:chExt cx="2418482" cy="2152710"/>
          </a:xfrm>
        </p:grpSpPr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5887318" y="6149975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V="1">
              <a:off x="5887318" y="4549775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5773018" y="493077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dirty="0" err="1"/>
                <a:t>b</a:t>
              </a:r>
              <a:endParaRPr lang="en-US" dirty="0"/>
            </a:p>
          </p:txBody>
        </p:sp>
        <p:sp>
          <p:nvSpPr>
            <p:cNvPr id="57" name="Oval 13"/>
            <p:cNvSpPr>
              <a:spLocks noChangeAspect="1" noChangeArrowheads="1"/>
            </p:cNvSpPr>
            <p:nvPr/>
          </p:nvSpPr>
          <p:spPr bwMode="auto">
            <a:xfrm>
              <a:off x="5773018" y="60452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58" name="Rectangle 14"/>
            <p:cNvSpPr>
              <a:spLocks noChangeArrowheads="1"/>
            </p:cNvSpPr>
            <p:nvPr/>
          </p:nvSpPr>
          <p:spPr bwMode="auto">
            <a:xfrm>
              <a:off x="7096993" y="60452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5506318" y="62404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7068418" y="62404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5492031" y="4864100"/>
              <a:ext cx="309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3" name="Text Box 27"/>
            <p:cNvSpPr txBox="1">
              <a:spLocks noChangeArrowheads="1"/>
            </p:cNvSpPr>
            <p:nvPr/>
          </p:nvSpPr>
          <p:spPr bwMode="auto">
            <a:xfrm>
              <a:off x="5430118" y="4473575"/>
              <a:ext cx="4542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7411318" y="6226175"/>
              <a:ext cx="437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7086600" y="49403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dirty="0" err="1"/>
                <a:t>d</a:t>
              </a: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>
              <a:off x="5880100" y="5473700"/>
              <a:ext cx="838200" cy="685800"/>
            </a:xfrm>
            <a:prstGeom prst="lin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med"/>
            </a:ln>
            <a:effectLst/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XOR is not linearly separable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1276350" y="1196975"/>
            <a:ext cx="6399932" cy="2155825"/>
            <a:chOff x="1276350" y="1349375"/>
            <a:chExt cx="6399932" cy="2155825"/>
          </a:xfrm>
        </p:grpSpPr>
        <p:grpSp>
          <p:nvGrpSpPr>
            <p:cNvPr id="2" name="Group 3"/>
            <p:cNvGrpSpPr>
              <a:grpSpLocks/>
            </p:cNvGrpSpPr>
            <p:nvPr/>
          </p:nvGrpSpPr>
          <p:grpSpPr bwMode="auto">
            <a:xfrm>
              <a:off x="1276350" y="1436688"/>
              <a:ext cx="2489200" cy="2068512"/>
              <a:chOff x="2800" y="1152"/>
              <a:chExt cx="1568" cy="1303"/>
            </a:xfrm>
          </p:grpSpPr>
          <p:sp>
            <p:nvSpPr>
              <p:cNvPr id="38956" name="Text Box 4"/>
              <p:cNvSpPr txBox="1">
                <a:spLocks noChangeArrowheads="1"/>
              </p:cNvSpPr>
              <p:nvPr/>
            </p:nvSpPr>
            <p:spPr bwMode="auto">
              <a:xfrm>
                <a:off x="3132" y="1156"/>
                <a:ext cx="584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Times"/>
                    <a:cs typeface="Times"/>
                  </a:rPr>
                  <a:t>x</a:t>
                </a:r>
                <a:r>
                  <a:rPr lang="en-US" sz="2400" i="1" baseline="-25000" dirty="0">
                    <a:latin typeface="Times"/>
                    <a:cs typeface="Times"/>
                  </a:rPr>
                  <a:t>1</a:t>
                </a:r>
                <a:r>
                  <a:rPr lang="en-US" sz="2400" b="1" i="1" dirty="0">
                    <a:latin typeface="Times"/>
                    <a:cs typeface="Times"/>
                  </a:rPr>
                  <a:t>  </a:t>
                </a:r>
                <a:r>
                  <a:rPr lang="en-US" sz="2400" i="1" dirty="0">
                    <a:latin typeface="Times"/>
                    <a:cs typeface="Times"/>
                  </a:rPr>
                  <a:t>x</a:t>
                </a:r>
                <a:r>
                  <a:rPr lang="en-US" sz="2400" i="1" baseline="-25000" dirty="0">
                    <a:latin typeface="Times"/>
                    <a:cs typeface="Times"/>
                  </a:rPr>
                  <a:t>2</a:t>
                </a:r>
                <a:endParaRPr lang="en-US" sz="2400" i="1" dirty="0">
                  <a:latin typeface="Times"/>
                  <a:cs typeface="Times"/>
                </a:endParaRPr>
              </a:p>
              <a:p>
                <a:pPr algn="ctr"/>
                <a:endParaRPr lang="en-US" sz="800" u="sng" dirty="0"/>
              </a:p>
              <a:p>
                <a:pPr algn="ctr"/>
                <a:r>
                  <a:rPr lang="en-US" sz="2400" dirty="0"/>
                  <a:t>0  0</a:t>
                </a:r>
              </a:p>
              <a:p>
                <a:pPr algn="ctr"/>
                <a:r>
                  <a:rPr lang="en-US" sz="2400" dirty="0"/>
                  <a:t>0  1</a:t>
                </a:r>
              </a:p>
              <a:p>
                <a:pPr algn="ctr"/>
                <a:r>
                  <a:rPr lang="en-US" sz="2400" dirty="0"/>
                  <a:t>1  0</a:t>
                </a:r>
              </a:p>
              <a:p>
                <a:pPr algn="ctr"/>
                <a:r>
                  <a:rPr lang="en-US" sz="2400" dirty="0"/>
                  <a:t>1  1</a:t>
                </a:r>
              </a:p>
            </p:txBody>
          </p:sp>
          <p:sp>
            <p:nvSpPr>
              <p:cNvPr id="38957" name="Text Box 5"/>
              <p:cNvSpPr txBox="1">
                <a:spLocks noChangeArrowheads="1"/>
              </p:cNvSpPr>
              <p:nvPr/>
            </p:nvSpPr>
            <p:spPr bwMode="auto">
              <a:xfrm>
                <a:off x="4107" y="1152"/>
                <a:ext cx="261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 err="1">
                    <a:latin typeface="Times"/>
                    <a:cs typeface="Times"/>
                  </a:rPr>
                  <a:t>y</a:t>
                </a:r>
                <a:endParaRPr lang="en-US" sz="2400" i="1" dirty="0">
                  <a:latin typeface="Times"/>
                  <a:cs typeface="Times"/>
                </a:endParaRPr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/>
                  <a:t>0</a:t>
                </a:r>
              </a:p>
              <a:p>
                <a:pPr algn="ctr"/>
                <a:r>
                  <a:rPr lang="en-US" sz="2400" dirty="0"/>
                  <a:t>1</a:t>
                </a:r>
              </a:p>
              <a:p>
                <a:pPr algn="ctr"/>
                <a:r>
                  <a:rPr lang="en-US" sz="2400" dirty="0"/>
                  <a:t>1</a:t>
                </a:r>
              </a:p>
              <a:p>
                <a:pPr algn="ctr"/>
                <a:r>
                  <a:rPr lang="en-US" sz="2400" dirty="0"/>
                  <a:t>0</a:t>
                </a:r>
              </a:p>
            </p:txBody>
          </p:sp>
          <p:sp>
            <p:nvSpPr>
              <p:cNvPr id="38958" name="Text Box 6"/>
              <p:cNvSpPr txBox="1">
                <a:spLocks noChangeArrowheads="1"/>
              </p:cNvSpPr>
              <p:nvPr/>
            </p:nvSpPr>
            <p:spPr bwMode="auto">
              <a:xfrm>
                <a:off x="2800" y="1153"/>
                <a:ext cx="224" cy="1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 </a:t>
                </a:r>
              </a:p>
              <a:p>
                <a:pPr algn="ctr"/>
                <a:endParaRPr lang="en-US" sz="800" dirty="0"/>
              </a:p>
              <a:p>
                <a:pPr algn="ctr"/>
                <a:r>
                  <a:rPr lang="en-US" sz="2400" dirty="0"/>
                  <a:t>a</a:t>
                </a:r>
              </a:p>
              <a:p>
                <a:pPr algn="ctr"/>
                <a:r>
                  <a:rPr lang="en-US" sz="2400" dirty="0" err="1"/>
                  <a:t>b</a:t>
                </a:r>
                <a:endParaRPr lang="en-US" sz="2400" dirty="0"/>
              </a:p>
              <a:p>
                <a:pPr algn="ctr"/>
                <a:r>
                  <a:rPr lang="en-US" sz="2400" dirty="0" err="1"/>
                  <a:t>c</a:t>
                </a:r>
                <a:endParaRPr lang="en-US" sz="2400" dirty="0"/>
              </a:p>
              <a:p>
                <a:pPr algn="ctr"/>
                <a:r>
                  <a:rPr lang="en-US" sz="2400" dirty="0" err="1"/>
                  <a:t>d</a:t>
                </a:r>
                <a:endParaRPr lang="en-US" sz="2400" dirty="0"/>
              </a:p>
            </p:txBody>
          </p:sp>
        </p:grpSp>
        <p:sp>
          <p:nvSpPr>
            <p:cNvPr id="38919" name="Line 10"/>
            <p:cNvSpPr>
              <a:spLocks noChangeShapeType="1"/>
            </p:cNvSpPr>
            <p:nvPr/>
          </p:nvSpPr>
          <p:spPr bwMode="auto">
            <a:xfrm>
              <a:off x="5715000" y="3025775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11"/>
            <p:cNvSpPr>
              <a:spLocks noChangeShapeType="1"/>
            </p:cNvSpPr>
            <p:nvPr/>
          </p:nvSpPr>
          <p:spPr bwMode="auto">
            <a:xfrm flipV="1">
              <a:off x="5715000" y="1425575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Text Box 16"/>
            <p:cNvSpPr txBox="1">
              <a:spLocks noChangeArrowheads="1"/>
            </p:cNvSpPr>
            <p:nvPr/>
          </p:nvSpPr>
          <p:spPr bwMode="auto">
            <a:xfrm>
              <a:off x="5334000" y="31162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38926" name="Text Box 17"/>
            <p:cNvSpPr txBox="1">
              <a:spLocks noChangeArrowheads="1"/>
            </p:cNvSpPr>
            <p:nvPr/>
          </p:nvSpPr>
          <p:spPr bwMode="auto">
            <a:xfrm>
              <a:off x="6896100" y="3116263"/>
              <a:ext cx="30956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927" name="Text Box 18"/>
            <p:cNvSpPr txBox="1">
              <a:spLocks noChangeArrowheads="1"/>
            </p:cNvSpPr>
            <p:nvPr/>
          </p:nvSpPr>
          <p:spPr bwMode="auto">
            <a:xfrm>
              <a:off x="5319713" y="1739900"/>
              <a:ext cx="3095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38936" name="Text Box 27"/>
            <p:cNvSpPr txBox="1">
              <a:spLocks noChangeArrowheads="1"/>
            </p:cNvSpPr>
            <p:nvPr/>
          </p:nvSpPr>
          <p:spPr bwMode="auto">
            <a:xfrm>
              <a:off x="5257800" y="1349375"/>
              <a:ext cx="4542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38937" name="Text Box 28"/>
            <p:cNvSpPr txBox="1">
              <a:spLocks noChangeArrowheads="1"/>
            </p:cNvSpPr>
            <p:nvPr/>
          </p:nvSpPr>
          <p:spPr bwMode="auto">
            <a:xfrm>
              <a:off x="7239000" y="3101975"/>
              <a:ext cx="4372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"/>
                  <a:cs typeface="Times"/>
                </a:rPr>
                <a:t>x</a:t>
              </a:r>
              <a:r>
                <a:rPr lang="en-US" i="1" baseline="-250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79" name="Rectangle 12"/>
            <p:cNvSpPr>
              <a:spLocks noChangeArrowheads="1"/>
            </p:cNvSpPr>
            <p:nvPr/>
          </p:nvSpPr>
          <p:spPr bwMode="auto">
            <a:xfrm>
              <a:off x="5603007" y="1790700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dirty="0" err="1"/>
                <a:t>b</a:t>
              </a:r>
              <a:endParaRPr lang="en-US" dirty="0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5603007" y="2905125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6926982" y="2905125"/>
              <a:ext cx="2286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82" name="Oval 15"/>
            <p:cNvSpPr>
              <a:spLocks noChangeAspect="1" noChangeArrowheads="1"/>
            </p:cNvSpPr>
            <p:nvPr/>
          </p:nvSpPr>
          <p:spPr bwMode="auto">
            <a:xfrm>
              <a:off x="6860307" y="17907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9144" anchor="ctr"/>
            <a:lstStyle/>
            <a:p>
              <a:pPr algn="ctr"/>
              <a:r>
                <a:rPr lang="en-US"/>
                <a:t>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0772" y="3943290"/>
            <a:ext cx="7975028" cy="2609910"/>
            <a:chOff x="330772" y="3943290"/>
            <a:chExt cx="7975028" cy="2609910"/>
          </a:xfrm>
        </p:grpSpPr>
        <p:sp>
          <p:nvSpPr>
            <p:cNvPr id="123" name="Oval 122"/>
            <p:cNvSpPr/>
            <p:nvPr/>
          </p:nvSpPr>
          <p:spPr bwMode="auto">
            <a:xfrm>
              <a:off x="7772400" y="4762440"/>
              <a:ext cx="533400" cy="5334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019800" y="4133790"/>
              <a:ext cx="533400" cy="5334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3810000" y="4133790"/>
              <a:ext cx="533400" cy="533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810000" y="5391090"/>
              <a:ext cx="533400" cy="5334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cxnSp>
          <p:nvCxnSpPr>
            <p:cNvPr id="107" name="Straight Arrow Connector 106"/>
            <p:cNvCxnSpPr>
              <a:stCxn id="103" idx="6"/>
              <a:endCxn id="102" idx="2"/>
            </p:cNvCxnSpPr>
            <p:nvPr/>
          </p:nvCxnSpPr>
          <p:spPr bwMode="auto">
            <a:xfrm>
              <a:off x="4343400" y="4400490"/>
              <a:ext cx="1676400" cy="1588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08" name="Straight Arrow Connector 107"/>
            <p:cNvCxnSpPr>
              <a:stCxn id="104" idx="7"/>
              <a:endCxn id="102" idx="3"/>
            </p:cNvCxnSpPr>
            <p:nvPr/>
          </p:nvCxnSpPr>
          <p:spPr bwMode="auto">
            <a:xfrm rot="5400000" flipH="1" flipV="1">
              <a:off x="4741535" y="4112825"/>
              <a:ext cx="880130" cy="18326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110" name="Object 109"/>
            <p:cNvGraphicFramePr>
              <a:graphicFrameLocks noChangeAspect="1"/>
            </p:cNvGraphicFramePr>
            <p:nvPr/>
          </p:nvGraphicFramePr>
          <p:xfrm>
            <a:off x="3429000" y="4222690"/>
            <a:ext cx="3048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06" name="Equation" r:id="rId3" imgW="152400" imgH="203200" progId="Equation.DSMT4">
                    <p:embed/>
                  </p:oleObj>
                </mc:Choice>
                <mc:Fallback>
                  <p:oleObj name="Equation" r:id="rId3" imgW="152400" imgH="203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4222690"/>
                          <a:ext cx="3048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10"/>
            <p:cNvGraphicFramePr>
              <a:graphicFrameLocks noChangeAspect="1"/>
            </p:cNvGraphicFramePr>
            <p:nvPr/>
          </p:nvGraphicFramePr>
          <p:xfrm>
            <a:off x="3429000" y="5467290"/>
            <a:ext cx="355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07" name="Equation" r:id="rId5" imgW="177800" imgH="203200" progId="Equation.DSMT4">
                    <p:embed/>
                  </p:oleObj>
                </mc:Choice>
                <mc:Fallback>
                  <p:oleObj name="Equation" r:id="rId5" imgW="177800" imgH="203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5467290"/>
                          <a:ext cx="355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7" name="Straight Arrow Connector 116"/>
            <p:cNvCxnSpPr>
              <a:stCxn id="103" idx="5"/>
              <a:endCxn id="122" idx="1"/>
            </p:cNvCxnSpPr>
            <p:nvPr/>
          </p:nvCxnSpPr>
          <p:spPr bwMode="auto">
            <a:xfrm rot="16200000" flipH="1">
              <a:off x="4741535" y="4112825"/>
              <a:ext cx="880130" cy="1832630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22" name="Oval 121"/>
            <p:cNvSpPr/>
            <p:nvPr/>
          </p:nvSpPr>
          <p:spPr bwMode="auto">
            <a:xfrm>
              <a:off x="6019800" y="5391090"/>
              <a:ext cx="533400" cy="5334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cxnSp>
          <p:nvCxnSpPr>
            <p:cNvPr id="131" name="Straight Arrow Connector 130"/>
            <p:cNvCxnSpPr>
              <a:stCxn id="104" idx="6"/>
              <a:endCxn id="122" idx="2"/>
            </p:cNvCxnSpPr>
            <p:nvPr/>
          </p:nvCxnSpPr>
          <p:spPr bwMode="auto">
            <a:xfrm>
              <a:off x="4343400" y="5657790"/>
              <a:ext cx="1676400" cy="1588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36" name="Straight Arrow Connector 135"/>
            <p:cNvCxnSpPr>
              <a:stCxn id="122" idx="6"/>
              <a:endCxn id="123" idx="3"/>
            </p:cNvCxnSpPr>
            <p:nvPr/>
          </p:nvCxnSpPr>
          <p:spPr bwMode="auto">
            <a:xfrm flipV="1">
              <a:off x="6553200" y="5217725"/>
              <a:ext cx="1297315" cy="440065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39" name="Straight Arrow Connector 138"/>
            <p:cNvCxnSpPr>
              <a:stCxn id="102" idx="6"/>
              <a:endCxn id="123" idx="1"/>
            </p:cNvCxnSpPr>
            <p:nvPr/>
          </p:nvCxnSpPr>
          <p:spPr bwMode="auto">
            <a:xfrm>
              <a:off x="6553200" y="4400490"/>
              <a:ext cx="1297315" cy="440065"/>
            </a:xfrm>
            <a:prstGeom prst="straightConnector1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42" name="TextBox 141"/>
            <p:cNvSpPr txBox="1"/>
            <p:nvPr/>
          </p:nvSpPr>
          <p:spPr>
            <a:xfrm>
              <a:off x="5173494" y="56958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24400" y="51624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-1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173494" y="39432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858000" y="54672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58000" y="409569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1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724400" y="4476690"/>
              <a:ext cx="4127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-1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30772" y="4683204"/>
              <a:ext cx="2793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a multilayer </a:t>
              </a:r>
              <a:r>
                <a:rPr lang="en-US" dirty="0" err="1">
                  <a:solidFill>
                    <a:schemeClr val="tx2"/>
                  </a:solidFill>
                </a:rPr>
                <a:t>perceptron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can represent XOR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11853" y="6153090"/>
              <a:ext cx="3313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assume </a:t>
              </a:r>
              <a:r>
                <a:rPr lang="en-US" i="1" dirty="0">
                  <a:latin typeface="Times"/>
                  <a:cs typeface="Times"/>
                </a:rPr>
                <a:t>w</a:t>
              </a:r>
              <a:r>
                <a:rPr lang="en-US" i="1" baseline="-25000" dirty="0">
                  <a:latin typeface="Times"/>
                  <a:cs typeface="Times"/>
                </a:rPr>
                <a:t>0</a:t>
              </a:r>
              <a:r>
                <a:rPr lang="en-US" dirty="0">
                  <a:latin typeface="Times"/>
                  <a:cs typeface="Times"/>
                </a:rPr>
                <a:t> = 0 </a:t>
              </a:r>
              <a:r>
                <a:rPr lang="en-US" dirty="0"/>
                <a:t>for all nodes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6134100" y="4298361"/>
              <a:ext cx="304800" cy="204258"/>
              <a:chOff x="3886200" y="2590800"/>
              <a:chExt cx="457200" cy="306388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>
                <a:off x="4114800" y="25908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16200000" flipH="1">
                <a:off x="3963194" y="2742406"/>
                <a:ext cx="3048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>
                <a:off x="3886200" y="28956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45" name="Group 44"/>
            <p:cNvGrpSpPr/>
            <p:nvPr/>
          </p:nvGrpSpPr>
          <p:grpSpPr>
            <a:xfrm>
              <a:off x="6134100" y="5555661"/>
              <a:ext cx="304800" cy="204258"/>
              <a:chOff x="3886200" y="2590800"/>
              <a:chExt cx="457200" cy="306388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>
                <a:off x="4114800" y="25908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6200000" flipH="1">
                <a:off x="3963194" y="2742406"/>
                <a:ext cx="3048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>
                <a:off x="3886200" y="28956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7886700" y="4927011"/>
              <a:ext cx="304800" cy="204258"/>
              <a:chOff x="3886200" y="2590800"/>
              <a:chExt cx="457200" cy="306388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>
                <a:off x="4114800" y="25908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16200000" flipH="1">
                <a:off x="3963194" y="2742406"/>
                <a:ext cx="3048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>
                <a:off x="3886200" y="2895600"/>
                <a:ext cx="228600" cy="1588"/>
              </a:xfrm>
              <a:prstGeom prst="line">
                <a:avLst/>
              </a:prstGeom>
              <a:solidFill>
                <a:schemeClr val="tx1"/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lg" len="med"/>
              </a:ln>
              <a:effectLst/>
            </p:spPr>
          </p:cxn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64C26-2886-4D4B-B397-A363CFEF9E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58829</TotalTime>
  <Words>1540</Words>
  <Application>Microsoft Office PowerPoint</Application>
  <PresentationFormat>On-screen Show (4:3)</PresentationFormat>
  <Paragraphs>457</Paragraphs>
  <Slides>44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ＭＳ Ｐゴシック</vt:lpstr>
      <vt:lpstr>宋体</vt:lpstr>
      <vt:lpstr>Arial</vt:lpstr>
      <vt:lpstr>Calibri</vt:lpstr>
      <vt:lpstr>Calibri Light</vt:lpstr>
      <vt:lpstr>Cambria Math</vt:lpstr>
      <vt:lpstr>Times</vt:lpstr>
      <vt:lpstr>Wingdings</vt:lpstr>
      <vt:lpstr>Blank Presentation</vt:lpstr>
      <vt:lpstr>Office Theme</vt:lpstr>
      <vt:lpstr>Equation</vt:lpstr>
      <vt:lpstr>Neural Network Part 1: Multiple Layer Neural Networks    Yingyu Liang Computer Sciences 760 Fall 2017</vt:lpstr>
      <vt:lpstr>Goals for the lecture</vt:lpstr>
      <vt:lpstr>Neural networks</vt:lpstr>
      <vt:lpstr>Perceptrons</vt:lpstr>
      <vt:lpstr>Learning a perceptron:  the perceptron training rule</vt:lpstr>
      <vt:lpstr>Representational power of perceptrons</vt:lpstr>
      <vt:lpstr>Representational power of perceptrons</vt:lpstr>
      <vt:lpstr>Some linearly separable functions</vt:lpstr>
      <vt:lpstr>XOR is not linearly separable</vt:lpstr>
      <vt:lpstr>Example multilayer neural network</vt:lpstr>
      <vt:lpstr>Decision regions of a multilayer  neural network</vt:lpstr>
      <vt:lpstr>Components </vt:lpstr>
      <vt:lpstr>Components</vt:lpstr>
      <vt:lpstr>Input</vt:lpstr>
      <vt:lpstr>Input (feature) encoding for neural networks</vt:lpstr>
      <vt:lpstr>Output layers</vt:lpstr>
      <vt:lpstr>Output layers</vt:lpstr>
      <vt:lpstr>Output layers</vt:lpstr>
      <vt:lpstr>Output layers</vt:lpstr>
      <vt:lpstr>Hidden layers</vt:lpstr>
      <vt:lpstr>Hidden layers</vt:lpstr>
      <vt:lpstr>Hidden layers</vt:lpstr>
      <vt:lpstr>Hidden layers</vt:lpstr>
      <vt:lpstr>Hidden layers</vt:lpstr>
      <vt:lpstr>Hidden layers</vt:lpstr>
      <vt:lpstr>Learning in multilayer networks</vt:lpstr>
      <vt:lpstr>Learning in multilayer networks</vt:lpstr>
      <vt:lpstr>Gradient descent in weight space</vt:lpstr>
      <vt:lpstr>Gradient descent in weight space</vt:lpstr>
      <vt:lpstr>Gradient descent in weight space</vt:lpstr>
      <vt:lpstr>Batch neural network training</vt:lpstr>
      <vt:lpstr>Online vs. batch training </vt:lpstr>
      <vt:lpstr>Online neural network training (stochastic gradient descent)</vt:lpstr>
      <vt:lpstr>Taking derivatives in neural nets</vt:lpstr>
      <vt:lpstr>Gradient descent: simple case</vt:lpstr>
      <vt:lpstr>Stochastic gradient descent: simple case</vt:lpstr>
      <vt:lpstr>Gradient descent with a sigmoid</vt:lpstr>
      <vt:lpstr>Stochastic GD with sigmoid output unit</vt:lpstr>
      <vt:lpstr>Backpropagation</vt:lpstr>
      <vt:lpstr>Backpropagation notation</vt:lpstr>
      <vt:lpstr>Backpropagation</vt:lpstr>
      <vt:lpstr>Backpropagation</vt:lpstr>
      <vt:lpstr>Backpropagation illustrated</vt:lpstr>
      <vt:lpstr>Backpropagation illustrated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576</dc:title>
  <dc:creator>Mark Craven</dc:creator>
  <cp:lastModifiedBy>Yingyu Liang</cp:lastModifiedBy>
  <cp:revision>1182</cp:revision>
  <cp:lastPrinted>2013-10-02T15:06:32Z</cp:lastPrinted>
  <dcterms:created xsi:type="dcterms:W3CDTF">2014-01-21T13:42:57Z</dcterms:created>
  <dcterms:modified xsi:type="dcterms:W3CDTF">2017-10-03T21:52:26Z</dcterms:modified>
</cp:coreProperties>
</file>