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Default Extension="vml" ContentType="application/vnd.openxmlformats-officedocument.vmlDrawing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47" r:id="rId1"/>
  </p:sldMasterIdLst>
  <p:notesMasterIdLst>
    <p:notesMasterId r:id="rId23"/>
  </p:notesMasterIdLst>
  <p:handoutMasterIdLst>
    <p:handoutMasterId r:id="rId24"/>
  </p:handoutMasterIdLst>
  <p:sldIdLst>
    <p:sldId id="331" r:id="rId2"/>
    <p:sldId id="332" r:id="rId3"/>
    <p:sldId id="333" r:id="rId4"/>
    <p:sldId id="334" r:id="rId5"/>
    <p:sldId id="335" r:id="rId6"/>
    <p:sldId id="327" r:id="rId7"/>
    <p:sldId id="299" r:id="rId8"/>
    <p:sldId id="308" r:id="rId9"/>
    <p:sldId id="306" r:id="rId10"/>
    <p:sldId id="307" r:id="rId11"/>
    <p:sldId id="339" r:id="rId12"/>
    <p:sldId id="329" r:id="rId13"/>
    <p:sldId id="295" r:id="rId14"/>
    <p:sldId id="336" r:id="rId15"/>
    <p:sldId id="338" r:id="rId16"/>
    <p:sldId id="330" r:id="rId17"/>
    <p:sldId id="303" r:id="rId18"/>
    <p:sldId id="311" r:id="rId19"/>
    <p:sldId id="337" r:id="rId20"/>
    <p:sldId id="340" r:id="rId21"/>
    <p:sldId id="31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showPr showNarration="1">
    <p:present/>
    <p:sldAll/>
    <p:penClr>
      <a:schemeClr val="tx1"/>
    </p:penClr>
  </p:showPr>
  <p:clrMru>
    <a:srgbClr val="D9D9D9"/>
    <a:srgbClr val="262673"/>
    <a:srgbClr val="E7E7E7"/>
    <a:srgbClr val="F9F9F9"/>
    <a:srgbClr val="F3CF51"/>
    <a:srgbClr val="F9D86C"/>
    <a:srgbClr val="FFCC33"/>
    <a:srgbClr val="001F5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3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868FA8-E9A3-4C4A-9886-79B2AB610081}" type="datetime1">
              <a:rPr lang="en-US"/>
              <a:pPr/>
              <a:t>9/10/12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182AAF-8FB1-F846-B77E-7EA6C8A91A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29C5B1-46E2-8742-8D38-918C63C9B0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C8DD9FF-958C-4A48-A6D2-DCF46E37A18E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F15ADE-9F16-584A-8BCD-777DCDC9136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E411-0C4F-264A-B954-F132F3D78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77DC-BA37-5345-87B1-C53C26488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5AC3-CF29-764D-8224-B7DC0203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8325-2057-9F49-A75D-7AA5907C6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4532-729C-D848-A0C0-28241EB9D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EE75-C332-0541-A00A-6FCBD4DA2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F652-7F13-8445-AF92-03223520D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9AC3-BC54-D34A-9780-11B7DABD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748-1F32-1248-9CBC-DC8683E6E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C464-A63E-6549-9967-507C45891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FC49-A867-3B4F-B71E-BDA3D4F5E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5D528-443F-AC44-9F6F-38B8F96E8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Cloud Computing: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E411-0C4F-264A-B954-F132F3D786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Helvetica" pitchFamily="-1" charset="0"/>
                <a:ea typeface="ＭＳ Ｐゴシック" pitchFamily="-1" charset="-128"/>
              </a:rPr>
              <a:t>Risks of underprovisioning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>
          <a:xfrm>
            <a:off x="6553200" y="6305550"/>
            <a:ext cx="2133600" cy="476250"/>
          </a:xfrm>
        </p:spPr>
        <p:txBody>
          <a:bodyPr/>
          <a:lstStyle/>
          <a:p>
            <a:fld id="{E8165529-8865-5441-89C5-09C5B6870FA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143000"/>
            <a:ext cx="8382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pPr marL="342900" indent="-342900" eaLnBrk="0" hangingPunct="0">
              <a:spcBef>
                <a:spcPct val="20000"/>
              </a:spcBef>
            </a:pPr>
            <a:endParaRPr lang="en-US" sz="3200"/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5930900" y="3714750"/>
            <a:ext cx="166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Lost revenue</a:t>
            </a:r>
          </a:p>
        </p:txBody>
      </p:sp>
      <p:sp>
        <p:nvSpPr>
          <p:cNvPr id="33797" name="TextBox 24"/>
          <p:cNvSpPr txBox="1">
            <a:spLocks noChangeArrowheads="1"/>
          </p:cNvSpPr>
          <p:nvPr/>
        </p:nvSpPr>
        <p:spPr bwMode="auto">
          <a:xfrm>
            <a:off x="6076950" y="6076950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Lost users</a:t>
            </a:r>
          </a:p>
        </p:txBody>
      </p:sp>
      <p:sp>
        <p:nvSpPr>
          <p:cNvPr id="84" name="Up Arrow 83"/>
          <p:cNvSpPr/>
          <p:nvPr/>
        </p:nvSpPr>
        <p:spPr>
          <a:xfrm rot="3513410">
            <a:off x="4187032" y="2610644"/>
            <a:ext cx="762000" cy="954087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6" name="Up Arrow 85"/>
          <p:cNvSpPr/>
          <p:nvPr/>
        </p:nvSpPr>
        <p:spPr>
          <a:xfrm rot="6949103">
            <a:off x="4179094" y="3731419"/>
            <a:ext cx="762000" cy="954088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3800" name="Group 62"/>
          <p:cNvGrpSpPr>
            <a:grpSpLocks/>
          </p:cNvGrpSpPr>
          <p:nvPr/>
        </p:nvGrpSpPr>
        <p:grpSpPr bwMode="auto">
          <a:xfrm>
            <a:off x="4930775" y="4114800"/>
            <a:ext cx="4060825" cy="1908175"/>
            <a:chOff x="1143000" y="2362201"/>
            <a:chExt cx="6162311" cy="2895599"/>
          </a:xfrm>
        </p:grpSpPr>
        <p:sp>
          <p:nvSpPr>
            <p:cNvPr id="47" name="Freeform 46"/>
            <p:cNvSpPr/>
            <p:nvPr/>
          </p:nvSpPr>
          <p:spPr>
            <a:xfrm>
              <a:off x="1663352" y="2909041"/>
              <a:ext cx="4581984" cy="1370711"/>
            </a:xfrm>
            <a:custGeom>
              <a:avLst/>
              <a:gdLst>
                <a:gd name="connsiteX0" fmla="*/ 0 w 4800600"/>
                <a:gd name="connsiteY0" fmla="*/ 1746955 h 1761066"/>
                <a:gd name="connsiteX1" fmla="*/ 7027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1066"/>
                <a:gd name="connsiteX1" fmla="*/ 778934 w 4800600"/>
                <a:gd name="connsiteY1" fmla="*/ 104422 h 1761066"/>
                <a:gd name="connsiteX2" fmla="*/ 1608667 w 4800600"/>
                <a:gd name="connsiteY2" fmla="*/ 1738488 h 1761066"/>
                <a:gd name="connsiteX3" fmla="*/ 2396067 w 4800600"/>
                <a:gd name="connsiteY3" fmla="*/ 87488 h 1761066"/>
                <a:gd name="connsiteX4" fmla="*/ 3200400 w 4800600"/>
                <a:gd name="connsiteY4" fmla="*/ 1746955 h 1761066"/>
                <a:gd name="connsiteX5" fmla="*/ 4030134 w 4800600"/>
                <a:gd name="connsiteY5" fmla="*/ 2822 h 1761066"/>
                <a:gd name="connsiteX6" fmla="*/ 4800600 w 4800600"/>
                <a:gd name="connsiteY6" fmla="*/ 1730022 h 1761066"/>
                <a:gd name="connsiteX0" fmla="*/ 0 w 4800600"/>
                <a:gd name="connsiteY0" fmla="*/ 1746955 h 1762477"/>
                <a:gd name="connsiteX1" fmla="*/ 778934 w 4800600"/>
                <a:gd name="connsiteY1" fmla="*/ 104422 h 1762477"/>
                <a:gd name="connsiteX2" fmla="*/ 1608667 w 4800600"/>
                <a:gd name="connsiteY2" fmla="*/ 1738488 h 1762477"/>
                <a:gd name="connsiteX3" fmla="*/ 2404940 w 4800600"/>
                <a:gd name="connsiteY3" fmla="*/ 95954 h 1762477"/>
                <a:gd name="connsiteX4" fmla="*/ 3200400 w 4800600"/>
                <a:gd name="connsiteY4" fmla="*/ 1746955 h 1762477"/>
                <a:gd name="connsiteX5" fmla="*/ 4030134 w 4800600"/>
                <a:gd name="connsiteY5" fmla="*/ 2822 h 1762477"/>
                <a:gd name="connsiteX6" fmla="*/ 4800600 w 4800600"/>
                <a:gd name="connsiteY6" fmla="*/ 1730022 h 1762477"/>
                <a:gd name="connsiteX0" fmla="*/ 0 w 4800600"/>
                <a:gd name="connsiteY0" fmla="*/ 1670755 h 1673577"/>
                <a:gd name="connsiteX1" fmla="*/ 778934 w 4800600"/>
                <a:gd name="connsiteY1" fmla="*/ 28222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78934 w 4800600"/>
                <a:gd name="connsiteY1" fmla="*/ 28222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78934 w 4800600"/>
                <a:gd name="connsiteY1" fmla="*/ 48926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28221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28221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28221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28221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7517 h 1673577"/>
                <a:gd name="connsiteX2" fmla="*/ 1608667 w 4800600"/>
                <a:gd name="connsiteY2" fmla="*/ 1662288 h 1673577"/>
                <a:gd name="connsiteX3" fmla="*/ 2404940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7517 h 1673577"/>
                <a:gd name="connsiteX2" fmla="*/ 1608667 w 4800600"/>
                <a:gd name="connsiteY2" fmla="*/ 1662288 h 1673577"/>
                <a:gd name="connsiteX3" fmla="*/ 2413813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7517 h 1673577"/>
                <a:gd name="connsiteX2" fmla="*/ 1608667 w 4800600"/>
                <a:gd name="connsiteY2" fmla="*/ 1662288 h 1673577"/>
                <a:gd name="connsiteX3" fmla="*/ 2413813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7517 h 1673577"/>
                <a:gd name="connsiteX2" fmla="*/ 1608667 w 4800600"/>
                <a:gd name="connsiteY2" fmla="*/ 1662288 h 1673577"/>
                <a:gd name="connsiteX3" fmla="*/ 2404939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3577"/>
                <a:gd name="connsiteX1" fmla="*/ 796681 w 4800600"/>
                <a:gd name="connsiteY1" fmla="*/ 7517 h 1673577"/>
                <a:gd name="connsiteX2" fmla="*/ 1608667 w 4800600"/>
                <a:gd name="connsiteY2" fmla="*/ 1662288 h 1673577"/>
                <a:gd name="connsiteX3" fmla="*/ 2404939 w 4800600"/>
                <a:gd name="connsiteY3" fmla="*/ 19754 h 1673577"/>
                <a:gd name="connsiteX4" fmla="*/ 3200400 w 4800600"/>
                <a:gd name="connsiteY4" fmla="*/ 1670755 h 1673577"/>
                <a:gd name="connsiteX5" fmla="*/ 4030134 w 4800600"/>
                <a:gd name="connsiteY5" fmla="*/ 2822 h 1673577"/>
                <a:gd name="connsiteX6" fmla="*/ 4800600 w 4800600"/>
                <a:gd name="connsiteY6" fmla="*/ 1653822 h 1673577"/>
                <a:gd name="connsiteX0" fmla="*/ 0 w 4800600"/>
                <a:gd name="connsiteY0" fmla="*/ 1670755 h 1671851"/>
                <a:gd name="connsiteX1" fmla="*/ 796681 w 4800600"/>
                <a:gd name="connsiteY1" fmla="*/ 7517 h 1671851"/>
                <a:gd name="connsiteX2" fmla="*/ 1608667 w 4800600"/>
                <a:gd name="connsiteY2" fmla="*/ 1662288 h 1671851"/>
                <a:gd name="connsiteX3" fmla="*/ 2387192 w 4800600"/>
                <a:gd name="connsiteY3" fmla="*/ 9401 h 1671851"/>
                <a:gd name="connsiteX4" fmla="*/ 3200400 w 4800600"/>
                <a:gd name="connsiteY4" fmla="*/ 1670755 h 1671851"/>
                <a:gd name="connsiteX5" fmla="*/ 4030134 w 4800600"/>
                <a:gd name="connsiteY5" fmla="*/ 2822 h 1671851"/>
                <a:gd name="connsiteX6" fmla="*/ 4800600 w 4800600"/>
                <a:gd name="connsiteY6" fmla="*/ 1653822 h 1671851"/>
                <a:gd name="connsiteX0" fmla="*/ 0 w 4800600"/>
                <a:gd name="connsiteY0" fmla="*/ 1670755 h 1671851"/>
                <a:gd name="connsiteX1" fmla="*/ 796681 w 4800600"/>
                <a:gd name="connsiteY1" fmla="*/ 7517 h 1671851"/>
                <a:gd name="connsiteX2" fmla="*/ 1608667 w 4800600"/>
                <a:gd name="connsiteY2" fmla="*/ 1662288 h 1671851"/>
                <a:gd name="connsiteX3" fmla="*/ 2413813 w 4800600"/>
                <a:gd name="connsiteY3" fmla="*/ 9400 h 1671851"/>
                <a:gd name="connsiteX4" fmla="*/ 3200400 w 4800600"/>
                <a:gd name="connsiteY4" fmla="*/ 1670755 h 1671851"/>
                <a:gd name="connsiteX5" fmla="*/ 4030134 w 4800600"/>
                <a:gd name="connsiteY5" fmla="*/ 2822 h 1671851"/>
                <a:gd name="connsiteX6" fmla="*/ 4800600 w 4800600"/>
                <a:gd name="connsiteY6" fmla="*/ 1653822 h 1671851"/>
                <a:gd name="connsiteX0" fmla="*/ 0 w 4800600"/>
                <a:gd name="connsiteY0" fmla="*/ 1670755 h 1671851"/>
                <a:gd name="connsiteX1" fmla="*/ 796681 w 4800600"/>
                <a:gd name="connsiteY1" fmla="*/ 7517 h 1671851"/>
                <a:gd name="connsiteX2" fmla="*/ 1608667 w 4800600"/>
                <a:gd name="connsiteY2" fmla="*/ 1662288 h 1671851"/>
                <a:gd name="connsiteX3" fmla="*/ 2413813 w 4800600"/>
                <a:gd name="connsiteY3" fmla="*/ 9400 h 1671851"/>
                <a:gd name="connsiteX4" fmla="*/ 3200400 w 4800600"/>
                <a:gd name="connsiteY4" fmla="*/ 1670755 h 1671851"/>
                <a:gd name="connsiteX5" fmla="*/ 4030134 w 4800600"/>
                <a:gd name="connsiteY5" fmla="*/ 2822 h 1671851"/>
                <a:gd name="connsiteX6" fmla="*/ 4800600 w 4800600"/>
                <a:gd name="connsiteY6" fmla="*/ 1653822 h 1671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0600" h="1671851">
                  <a:moveTo>
                    <a:pt x="0" y="1670755"/>
                  </a:moveTo>
                  <a:cubicBezTo>
                    <a:pt x="410902" y="1340416"/>
                    <a:pt x="528570" y="8928"/>
                    <a:pt x="796681" y="7517"/>
                  </a:cubicBezTo>
                  <a:cubicBezTo>
                    <a:pt x="1064792" y="6106"/>
                    <a:pt x="1339145" y="1661974"/>
                    <a:pt x="1608667" y="1662288"/>
                  </a:cubicBezTo>
                  <a:cubicBezTo>
                    <a:pt x="1878189" y="1662602"/>
                    <a:pt x="2148524" y="7989"/>
                    <a:pt x="2413813" y="9400"/>
                  </a:cubicBezTo>
                  <a:cubicBezTo>
                    <a:pt x="2679102" y="10811"/>
                    <a:pt x="2931013" y="1671851"/>
                    <a:pt x="3200400" y="1670755"/>
                  </a:cubicBezTo>
                  <a:cubicBezTo>
                    <a:pt x="3469787" y="1669659"/>
                    <a:pt x="3763434" y="5644"/>
                    <a:pt x="4030134" y="2822"/>
                  </a:cubicBezTo>
                  <a:cubicBezTo>
                    <a:pt x="4296834" y="0"/>
                    <a:pt x="4501610" y="1417669"/>
                    <a:pt x="4800600" y="1653822"/>
                  </a:cubicBezTo>
                </a:path>
              </a:pathLst>
            </a:custGeom>
            <a:solidFill>
              <a:srgbClr val="FFFFFF"/>
            </a:solidFill>
            <a:ln w="12700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1627217" y="4568831"/>
              <a:ext cx="4801206" cy="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 bwMode="auto">
            <a:xfrm>
              <a:off x="1143000" y="2909751"/>
              <a:ext cx="473663" cy="1205049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algn="ctr">
                <a:defRPr/>
              </a:pPr>
              <a:r>
                <a:rPr lang="en-US" sz="1500" dirty="0"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rPr>
                <a:t>Resources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rot="5400000" flipH="1" flipV="1">
              <a:off x="521492" y="3465516"/>
              <a:ext cx="2209039" cy="241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3837" name="TextBox 22"/>
            <p:cNvSpPr txBox="1">
              <a:spLocks noChangeArrowheads="1"/>
            </p:cNvSpPr>
            <p:nvPr/>
          </p:nvSpPr>
          <p:spPr bwMode="auto">
            <a:xfrm>
              <a:off x="6360153" y="4038601"/>
              <a:ext cx="911746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Demand</a:t>
              </a:r>
            </a:p>
          </p:txBody>
        </p:sp>
        <p:sp>
          <p:nvSpPr>
            <p:cNvPr id="33838" name="TextBox 22"/>
            <p:cNvSpPr txBox="1">
              <a:spLocks noChangeArrowheads="1"/>
            </p:cNvSpPr>
            <p:nvPr/>
          </p:nvSpPr>
          <p:spPr bwMode="auto">
            <a:xfrm>
              <a:off x="6364028" y="3258235"/>
              <a:ext cx="941283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>
                  <a:solidFill>
                    <a:srgbClr val="FF0000"/>
                  </a:solidFill>
                </a:rPr>
                <a:t>Capacity</a:t>
              </a:r>
            </a:p>
          </p:txBody>
        </p:sp>
        <p:pic>
          <p:nvPicPr>
            <p:cNvPr id="33839" name="Picture 52" descr="temp-1.png"/>
            <p:cNvPicPr>
              <a:picLocks noChangeAspect="1"/>
            </p:cNvPicPr>
            <p:nvPr/>
          </p:nvPicPr>
          <p:blipFill>
            <a:blip r:embed="rId2"/>
            <a:srcRect b="61111"/>
            <a:stretch>
              <a:fillRect/>
            </a:stretch>
          </p:blipFill>
          <p:spPr bwMode="auto">
            <a:xfrm>
              <a:off x="1647824" y="2895601"/>
              <a:ext cx="4600576" cy="533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40" name="Picture 53" descr="temp-4.png"/>
            <p:cNvPicPr>
              <a:picLocks noChangeAspect="1"/>
            </p:cNvPicPr>
            <p:nvPr/>
          </p:nvPicPr>
          <p:blipFill>
            <a:blip r:embed="rId3"/>
            <a:srcRect t="38773"/>
            <a:stretch>
              <a:fillRect/>
            </a:stretch>
          </p:blipFill>
          <p:spPr bwMode="auto">
            <a:xfrm>
              <a:off x="1635124" y="3440112"/>
              <a:ext cx="4600576" cy="839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5" name="Straight Arrow Connector 54"/>
            <p:cNvCxnSpPr/>
            <p:nvPr/>
          </p:nvCxnSpPr>
          <p:spPr bwMode="auto">
            <a:xfrm>
              <a:off x="1627217" y="3426972"/>
              <a:ext cx="4601256" cy="2410"/>
            </a:xfrm>
            <a:prstGeom prst="straightConnector1">
              <a:avLst/>
            </a:prstGeom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3842" name="TextBox 22"/>
            <p:cNvSpPr txBox="1">
              <a:spLocks noChangeArrowheads="1"/>
            </p:cNvSpPr>
            <p:nvPr/>
          </p:nvSpPr>
          <p:spPr bwMode="auto">
            <a:xfrm>
              <a:off x="3352800" y="4934635"/>
              <a:ext cx="1192867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Time (days)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 bwMode="auto">
            <a:xfrm rot="5400000" flipH="1" flipV="1">
              <a:off x="3138887" y="4610987"/>
              <a:ext cx="91541" cy="7228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 bwMode="auto">
            <a:xfrm rot="5400000" flipH="1" flipV="1">
              <a:off x="4657782" y="4609784"/>
              <a:ext cx="81905" cy="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 bwMode="auto">
            <a:xfrm rot="5400000" flipH="1" flipV="1">
              <a:off x="6185110" y="4609784"/>
              <a:ext cx="74679" cy="241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3846" name="TextBox 22"/>
            <p:cNvSpPr txBox="1">
              <a:spLocks noChangeArrowheads="1"/>
            </p:cNvSpPr>
            <p:nvPr/>
          </p:nvSpPr>
          <p:spPr bwMode="auto">
            <a:xfrm>
              <a:off x="2978150" y="4610100"/>
              <a:ext cx="367848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1</a:t>
              </a:r>
            </a:p>
          </p:txBody>
        </p:sp>
        <p:sp>
          <p:nvSpPr>
            <p:cNvPr id="33847" name="TextBox 60"/>
            <p:cNvSpPr txBox="1">
              <a:spLocks noChangeArrowheads="1"/>
            </p:cNvSpPr>
            <p:nvPr/>
          </p:nvSpPr>
          <p:spPr bwMode="auto">
            <a:xfrm>
              <a:off x="4552017" y="4572000"/>
              <a:ext cx="331133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2</a:t>
              </a:r>
            </a:p>
          </p:txBody>
        </p:sp>
        <p:sp>
          <p:nvSpPr>
            <p:cNvPr id="33848" name="TextBox 22"/>
            <p:cNvSpPr txBox="1">
              <a:spLocks noChangeArrowheads="1"/>
            </p:cNvSpPr>
            <p:nvPr/>
          </p:nvSpPr>
          <p:spPr bwMode="auto">
            <a:xfrm>
              <a:off x="6026150" y="4572000"/>
              <a:ext cx="381000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3</a:t>
              </a:r>
            </a:p>
          </p:txBody>
        </p:sp>
      </p:grpSp>
      <p:grpSp>
        <p:nvGrpSpPr>
          <p:cNvPr id="33801" name="Group 99"/>
          <p:cNvGrpSpPr>
            <a:grpSpLocks/>
          </p:cNvGrpSpPr>
          <p:nvPr/>
        </p:nvGrpSpPr>
        <p:grpSpPr bwMode="auto">
          <a:xfrm>
            <a:off x="4914900" y="1828800"/>
            <a:ext cx="4076700" cy="1905000"/>
            <a:chOff x="1143000" y="2362201"/>
            <a:chExt cx="6196562" cy="2895599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>
              <a:off x="1628012" y="4567682"/>
              <a:ext cx="4799439" cy="2414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 bwMode="auto">
            <a:xfrm>
              <a:off x="1143000" y="2909751"/>
              <a:ext cx="473663" cy="1205049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algn="ctr">
                <a:defRPr/>
              </a:pPr>
              <a:r>
                <a:rPr lang="en-US" sz="1500" dirty="0"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rPr>
                <a:t>Resources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 bwMode="auto">
            <a:xfrm rot="5400000" flipH="1" flipV="1">
              <a:off x="521652" y="3466148"/>
              <a:ext cx="2210307" cy="2414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pic>
          <p:nvPicPr>
            <p:cNvPr id="33821" name="Picture 71" descr="temp-3.png"/>
            <p:cNvPicPr>
              <a:picLocks noChangeAspect="1"/>
            </p:cNvPicPr>
            <p:nvPr/>
          </p:nvPicPr>
          <p:blipFill>
            <a:blip r:embed="rId4"/>
            <a:srcRect t="38773"/>
            <a:stretch>
              <a:fillRect/>
            </a:stretch>
          </p:blipFill>
          <p:spPr bwMode="auto">
            <a:xfrm>
              <a:off x="1625600" y="3429000"/>
              <a:ext cx="4600575" cy="839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2" name="TextBox 22"/>
            <p:cNvSpPr txBox="1">
              <a:spLocks noChangeArrowheads="1"/>
            </p:cNvSpPr>
            <p:nvPr/>
          </p:nvSpPr>
          <p:spPr bwMode="auto">
            <a:xfrm>
              <a:off x="6394404" y="4038599"/>
              <a:ext cx="911747" cy="323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Demand</a:t>
              </a:r>
            </a:p>
          </p:txBody>
        </p:sp>
        <p:sp>
          <p:nvSpPr>
            <p:cNvPr id="33823" name="TextBox 22"/>
            <p:cNvSpPr txBox="1">
              <a:spLocks noChangeArrowheads="1"/>
            </p:cNvSpPr>
            <p:nvPr/>
          </p:nvSpPr>
          <p:spPr bwMode="auto">
            <a:xfrm>
              <a:off x="6398280" y="3258235"/>
              <a:ext cx="941282" cy="323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>
                  <a:solidFill>
                    <a:srgbClr val="FF0000"/>
                  </a:solidFill>
                </a:rPr>
                <a:t>Capacity</a:t>
              </a:r>
            </a:p>
          </p:txBody>
        </p:sp>
        <p:pic>
          <p:nvPicPr>
            <p:cNvPr id="33824" name="Picture 80" descr="temp-2.png"/>
            <p:cNvPicPr>
              <a:picLocks noChangeAspect="1"/>
            </p:cNvPicPr>
            <p:nvPr/>
          </p:nvPicPr>
          <p:blipFill>
            <a:blip r:embed="rId5"/>
            <a:srcRect b="61227"/>
            <a:stretch>
              <a:fillRect/>
            </a:stretch>
          </p:blipFill>
          <p:spPr bwMode="auto">
            <a:xfrm>
              <a:off x="1616663" y="2895600"/>
              <a:ext cx="4600575" cy="531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2" name="Straight Arrow Connector 81"/>
            <p:cNvCxnSpPr/>
            <p:nvPr/>
          </p:nvCxnSpPr>
          <p:spPr bwMode="auto">
            <a:xfrm>
              <a:off x="1628012" y="3426334"/>
              <a:ext cx="4599162" cy="2412"/>
            </a:xfrm>
            <a:prstGeom prst="straightConnector1">
              <a:avLst/>
            </a:prstGeom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3826" name="TextBox 22"/>
            <p:cNvSpPr txBox="1">
              <a:spLocks noChangeArrowheads="1"/>
            </p:cNvSpPr>
            <p:nvPr/>
          </p:nvSpPr>
          <p:spPr bwMode="auto">
            <a:xfrm>
              <a:off x="3352800" y="4934635"/>
              <a:ext cx="1192867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Time (days)</a:t>
              </a:r>
            </a:p>
          </p:txBody>
        </p:sp>
        <p:cxnSp>
          <p:nvCxnSpPr>
            <p:cNvPr id="89" name="Straight Arrow Connector 88"/>
            <p:cNvCxnSpPr/>
            <p:nvPr/>
          </p:nvCxnSpPr>
          <p:spPr bwMode="auto">
            <a:xfrm rot="5400000" flipH="1" flipV="1">
              <a:off x="3137338" y="4612323"/>
              <a:ext cx="94108" cy="4826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 bwMode="auto">
            <a:xfrm rot="5400000" flipH="1" flipV="1">
              <a:off x="4657522" y="4607497"/>
              <a:ext cx="82042" cy="2412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 bwMode="auto">
            <a:xfrm rot="5400000" flipH="1" flipV="1">
              <a:off x="6184947" y="4609909"/>
              <a:ext cx="77216" cy="2412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3830" name="TextBox 22"/>
            <p:cNvSpPr txBox="1">
              <a:spLocks noChangeArrowheads="1"/>
            </p:cNvSpPr>
            <p:nvPr/>
          </p:nvSpPr>
          <p:spPr bwMode="auto">
            <a:xfrm>
              <a:off x="2978150" y="4610100"/>
              <a:ext cx="367848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1</a:t>
              </a:r>
            </a:p>
          </p:txBody>
        </p:sp>
        <p:sp>
          <p:nvSpPr>
            <p:cNvPr id="33831" name="TextBox 22"/>
            <p:cNvSpPr txBox="1">
              <a:spLocks noChangeArrowheads="1"/>
            </p:cNvSpPr>
            <p:nvPr/>
          </p:nvSpPr>
          <p:spPr bwMode="auto">
            <a:xfrm>
              <a:off x="4552017" y="4572000"/>
              <a:ext cx="331133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2</a:t>
              </a:r>
            </a:p>
          </p:txBody>
        </p:sp>
        <p:sp>
          <p:nvSpPr>
            <p:cNvPr id="33832" name="TextBox 95"/>
            <p:cNvSpPr txBox="1">
              <a:spLocks noChangeArrowheads="1"/>
            </p:cNvSpPr>
            <p:nvPr/>
          </p:nvSpPr>
          <p:spPr bwMode="auto">
            <a:xfrm>
              <a:off x="6026150" y="4572000"/>
              <a:ext cx="381000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3</a:t>
              </a:r>
            </a:p>
          </p:txBody>
        </p:sp>
      </p:grpSp>
      <p:grpSp>
        <p:nvGrpSpPr>
          <p:cNvPr id="33802" name="Group 100"/>
          <p:cNvGrpSpPr>
            <a:grpSpLocks/>
          </p:cNvGrpSpPr>
          <p:nvPr/>
        </p:nvGrpSpPr>
        <p:grpSpPr bwMode="auto">
          <a:xfrm>
            <a:off x="-76200" y="2743200"/>
            <a:ext cx="4038600" cy="1905000"/>
            <a:chOff x="1143000" y="2362201"/>
            <a:chExt cx="6138669" cy="2895599"/>
          </a:xfrm>
        </p:grpSpPr>
        <p:cxnSp>
          <p:nvCxnSpPr>
            <p:cNvPr id="102" name="Straight Arrow Connector 101"/>
            <p:cNvCxnSpPr/>
            <p:nvPr/>
          </p:nvCxnSpPr>
          <p:spPr bwMode="auto">
            <a:xfrm>
              <a:off x="1628014" y="4567682"/>
              <a:ext cx="4799454" cy="2414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 bwMode="auto">
            <a:xfrm>
              <a:off x="1143000" y="2909751"/>
              <a:ext cx="473663" cy="1205049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algn="ctr">
                <a:defRPr/>
              </a:pPr>
              <a:r>
                <a:rPr lang="en-US" sz="1500" dirty="0"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rPr>
                <a:t>Resources</a:t>
              </a:r>
            </a:p>
          </p:txBody>
        </p:sp>
        <p:cxnSp>
          <p:nvCxnSpPr>
            <p:cNvPr id="104" name="Straight Arrow Connector 103"/>
            <p:cNvCxnSpPr/>
            <p:nvPr/>
          </p:nvCxnSpPr>
          <p:spPr bwMode="auto">
            <a:xfrm rot="5400000" flipH="1" flipV="1">
              <a:off x="521653" y="3466148"/>
              <a:ext cx="2210307" cy="2414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pic>
          <p:nvPicPr>
            <p:cNvPr id="33807" name="Picture 104" descr="temp-3.png"/>
            <p:cNvPicPr>
              <a:picLocks noChangeAspect="1"/>
            </p:cNvPicPr>
            <p:nvPr/>
          </p:nvPicPr>
          <p:blipFill>
            <a:blip r:embed="rId4"/>
            <a:srcRect t="-5228"/>
            <a:stretch>
              <a:fillRect/>
            </a:stretch>
          </p:blipFill>
          <p:spPr bwMode="auto">
            <a:xfrm>
              <a:off x="1625600" y="2825497"/>
              <a:ext cx="4600576" cy="1443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8" name="TextBox 22"/>
            <p:cNvSpPr txBox="1">
              <a:spLocks noChangeArrowheads="1"/>
            </p:cNvSpPr>
            <p:nvPr/>
          </p:nvSpPr>
          <p:spPr bwMode="auto">
            <a:xfrm>
              <a:off x="6369922" y="4038599"/>
              <a:ext cx="911747" cy="323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Demand</a:t>
              </a:r>
            </a:p>
          </p:txBody>
        </p:sp>
        <p:sp>
          <p:nvSpPr>
            <p:cNvPr id="33809" name="TextBox 22"/>
            <p:cNvSpPr txBox="1">
              <a:spLocks noChangeArrowheads="1"/>
            </p:cNvSpPr>
            <p:nvPr/>
          </p:nvSpPr>
          <p:spPr bwMode="auto">
            <a:xfrm>
              <a:off x="6340387" y="3288793"/>
              <a:ext cx="941282" cy="323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>
                  <a:solidFill>
                    <a:srgbClr val="FF0000"/>
                  </a:solidFill>
                </a:rPr>
                <a:t>Capacity</a:t>
              </a:r>
            </a:p>
          </p:txBody>
        </p:sp>
        <p:cxnSp>
          <p:nvCxnSpPr>
            <p:cNvPr id="113" name="Straight Arrow Connector 112"/>
            <p:cNvCxnSpPr/>
            <p:nvPr/>
          </p:nvCxnSpPr>
          <p:spPr bwMode="auto">
            <a:xfrm>
              <a:off x="1628014" y="3426334"/>
              <a:ext cx="4599176" cy="2412"/>
            </a:xfrm>
            <a:prstGeom prst="straightConnector1">
              <a:avLst/>
            </a:prstGeom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3811" name="TextBox 22"/>
            <p:cNvSpPr txBox="1">
              <a:spLocks noChangeArrowheads="1"/>
            </p:cNvSpPr>
            <p:nvPr/>
          </p:nvSpPr>
          <p:spPr bwMode="auto">
            <a:xfrm>
              <a:off x="3352800" y="4934635"/>
              <a:ext cx="1192867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Time (days)</a:t>
              </a:r>
            </a:p>
          </p:txBody>
        </p:sp>
        <p:cxnSp>
          <p:nvCxnSpPr>
            <p:cNvPr id="115" name="Straight Arrow Connector 114"/>
            <p:cNvCxnSpPr/>
            <p:nvPr/>
          </p:nvCxnSpPr>
          <p:spPr bwMode="auto">
            <a:xfrm rot="5400000" flipH="1" flipV="1">
              <a:off x="3137344" y="4612323"/>
              <a:ext cx="94108" cy="4826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 bwMode="auto">
            <a:xfrm rot="5400000" flipH="1" flipV="1">
              <a:off x="4657533" y="4607497"/>
              <a:ext cx="82042" cy="2412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 bwMode="auto">
            <a:xfrm rot="5400000" flipH="1" flipV="1">
              <a:off x="6184962" y="4609909"/>
              <a:ext cx="77216" cy="2412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3815" name="TextBox 22"/>
            <p:cNvSpPr txBox="1">
              <a:spLocks noChangeArrowheads="1"/>
            </p:cNvSpPr>
            <p:nvPr/>
          </p:nvSpPr>
          <p:spPr bwMode="auto">
            <a:xfrm>
              <a:off x="2978150" y="4610100"/>
              <a:ext cx="367848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1</a:t>
              </a:r>
            </a:p>
          </p:txBody>
        </p:sp>
        <p:sp>
          <p:nvSpPr>
            <p:cNvPr id="33816" name="TextBox 22"/>
            <p:cNvSpPr txBox="1">
              <a:spLocks noChangeArrowheads="1"/>
            </p:cNvSpPr>
            <p:nvPr/>
          </p:nvSpPr>
          <p:spPr bwMode="auto">
            <a:xfrm>
              <a:off x="4552017" y="4572000"/>
              <a:ext cx="331133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2</a:t>
              </a:r>
            </a:p>
          </p:txBody>
        </p:sp>
        <p:sp>
          <p:nvSpPr>
            <p:cNvPr id="33817" name="TextBox 120"/>
            <p:cNvSpPr txBox="1">
              <a:spLocks noChangeArrowheads="1"/>
            </p:cNvSpPr>
            <p:nvPr/>
          </p:nvSpPr>
          <p:spPr bwMode="auto">
            <a:xfrm>
              <a:off x="6026150" y="4572000"/>
              <a:ext cx="381000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Killer apps?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8325-2057-9F49-A75D-7AA5907C6EA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pitchFamily="-1" charset="0"/>
                <a:ea typeface="ＭＳ Ｐゴシック" pitchFamily="-1" charset="-128"/>
              </a:rPr>
              <a:t>New Scenarios Enabled by “Risk Transfer”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Helvetica" pitchFamily="-1" charset="0"/>
                <a:ea typeface="ＭＳ Ｐゴシック" pitchFamily="-1" charset="-128"/>
              </a:rPr>
              <a:t>“Cost </a:t>
            </a:r>
            <a:r>
              <a:rPr lang="en-US" sz="2800" dirty="0" err="1">
                <a:latin typeface="Helvetica" pitchFamily="-1" charset="0"/>
                <a:ea typeface="ＭＳ Ｐゴシック" pitchFamily="-1" charset="-128"/>
              </a:rPr>
              <a:t>associativity</a:t>
            </a:r>
            <a:r>
              <a:rPr lang="en-US" sz="2800" dirty="0">
                <a:latin typeface="Helvetica" pitchFamily="-1" charset="0"/>
                <a:ea typeface="ＭＳ Ｐゴシック" pitchFamily="-1" charset="-128"/>
              </a:rPr>
              <a:t>”: 1,000 computers for 1 hour same price as 1 computer for 1,000 hours</a:t>
            </a:r>
          </a:p>
          <a:p>
            <a:pPr lvl="1"/>
            <a:r>
              <a:rPr lang="en-US" sz="2400" dirty="0">
                <a:latin typeface="Helvetica" pitchFamily="-1" charset="0"/>
                <a:ea typeface="ＭＳ Ｐゴシック" pitchFamily="-1" charset="-128"/>
              </a:rPr>
              <a:t>Washington Post converted Hillary Clinton’s travel documents to post on WWW </a:t>
            </a:r>
            <a:r>
              <a:rPr lang="en-US" sz="2400" b="1" dirty="0">
                <a:latin typeface="Helvetica" pitchFamily="-1" charset="0"/>
                <a:ea typeface="ＭＳ Ｐゴシック" pitchFamily="-1" charset="-128"/>
              </a:rPr>
              <a:t>&lt;1 day</a:t>
            </a:r>
            <a:r>
              <a:rPr lang="en-US" sz="2400" dirty="0">
                <a:latin typeface="Helvetica" pitchFamily="-1" charset="0"/>
                <a:ea typeface="ＭＳ Ｐゴシック" pitchFamily="-1" charset="-128"/>
              </a:rPr>
              <a:t> after </a:t>
            </a:r>
            <a:r>
              <a:rPr lang="en-US" sz="2400" dirty="0" smtClean="0">
                <a:latin typeface="Helvetica" pitchFamily="-1" charset="0"/>
                <a:ea typeface="ＭＳ Ｐゴシック" pitchFamily="-1" charset="-128"/>
              </a:rPr>
              <a:t>released</a:t>
            </a:r>
          </a:p>
          <a:p>
            <a:r>
              <a:rPr lang="en-US" sz="2800" i="1" dirty="0">
                <a:latin typeface="Helvetica" pitchFamily="-1" charset="0"/>
                <a:ea typeface="ＭＳ Ｐゴシック" pitchFamily="-1" charset="-128"/>
              </a:rPr>
              <a:t>Major enabler</a:t>
            </a:r>
            <a:r>
              <a:rPr lang="en-US" sz="2800" dirty="0">
                <a:latin typeface="Helvetica" pitchFamily="-1" charset="0"/>
                <a:ea typeface="ＭＳ Ｐゴシック" pitchFamily="-1" charset="-128"/>
              </a:rPr>
              <a:t> for </a:t>
            </a:r>
            <a:r>
              <a:rPr lang="en-US" sz="2800" dirty="0" err="1">
                <a:latin typeface="Helvetica" pitchFamily="-1" charset="0"/>
                <a:ea typeface="ＭＳ Ｐゴシック" pitchFamily="-1" charset="-128"/>
              </a:rPr>
              <a:t>SaaS</a:t>
            </a:r>
            <a:r>
              <a:rPr lang="en-US" sz="2800" dirty="0">
                <a:latin typeface="Helvetica" pitchFamily="-1" charset="0"/>
                <a:ea typeface="ＭＳ Ｐゴシック" pitchFamily="-1" charset="-128"/>
              </a:rPr>
              <a:t> startups</a:t>
            </a:r>
          </a:p>
          <a:p>
            <a:pPr lvl="1"/>
            <a:r>
              <a:rPr lang="en-US" sz="2400" i="1" dirty="0" err="1">
                <a:latin typeface="Helvetica" pitchFamily="-1" charset="0"/>
                <a:ea typeface="ＭＳ Ｐゴシック" pitchFamily="-1" charset="-128"/>
              </a:rPr>
              <a:t>Animoto</a:t>
            </a:r>
            <a:r>
              <a:rPr lang="en-US" sz="2400" dirty="0">
                <a:latin typeface="Helvetica" pitchFamily="-1" charset="0"/>
                <a:ea typeface="ＭＳ Ｐゴシック" pitchFamily="-1" charset="-128"/>
              </a:rPr>
              <a:t> traffic doubled every 12 hours for 3 days when released as </a:t>
            </a:r>
            <a:r>
              <a:rPr lang="en-US" sz="2400" dirty="0" err="1">
                <a:latin typeface="Helvetica" pitchFamily="-1" charset="0"/>
                <a:ea typeface="ＭＳ Ｐゴシック" pitchFamily="-1" charset="-128"/>
              </a:rPr>
              <a:t>Facebook</a:t>
            </a:r>
            <a:r>
              <a:rPr lang="en-US" sz="2400" dirty="0">
                <a:latin typeface="Helvetica" pitchFamily="-1" charset="0"/>
                <a:ea typeface="ＭＳ Ｐゴシック" pitchFamily="-1" charset="-128"/>
              </a:rPr>
              <a:t> plug-in</a:t>
            </a:r>
          </a:p>
          <a:p>
            <a:pPr lvl="1"/>
            <a:r>
              <a:rPr lang="en-US" sz="2400" dirty="0">
                <a:latin typeface="Helvetica" pitchFamily="-1" charset="0"/>
                <a:ea typeface="ＭＳ Ｐゴシック" pitchFamily="-1" charset="-128"/>
              </a:rPr>
              <a:t>Scaled from 50 to &gt;3500 servers</a:t>
            </a:r>
          </a:p>
          <a:p>
            <a:pPr lvl="1"/>
            <a:r>
              <a:rPr lang="en-US" sz="2400" b="1" i="1" dirty="0">
                <a:latin typeface="Helvetica" pitchFamily="-1" charset="0"/>
                <a:ea typeface="ＭＳ Ｐゴシック" pitchFamily="-1" charset="-128"/>
              </a:rPr>
              <a:t>...then scaled back 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B38A-DC7D-D548-9CF1-D86E09FA279E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Helvetica" pitchFamily="-1" charset="0"/>
                <a:ea typeface="ＭＳ Ｐゴシック" pitchFamily="-1" charset="-128"/>
              </a:rPr>
              <a:t>Classifying Clouds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sz="2800" smtClean="0">
                <a:latin typeface="Helvetica" pitchFamily="-1" charset="0"/>
                <a:ea typeface="ＭＳ Ｐゴシック" pitchFamily="-1" charset="-128"/>
              </a:rPr>
              <a:t>Instruction Set VM (Amazon EC2, 3Tera)</a:t>
            </a:r>
          </a:p>
          <a:p>
            <a:r>
              <a:rPr lang="en-US" sz="2800" smtClean="0">
                <a:latin typeface="Helvetica" pitchFamily="-1" charset="0"/>
                <a:ea typeface="ＭＳ Ｐゴシック" pitchFamily="-1" charset="-128"/>
              </a:rPr>
              <a:t>Managed runtime VM (Microsoft Azure)</a:t>
            </a:r>
          </a:p>
          <a:p>
            <a:r>
              <a:rPr lang="en-US" sz="2800" smtClean="0">
                <a:latin typeface="Helvetica" pitchFamily="-1" charset="0"/>
                <a:ea typeface="ＭＳ Ｐゴシック" pitchFamily="-1" charset="-128"/>
              </a:rPr>
              <a:t>Framework VM (Google AppEngine, Force.com)</a:t>
            </a:r>
          </a:p>
          <a:p>
            <a:r>
              <a:rPr lang="en-US" sz="2800" i="1" smtClean="0">
                <a:latin typeface="Helvetica" pitchFamily="-1" charset="0"/>
                <a:ea typeface="ＭＳ Ｐゴシック" pitchFamily="-1" charset="-128"/>
              </a:rPr>
              <a:t>Tradeoff: flexibility/portability vs. “built in” functionality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9387-9C8E-4646-B2D6-58BB2B1C524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990600" y="4876800"/>
            <a:ext cx="7010400" cy="6096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CBB3A1"/>
              </a:gs>
            </a:gsLst>
            <a:lin ang="0" scaled="0"/>
            <a:tileRect/>
          </a:gra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70707" y="5295106"/>
            <a:ext cx="838200" cy="1587"/>
          </a:xfrm>
          <a:prstGeom prst="line">
            <a:avLst/>
          </a:prstGeom>
          <a:ln w="190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543301" y="5295900"/>
            <a:ext cx="838200" cy="3175"/>
          </a:xfrm>
          <a:prstGeom prst="line">
            <a:avLst/>
          </a:prstGeom>
          <a:ln w="190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591301" y="5295900"/>
            <a:ext cx="838200" cy="3175"/>
          </a:xfrm>
          <a:prstGeom prst="line">
            <a:avLst/>
          </a:prstGeom>
          <a:ln w="190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581900" y="5295900"/>
            <a:ext cx="838200" cy="0"/>
          </a:xfrm>
          <a:prstGeom prst="line">
            <a:avLst/>
          </a:prstGeom>
          <a:ln w="190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849" name="TextBox 12"/>
          <p:cNvSpPr txBox="1">
            <a:spLocks noChangeArrowheads="1"/>
          </p:cNvSpPr>
          <p:nvPr/>
        </p:nvSpPr>
        <p:spPr bwMode="auto">
          <a:xfrm>
            <a:off x="609600" y="5715000"/>
            <a:ext cx="7334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/>
              <a:t>EC2</a:t>
            </a:r>
          </a:p>
        </p:txBody>
      </p:sp>
      <p:sp>
        <p:nvSpPr>
          <p:cNvPr id="35850" name="TextBox 13"/>
          <p:cNvSpPr txBox="1">
            <a:spLocks noChangeArrowheads="1"/>
          </p:cNvSpPr>
          <p:nvPr/>
        </p:nvSpPr>
        <p:spPr bwMode="auto">
          <a:xfrm>
            <a:off x="3484563" y="5715000"/>
            <a:ext cx="9350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/>
              <a:t>Azure</a:t>
            </a:r>
          </a:p>
        </p:txBody>
      </p:sp>
      <p:sp>
        <p:nvSpPr>
          <p:cNvPr id="35851" name="TextBox 14"/>
          <p:cNvSpPr txBox="1">
            <a:spLocks noChangeArrowheads="1"/>
          </p:cNvSpPr>
          <p:nvPr/>
        </p:nvSpPr>
        <p:spPr bwMode="auto">
          <a:xfrm>
            <a:off x="5867400" y="5715000"/>
            <a:ext cx="15779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/>
              <a:t>AppEngine</a:t>
            </a:r>
          </a:p>
        </p:txBody>
      </p:sp>
      <p:sp>
        <p:nvSpPr>
          <p:cNvPr id="35852" name="TextBox 15"/>
          <p:cNvSpPr txBox="1">
            <a:spLocks noChangeArrowheads="1"/>
          </p:cNvSpPr>
          <p:nvPr/>
        </p:nvSpPr>
        <p:spPr bwMode="auto">
          <a:xfrm>
            <a:off x="7467600" y="5715000"/>
            <a:ext cx="15176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/>
              <a:t>Force.com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848600" y="4343400"/>
            <a:ext cx="838200" cy="1588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381000" y="4343400"/>
            <a:ext cx="762000" cy="1588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5855" name="TextBox 25"/>
          <p:cNvSpPr txBox="1">
            <a:spLocks noChangeArrowheads="1"/>
          </p:cNvSpPr>
          <p:nvPr/>
        </p:nvSpPr>
        <p:spPr bwMode="auto">
          <a:xfrm>
            <a:off x="1143000" y="3962400"/>
            <a:ext cx="20351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/>
              <a:t>Lower-level,</a:t>
            </a:r>
          </a:p>
          <a:p>
            <a:r>
              <a:rPr lang="en-US" sz="2200"/>
              <a:t>Less managed</a:t>
            </a:r>
          </a:p>
        </p:txBody>
      </p:sp>
      <p:sp>
        <p:nvSpPr>
          <p:cNvPr id="35856" name="TextBox 26"/>
          <p:cNvSpPr txBox="1">
            <a:spLocks noChangeArrowheads="1"/>
          </p:cNvSpPr>
          <p:nvPr/>
        </p:nvSpPr>
        <p:spPr bwMode="auto">
          <a:xfrm>
            <a:off x="5683250" y="3962400"/>
            <a:ext cx="21653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2200"/>
              <a:t>Higher-level,</a:t>
            </a:r>
          </a:p>
          <a:p>
            <a:pPr algn="r"/>
            <a:r>
              <a:rPr lang="en-US" sz="2200"/>
              <a:t>More managed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popular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SaaS</a:t>
            </a:r>
            <a:r>
              <a:rPr lang="en-US" dirty="0" smtClean="0"/>
              <a:t>: use </a:t>
            </a:r>
            <a:r>
              <a:rPr lang="en-US" dirty="0"/>
              <a:t>the provider’s applications running on a cloud </a:t>
            </a:r>
            <a:r>
              <a:rPr lang="en-US" dirty="0" smtClean="0"/>
              <a:t>infrastructure; little control over apps or infrastructure</a:t>
            </a:r>
          </a:p>
          <a:p>
            <a:r>
              <a:rPr lang="en-US" dirty="0" err="1" smtClean="0"/>
              <a:t>PaaS</a:t>
            </a:r>
            <a:r>
              <a:rPr lang="en-US" dirty="0" smtClean="0"/>
              <a:t>: </a:t>
            </a:r>
            <a:r>
              <a:rPr lang="en-US" dirty="0"/>
              <a:t>deploy onto the cloud infrastructure consumer-created or acquired applications created using programming</a:t>
            </a:r>
            <a:r>
              <a:rPr lang="en-US" dirty="0" smtClean="0"/>
              <a:t> </a:t>
            </a:r>
            <a:r>
              <a:rPr lang="en-US" dirty="0"/>
              <a:t>languages, libraries, services, and tools supported by the </a:t>
            </a:r>
            <a:r>
              <a:rPr lang="en-US" dirty="0" smtClean="0"/>
              <a:t>provider; control over apps, but not infrastructure</a:t>
            </a:r>
          </a:p>
          <a:p>
            <a:r>
              <a:rPr lang="en-US" dirty="0" err="1" smtClean="0"/>
              <a:t>IaaS</a:t>
            </a:r>
            <a:r>
              <a:rPr lang="en-US" dirty="0" smtClean="0"/>
              <a:t>: provision </a:t>
            </a:r>
            <a:r>
              <a:rPr lang="en-US" dirty="0"/>
              <a:t>processing, storage, networks, and other fundamental computing resources where the consumer is able to deploy and run arbitrary software, which can include operating systems and applications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8325-2057-9F49-A75D-7AA5907C6EA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8325-2057-9F49-A75D-7AA5907C6EA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216924"/>
            <a:ext cx="7434197" cy="656487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1" charset="0"/>
                <a:ea typeface="ＭＳ Ｐゴシック" pitchFamily="-1" charset="-128"/>
              </a:rPr>
              <a:t>Challenges &amp; Opportunities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Helvetica" pitchFamily="-1" charset="0"/>
                <a:ea typeface="ＭＳ Ｐゴシック" pitchFamily="-1" charset="-128"/>
              </a:rPr>
              <a:t>Challenges to adoption, growth, &amp;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Helvetica" pitchFamily="-1" charset="0"/>
                <a:ea typeface="ＭＳ Ｐゴシック" pitchFamily="-1" charset="-128"/>
              </a:rPr>
              <a:t>business/policy models</a:t>
            </a:r>
          </a:p>
          <a:p>
            <a:r>
              <a:rPr lang="en-US" dirty="0">
                <a:latin typeface="Helvetica" pitchFamily="-1" charset="0"/>
                <a:ea typeface="ＭＳ Ｐゴシック" pitchFamily="-1" charset="-128"/>
              </a:rPr>
              <a:t>Both technical and nontechnical</a:t>
            </a:r>
          </a:p>
          <a:p>
            <a:r>
              <a:rPr lang="en-US" dirty="0">
                <a:latin typeface="Helvetica" pitchFamily="-1" charset="0"/>
                <a:ea typeface="ＭＳ Ｐゴシック" pitchFamily="-1" charset="-128"/>
              </a:rPr>
              <a:t>Most translate to 1 or more </a:t>
            </a:r>
            <a:r>
              <a:rPr lang="en-US" i="1" dirty="0">
                <a:latin typeface="Helvetica" pitchFamily="-1" charset="0"/>
                <a:ea typeface="ＭＳ Ｐゴシック" pitchFamily="-1" charset="-128"/>
              </a:rPr>
              <a:t>opportunities</a:t>
            </a:r>
          </a:p>
          <a:p>
            <a:r>
              <a:rPr lang="en-US" dirty="0">
                <a:latin typeface="Helvetica" pitchFamily="-1" charset="0"/>
                <a:ea typeface="ＭＳ Ｐゴシック" pitchFamily="-1" charset="-128"/>
              </a:rPr>
              <a:t>Complete list in paper;</a:t>
            </a:r>
            <a:r>
              <a:rPr lang="en-US" dirty="0" smtClean="0">
                <a:latin typeface="Helvetica" pitchFamily="-1" charset="0"/>
                <a:ea typeface="ＭＳ Ｐゴシック" pitchFamily="-1" charset="-128"/>
              </a:rPr>
              <a:t> a few discussed here</a:t>
            </a:r>
          </a:p>
          <a:p>
            <a:r>
              <a:rPr lang="en-US" dirty="0">
                <a:latin typeface="Helvetica" pitchFamily="-1" charset="0"/>
                <a:ea typeface="ＭＳ Ｐゴシック" pitchFamily="-1" charset="-128"/>
              </a:rPr>
              <a:t>Paper also provides worked examples to quantify tradeoffs (“Should I move my service to the cloud?”) </a:t>
            </a:r>
          </a:p>
          <a:p>
            <a:endParaRPr lang="en-US" dirty="0">
              <a:latin typeface="Helvetica" pitchFamily="-1" charset="0"/>
              <a:ea typeface="ＭＳ Ｐゴシック" pitchFamily="-1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1A8A-A9E7-9D4C-B15E-98CF0436F849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smtClean="0">
                <a:latin typeface="Helvetica" pitchFamily="-1" charset="0"/>
                <a:ea typeface="ＭＳ Ｐゴシック" pitchFamily="-1" charset="-128"/>
              </a:rPr>
              <a:t>Adoption Challenges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808220"/>
        </p:xfrm>
        <a:graphic>
          <a:graphicData uri="http://schemas.openxmlformats.org/drawingml/2006/table">
            <a:tbl>
              <a:tblPr/>
              <a:tblGrid>
                <a:gridCol w="3810000"/>
                <a:gridCol w="44196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Challenge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9D86C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Opportunity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9D86C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Availability /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business continuity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Multiple providers &amp;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DCs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; open APIs (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AppScale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, Eucalyptus); surge computing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Data lock-in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Standardization; FOSS implementations (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HyperTable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)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Data Conﬁdentiality and Auditability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Encryption,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VLANs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, Firewalls; Geographical Data Storage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90CC-2CF0-C848-B547-CE2AE0C5ED4C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smtClean="0">
                <a:latin typeface="Helvetica" pitchFamily="-1" charset="0"/>
                <a:ea typeface="ＭＳ Ｐゴシック" pitchFamily="-1" charset="-128"/>
              </a:rPr>
              <a:t>Growth Challenges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991100"/>
        </p:xfrm>
        <a:graphic>
          <a:graphicData uri="http://schemas.openxmlformats.org/drawingml/2006/table">
            <a:tbl>
              <a:tblPr/>
              <a:tblGrid>
                <a:gridCol w="3810000"/>
                <a:gridCol w="44196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Challenge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9D86C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Opportunity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9D86C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Data transfer bottlenecks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FedEx-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ing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 disks, Data Backup/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Archival,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dedup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Performance unpredictability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Improved VM support, flash memory, scheduling VMs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Scalable structured storage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Major research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opportunity; today, non-relational storage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Bugs in large distributed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Invent Debugger that relies on Distributed VMs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Scaling quickly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Invent Auto-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Scaler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 that relies on ML; Snapshots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BC44-33E8-9346-855D-6BC8AE31BD75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Long Term Implications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Application software:</a:t>
            </a:r>
          </a:p>
          <a:p>
            <a:pPr lvl="1"/>
            <a:r>
              <a:rPr lang="en-US" dirty="0" smtClean="0"/>
              <a:t>Cloud &amp; client parts, disconnection tolerance</a:t>
            </a:r>
          </a:p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Infrastructure software:</a:t>
            </a:r>
          </a:p>
          <a:p>
            <a:pPr lvl="1"/>
            <a:r>
              <a:rPr lang="en-US" dirty="0" smtClean="0"/>
              <a:t>Resource accounting, VM awareness</a:t>
            </a:r>
          </a:p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Hardware systems:</a:t>
            </a:r>
          </a:p>
          <a:p>
            <a:pPr lvl="1"/>
            <a:r>
              <a:rPr lang="en-US" dirty="0" smtClean="0"/>
              <a:t>Containers, energy proportionality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7AF2-420B-6C48-9D47-87E52DC20FDF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cloud computing?</a:t>
            </a:r>
          </a:p>
          <a:p>
            <a:r>
              <a:rPr lang="en-US" dirty="0" smtClean="0"/>
              <a:t>What are its essential characteristics?</a:t>
            </a:r>
          </a:p>
          <a:p>
            <a:r>
              <a:rPr lang="en-US" dirty="0" smtClean="0"/>
              <a:t>Why cloud computing?</a:t>
            </a:r>
          </a:p>
          <a:p>
            <a:r>
              <a:rPr lang="en-US" dirty="0" smtClean="0"/>
              <a:t>Classification/service models</a:t>
            </a:r>
          </a:p>
          <a:p>
            <a:r>
              <a:rPr lang="en-US" dirty="0" smtClean="0"/>
              <a:t>Deployment models</a:t>
            </a:r>
          </a:p>
          <a:p>
            <a:r>
              <a:rPr lang="en-US" dirty="0" smtClean="0"/>
              <a:t>Challenges/state-of-the-art</a:t>
            </a:r>
          </a:p>
          <a:p>
            <a:r>
              <a:rPr lang="en-US" dirty="0" smtClean="0"/>
              <a:t>What it means for software-defined clouds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8325-2057-9F49-A75D-7AA5907C6EA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State-of-the-art/Challenges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</a:p>
          <a:p>
            <a:endParaRPr lang="en-US" dirty="0" smtClean="0"/>
          </a:p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8325-2057-9F49-A75D-7AA5907C6EA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smtClean="0">
                <a:latin typeface="Helvetica" pitchFamily="-1" charset="0"/>
                <a:ea typeface="ＭＳ Ｐゴシック" pitchFamily="-1" charset="-128"/>
              </a:rPr>
              <a:t>Policy and Business Challenges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2339340"/>
        </p:xfrm>
        <a:graphic>
          <a:graphicData uri="http://schemas.openxmlformats.org/drawingml/2006/table">
            <a:tbl>
              <a:tblPr/>
              <a:tblGrid>
                <a:gridCol w="3810000"/>
                <a:gridCol w="44196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-1" charset="0"/>
                          <a:ea typeface="Helvetica" pitchFamily="-1" charset="0"/>
                          <a:cs typeface="Helvetica" pitchFamily="-1" charset="0"/>
                        </a:rPr>
                        <a:t>Challenge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9D86C"/>
                        </a:solidFill>
                        <a:effectLst/>
                        <a:latin typeface="Helvetica" pitchFamily="-1" charset="0"/>
                        <a:ea typeface="Helvetica" pitchFamily="-1" charset="0"/>
                        <a:cs typeface="Helvetica" pitchFamily="-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-1" charset="0"/>
                          <a:ea typeface="Helvetica" pitchFamily="-1" charset="0"/>
                          <a:cs typeface="Helvetica" pitchFamily="-1" charset="0"/>
                        </a:rPr>
                        <a:t>Opportunity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9D86C"/>
                        </a:solidFill>
                        <a:effectLst/>
                        <a:latin typeface="Helvetica" pitchFamily="-1" charset="0"/>
                        <a:ea typeface="Helvetica" pitchFamily="-1" charset="0"/>
                        <a:cs typeface="Helvetica" pitchFamily="-1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Helvetica" pitchFamily="-1" charset="0"/>
                          <a:cs typeface="Helvetica" pitchFamily="-1" charset="0"/>
                        </a:rPr>
                        <a:t>Reputation Fate Sharing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Helvetica" pitchFamily="-1" charset="0"/>
                          <a:cs typeface="Helvetica" pitchFamily="-1" charset="0"/>
                        </a:rPr>
                        <a:t>Offer reputation-guarding services like those for 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itchFamily="-1" charset="0"/>
                          <a:ea typeface="Helvetica" pitchFamily="-1" charset="0"/>
                          <a:cs typeface="Helvetica" pitchFamily="-1" charset="0"/>
                        </a:rPr>
                        <a:t>Software Licensing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itchFamily="-1" charset="0"/>
                          <a:ea typeface="Helvetica" pitchFamily="-1" charset="0"/>
                          <a:cs typeface="Helvetica" pitchFamily="-1" charset="0"/>
                        </a:rPr>
                        <a:t>Pay-as-you-go licenses; Bulk licenses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FB4E-60DC-C84C-958B-BB6B7F88FB0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4419600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Helvetica" pitchFamily="-1" charset="0"/>
                <a:ea typeface="Helvetica" pitchFamily="-1" charset="0"/>
                <a:cs typeface="Helvetica" pitchFamily="-1" charset="0"/>
              </a:rPr>
              <a:t>Breaking news </a:t>
            </a:r>
            <a:r>
              <a:rPr lang="en-US" i="1">
                <a:latin typeface="Helvetica" pitchFamily="-1" charset="0"/>
                <a:ea typeface="Helvetica" pitchFamily="-1" charset="0"/>
                <a:cs typeface="Helvetica" pitchFamily="-1" charset="0"/>
              </a:rPr>
              <a:t>(2/11/09): </a:t>
            </a:r>
            <a:r>
              <a:rPr lang="en-US">
                <a:latin typeface="Helvetica" pitchFamily="-1" charset="0"/>
                <a:ea typeface="Helvetica" pitchFamily="-1" charset="0"/>
                <a:cs typeface="Helvetica" pitchFamily="-1" charset="0"/>
              </a:rPr>
              <a:t>IBM WebSphere™ and other service-delivery software will be available on Amazon AWS with </a:t>
            </a:r>
            <a:r>
              <a:rPr lang="en-US" i="1">
                <a:latin typeface="Helvetica" pitchFamily="-1" charset="0"/>
                <a:ea typeface="Helvetica" pitchFamily="-1" charset="0"/>
                <a:cs typeface="Helvetica" pitchFamily="-1" charset="0"/>
              </a:rPr>
              <a:t>pay-as-you-go </a:t>
            </a:r>
            <a:r>
              <a:rPr lang="en-US">
                <a:latin typeface="Helvetica" pitchFamily="-1" charset="0"/>
                <a:ea typeface="Helvetica" pitchFamily="-1" charset="0"/>
                <a:cs typeface="Helvetica" pitchFamily="-1" charset="0"/>
              </a:rPr>
              <a:t>pricing</a:t>
            </a:r>
            <a:endParaRPr lang="en-US" b="1" i="1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NIST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</a:t>
            </a:r>
            <a:r>
              <a:rPr lang="en-US" i="1" dirty="0" smtClean="0"/>
              <a:t> model for enabling ubiquitous, convenient, on-demand network access to a shared pool of configurable computing resources (e.g., networks, servers, storage, applications, and services) that can be rapidly provisioned and released with minimal management effort or service provider interaction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8325-2057-9F49-A75D-7AA5907C6EA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On-demand self-</a:t>
            </a:r>
            <a:r>
              <a:rPr lang="en-US" i="1" dirty="0" smtClean="0"/>
              <a:t>service:</a:t>
            </a:r>
            <a:r>
              <a:rPr lang="en-US" dirty="0" smtClean="0"/>
              <a:t> </a:t>
            </a:r>
            <a:r>
              <a:rPr lang="en-US" dirty="0"/>
              <a:t>unilaterally provision computing capabilities, such as server time and network </a:t>
            </a:r>
            <a:r>
              <a:rPr lang="en-US" dirty="0" smtClean="0"/>
              <a:t>storage; do so </a:t>
            </a:r>
            <a:r>
              <a:rPr lang="en-US" dirty="0"/>
              <a:t>automatically</a:t>
            </a:r>
            <a:r>
              <a:rPr lang="en-US" dirty="0" smtClean="0"/>
              <a:t> – no human </a:t>
            </a:r>
            <a:r>
              <a:rPr lang="en-US" dirty="0"/>
              <a:t>interaction </a:t>
            </a:r>
            <a:r>
              <a:rPr lang="en-US" dirty="0" smtClean="0"/>
              <a:t>with </a:t>
            </a:r>
            <a:r>
              <a:rPr lang="en-US" dirty="0"/>
              <a:t>service provider. </a:t>
            </a:r>
            <a:endParaRPr lang="en-US" dirty="0" smtClean="0"/>
          </a:p>
          <a:p>
            <a:r>
              <a:rPr lang="en-US" i="1" dirty="0"/>
              <a:t>Broad network access. </a:t>
            </a:r>
            <a:r>
              <a:rPr lang="en-US" dirty="0"/>
              <a:t>Capabilities are available over the </a:t>
            </a:r>
            <a:r>
              <a:rPr lang="en-US" dirty="0" smtClean="0"/>
              <a:t>network; heterogeneous </a:t>
            </a:r>
            <a:r>
              <a:rPr lang="en-US" dirty="0"/>
              <a:t>thin or thick client </a:t>
            </a:r>
            <a:r>
              <a:rPr lang="en-US" dirty="0" smtClean="0"/>
              <a:t>platforms.</a:t>
            </a:r>
          </a:p>
          <a:p>
            <a:r>
              <a:rPr lang="en-US" i="1" dirty="0" smtClean="0"/>
              <a:t>Resource pooling.</a:t>
            </a:r>
            <a:r>
              <a:rPr lang="en-US" dirty="0" smtClean="0"/>
              <a:t> S</a:t>
            </a:r>
            <a:r>
              <a:rPr lang="en-US" dirty="0" smtClean="0"/>
              <a:t>torage, processing, memory, and network bandwidth, are pooled to serve multiple consumers using a multi-tenant model</a:t>
            </a:r>
          </a:p>
          <a:p>
            <a:pPr lvl="1"/>
            <a:r>
              <a:rPr lang="en-US" dirty="0" smtClean="0"/>
              <a:t>different physical and virtual resources dynamically assigned and reassigned according to demand. </a:t>
            </a:r>
          </a:p>
          <a:p>
            <a:pPr lvl="1"/>
            <a:r>
              <a:rPr lang="en-US" dirty="0" smtClean="0"/>
              <a:t>Customer generally has no control/knowledge over the exact location of the resources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8325-2057-9F49-A75D-7AA5907C6EA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Rapid </a:t>
            </a:r>
            <a:r>
              <a:rPr lang="en-US" i="1" dirty="0"/>
              <a:t>elasticity. </a:t>
            </a:r>
            <a:r>
              <a:rPr lang="en-US" dirty="0"/>
              <a:t>Capabilities can be elastically provisioned and released, in some cases automatically, to scale rapidly outward and inward commensurate with demand.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Illusion of infinite resources, available on-demand</a:t>
            </a:r>
          </a:p>
          <a:p>
            <a:r>
              <a:rPr lang="en-US" i="1" dirty="0"/>
              <a:t>Measured service.</a:t>
            </a:r>
            <a:r>
              <a:rPr lang="en-US" i="1" dirty="0" smtClean="0"/>
              <a:t> </a:t>
            </a:r>
            <a:r>
              <a:rPr lang="en-US" dirty="0" smtClean="0"/>
              <a:t>Automatic control </a:t>
            </a:r>
            <a:r>
              <a:rPr lang="en-US" dirty="0"/>
              <a:t>and </a:t>
            </a:r>
            <a:r>
              <a:rPr lang="en-US" dirty="0" smtClean="0"/>
              <a:t>optimization of </a:t>
            </a:r>
            <a:r>
              <a:rPr lang="en-US" dirty="0"/>
              <a:t>resource use by leveraging a metering </a:t>
            </a:r>
            <a:r>
              <a:rPr lang="en-US" dirty="0" smtClean="0"/>
              <a:t>capability 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some level of abstraction appropriate to the type of service (e.g., storage, processing, bandwidth, and active user accounts).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Resource </a:t>
            </a:r>
            <a:r>
              <a:rPr lang="en-US" dirty="0"/>
              <a:t>usage can be monitored, controlled, and reported, providing transparency for both the provider and consumer of the utilized service.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8325-2057-9F49-A75D-7AA5907C6EA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Helvetica" pitchFamily="-1" charset="0"/>
                <a:ea typeface="ＭＳ Ｐゴシック" pitchFamily="-1" charset="-128"/>
              </a:rPr>
              <a:t>Example: EC2</a:t>
            </a:r>
            <a:endParaRPr lang="en-US" dirty="0">
              <a:latin typeface="Helvetica" pitchFamily="-1" charset="0"/>
              <a:ea typeface="ＭＳ Ｐゴシック" pitchFamily="-1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Helvetica" pitchFamily="-1" charset="0"/>
                <a:ea typeface="ＭＳ Ｐゴシック" pitchFamily="-1" charset="-128"/>
              </a:rPr>
              <a:t>Amazon Elastic Compute Cloud (EC2)</a:t>
            </a:r>
          </a:p>
          <a:p>
            <a:r>
              <a:rPr lang="en-US" sz="2800" dirty="0">
                <a:latin typeface="Helvetica" pitchFamily="-1" charset="0"/>
                <a:ea typeface="华文细黑" pitchFamily="-1" charset="-122"/>
                <a:cs typeface="华文细黑" pitchFamily="-1" charset="-122"/>
              </a:rPr>
              <a:t>“Compute unit” </a:t>
            </a:r>
            <a:r>
              <a:rPr lang="en-US" sz="2800" dirty="0">
                <a:latin typeface="Helvetica" pitchFamily="-1" charset="0"/>
                <a:ea typeface="ＭＳ Ｐゴシック" pitchFamily="-1" charset="-128"/>
              </a:rPr>
              <a:t>rental: $0.10-0.80/hr.</a:t>
            </a:r>
          </a:p>
          <a:p>
            <a:pPr lvl="1"/>
            <a:r>
              <a:rPr lang="en-US" sz="2400" dirty="0">
                <a:latin typeface="Helvetica" pitchFamily="-1" charset="0"/>
                <a:ea typeface="ＭＳ Ｐゴシック" pitchFamily="-1" charset="-128"/>
              </a:rPr>
              <a:t>1 CU ≈ 1.0-1.2 GHz 2007 AMD </a:t>
            </a:r>
            <a:r>
              <a:rPr lang="en-US" sz="2400" dirty="0" err="1">
                <a:latin typeface="Helvetica" pitchFamily="-1" charset="0"/>
                <a:ea typeface="ＭＳ Ｐゴシック" pitchFamily="-1" charset="-128"/>
              </a:rPr>
              <a:t>Opteron</a:t>
            </a:r>
            <a:r>
              <a:rPr lang="en-US" sz="2400" dirty="0">
                <a:latin typeface="Helvetica" pitchFamily="-1" charset="0"/>
                <a:ea typeface="ＭＳ Ｐゴシック" pitchFamily="-1" charset="-128"/>
              </a:rPr>
              <a:t>/Xeon core</a:t>
            </a:r>
          </a:p>
          <a:p>
            <a:pPr lvl="1">
              <a:buFontTx/>
              <a:buNone/>
            </a:pPr>
            <a:endParaRPr lang="en-US" sz="2400" dirty="0">
              <a:latin typeface="Helvetica" pitchFamily="-1" charset="0"/>
              <a:ea typeface="ＭＳ Ｐゴシック" pitchFamily="-1" charset="-128"/>
            </a:endParaRPr>
          </a:p>
          <a:p>
            <a:endParaRPr lang="en-US" sz="2800" dirty="0">
              <a:latin typeface="Helvetica" pitchFamily="-1" charset="0"/>
              <a:ea typeface="ＭＳ Ｐゴシック" pitchFamily="-1" charset="-128"/>
            </a:endParaRPr>
          </a:p>
          <a:p>
            <a:r>
              <a:rPr lang="en-US" sz="2800" dirty="0">
                <a:latin typeface="Helvetica" pitchFamily="-1" charset="0"/>
                <a:ea typeface="ＭＳ Ｐゴシック" pitchFamily="-1" charset="-128"/>
              </a:rPr>
              <a:t>N</a:t>
            </a:r>
          </a:p>
          <a:p>
            <a:endParaRPr lang="en-US" sz="2800" dirty="0">
              <a:latin typeface="Helvetica" pitchFamily="-1" charset="0"/>
              <a:ea typeface="ＭＳ Ｐゴシック" pitchFamily="-1" charset="-128"/>
            </a:endParaRPr>
          </a:p>
          <a:p>
            <a:r>
              <a:rPr lang="en-US" sz="2800" dirty="0">
                <a:latin typeface="Helvetica" pitchFamily="-1" charset="0"/>
                <a:ea typeface="ＭＳ Ｐゴシック" pitchFamily="-1" charset="-128"/>
              </a:rPr>
              <a:t>No up-front cost, no contract, no minimum</a:t>
            </a:r>
          </a:p>
          <a:p>
            <a:r>
              <a:rPr lang="en-US" sz="2800" dirty="0">
                <a:latin typeface="Helvetica" pitchFamily="-1" charset="0"/>
                <a:ea typeface="ＭＳ Ｐゴシック" pitchFamily="-1" charset="-128"/>
              </a:rPr>
              <a:t>Billing rounded to nearest hour; pay-as-you-go storage also </a:t>
            </a:r>
            <a:r>
              <a:rPr lang="en-US" sz="2800" dirty="0" smtClean="0">
                <a:latin typeface="Helvetica" pitchFamily="-1" charset="0"/>
                <a:ea typeface="ＭＳ Ｐゴシック" pitchFamily="-1" charset="-128"/>
              </a:rPr>
              <a:t>available</a:t>
            </a:r>
            <a:endParaRPr lang="en-US" sz="2800" dirty="0">
              <a:latin typeface="Helvetica" pitchFamily="-1" charset="0"/>
              <a:ea typeface="ＭＳ Ｐゴシック" pitchFamily="-1" charset="-128"/>
            </a:endParaRPr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7848600" y="6245225"/>
            <a:ext cx="838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013E627-7807-C34B-8199-1E9FEE04BA8E}" type="slidenum">
              <a:rPr lang="en-US" sz="1400"/>
              <a:pPr algn="r"/>
              <a:t>6</a:t>
            </a:fld>
            <a:endParaRPr lang="en-US" sz="140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/>
        </p:nvGraphicFramePr>
        <p:xfrm>
          <a:off x="304800" y="2857500"/>
          <a:ext cx="8610600" cy="1485900"/>
        </p:xfrm>
        <a:graphic>
          <a:graphicData uri="http://schemas.openxmlformats.org/drawingml/2006/table">
            <a:tbl>
              <a:tblPr/>
              <a:tblGrid>
                <a:gridCol w="2232025"/>
                <a:gridCol w="1212850"/>
                <a:gridCol w="898525"/>
                <a:gridCol w="1143000"/>
                <a:gridCol w="3124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“Instances”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Platform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Cores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Disk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Small - $0.10 / 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32-bit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1.7 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  160 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Large - $0.40 / 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64-bit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7.5 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  850 GB – 2 spindles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XLarge - $0.80 / 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64-bit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15.0 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1690 GB – 3 spindles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Helvetica" pitchFamily="-1" charset="0"/>
                <a:ea typeface="ＭＳ Ｐゴシック" pitchFamily="-1" charset="-128"/>
              </a:rPr>
              <a:t>Why Now (not then)?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Helvetica" pitchFamily="-1" charset="0"/>
                <a:ea typeface="ＭＳ Ｐゴシック" pitchFamily="-1" charset="-128"/>
              </a:rPr>
              <a:t>Old idea: Software as a Service (</a:t>
            </a:r>
            <a:r>
              <a:rPr lang="en-US" dirty="0" err="1" smtClean="0">
                <a:latin typeface="Helvetica" pitchFamily="-1" charset="0"/>
                <a:ea typeface="ＭＳ Ｐゴシック" pitchFamily="-1" charset="-128"/>
              </a:rPr>
              <a:t>SaaS</a:t>
            </a:r>
            <a:r>
              <a:rPr lang="en-US" dirty="0" smtClean="0">
                <a:latin typeface="Helvetica" pitchFamily="-1" charset="0"/>
                <a:ea typeface="ＭＳ Ｐゴシック" pitchFamily="-1" charset="-128"/>
              </a:rPr>
              <a:t>)</a:t>
            </a:r>
          </a:p>
          <a:p>
            <a:pPr lvl="1"/>
            <a:r>
              <a:rPr lang="en-US" dirty="0" smtClean="0">
                <a:latin typeface="Helvetica" pitchFamily="-1" charset="0"/>
                <a:ea typeface="ＭＳ Ｐゴシック" pitchFamily="-1" charset="-128"/>
                <a:cs typeface="ＭＳ Ｐゴシック" pitchFamily="-1" charset="-128"/>
              </a:rPr>
              <a:t>Software hosted in the infrastructure vs. installed on local servers or desktops</a:t>
            </a:r>
          </a:p>
          <a:p>
            <a:r>
              <a:rPr lang="en-US" sz="2800" dirty="0" smtClean="0">
                <a:latin typeface="Helvetica" pitchFamily="-1" charset="0"/>
                <a:ea typeface="ＭＳ Ｐゴシック" pitchFamily="-1" charset="-128"/>
              </a:rPr>
              <a:t>Build</a:t>
            </a:r>
            <a:r>
              <a:rPr lang="en-US" sz="2800" dirty="0" smtClean="0">
                <a:latin typeface="Helvetica" pitchFamily="-1" charset="0"/>
                <a:ea typeface="ＭＳ Ｐゴシック" pitchFamily="-1" charset="-128"/>
              </a:rPr>
              <a:t>-out of extremely large datacenters (1,000’s to 10,000’s of </a:t>
            </a:r>
            <a:r>
              <a:rPr lang="en-US" sz="2800" b="1" i="1" dirty="0" smtClean="0">
                <a:latin typeface="Helvetica" pitchFamily="-1" charset="0"/>
                <a:ea typeface="ＭＳ Ｐゴシック" pitchFamily="-1" charset="-128"/>
              </a:rPr>
              <a:t>commodity </a:t>
            </a:r>
            <a:r>
              <a:rPr lang="en-US" sz="2800" dirty="0" smtClean="0">
                <a:latin typeface="Helvetica" pitchFamily="-1" charset="0"/>
                <a:ea typeface="ＭＳ Ｐゴシック" pitchFamily="-1" charset="-128"/>
              </a:rPr>
              <a:t>computers)</a:t>
            </a:r>
          </a:p>
          <a:p>
            <a:pPr lvl="1"/>
            <a:r>
              <a:rPr lang="en-US" sz="2400" dirty="0" smtClean="0">
                <a:latin typeface="Helvetica" pitchFamily="-1" charset="0"/>
                <a:ea typeface="ＭＳ Ｐゴシック" pitchFamily="-1" charset="-128"/>
              </a:rPr>
              <a:t>Economy of scale: 5-7x cheaper than provisioning a medium-sized (100’s machines) facility</a:t>
            </a:r>
          </a:p>
          <a:p>
            <a:pPr lvl="1"/>
            <a:r>
              <a:rPr lang="en-US" sz="2400" dirty="0" smtClean="0">
                <a:latin typeface="Helvetica" pitchFamily="-1" charset="0"/>
                <a:ea typeface="ＭＳ Ｐゴシック" pitchFamily="-1" charset="-128"/>
              </a:rPr>
              <a:t>Build-out driven by demand growth (more users)</a:t>
            </a:r>
          </a:p>
          <a:p>
            <a:pPr lvl="1"/>
            <a:r>
              <a:rPr lang="en-US" sz="2400" dirty="0" smtClean="0">
                <a:latin typeface="Helvetica" pitchFamily="-1" charset="0"/>
                <a:ea typeface="ＭＳ Ｐゴシック" pitchFamily="-1" charset="-128"/>
              </a:rPr>
              <a:t>Infrastructure software: </a:t>
            </a:r>
            <a:r>
              <a:rPr lang="en-US" sz="2400" dirty="0" err="1" smtClean="0">
                <a:latin typeface="Helvetica" pitchFamily="-1" charset="0"/>
                <a:ea typeface="ＭＳ Ｐゴシック" pitchFamily="-1" charset="-128"/>
              </a:rPr>
              <a:t>eg</a:t>
            </a:r>
            <a:r>
              <a:rPr lang="en-US" sz="2400" dirty="0" smtClean="0">
                <a:latin typeface="Helvetica" pitchFamily="-1" charset="0"/>
                <a:ea typeface="ＭＳ Ｐゴシック" pitchFamily="-1" charset="-128"/>
              </a:rPr>
              <a:t> Google </a:t>
            </a:r>
            <a:r>
              <a:rPr lang="en-US" sz="2400" dirty="0" err="1" smtClean="0">
                <a:latin typeface="Helvetica" pitchFamily="-1" charset="0"/>
                <a:ea typeface="ＭＳ Ｐゴシック" pitchFamily="-1" charset="-128"/>
              </a:rPr>
              <a:t>FileSystem</a:t>
            </a:r>
            <a:endParaRPr lang="en-US" sz="2400" dirty="0" smtClean="0">
              <a:latin typeface="Helvetica" pitchFamily="-1" charset="0"/>
              <a:ea typeface="ＭＳ Ｐゴシック" pitchFamily="-1" charset="-128"/>
            </a:endParaRPr>
          </a:p>
          <a:p>
            <a:pPr lvl="1"/>
            <a:r>
              <a:rPr lang="en-US" sz="2400" dirty="0" smtClean="0">
                <a:latin typeface="Helvetica" pitchFamily="-1" charset="0"/>
                <a:ea typeface="ＭＳ Ｐゴシック" pitchFamily="-1" charset="-128"/>
              </a:rPr>
              <a:t>Operational expertise: failover, </a:t>
            </a:r>
            <a:r>
              <a:rPr lang="en-US" sz="2400" dirty="0" err="1" smtClean="0">
                <a:latin typeface="Helvetica" pitchFamily="-1" charset="0"/>
                <a:ea typeface="ＭＳ Ｐゴシック" pitchFamily="-1" charset="-128"/>
              </a:rPr>
              <a:t>DDoS</a:t>
            </a:r>
            <a:r>
              <a:rPr lang="en-US" sz="2400" dirty="0" smtClean="0">
                <a:latin typeface="Helvetica" pitchFamily="-1" charset="0"/>
                <a:ea typeface="ＭＳ Ｐゴシック" pitchFamily="-1" charset="-128"/>
              </a:rPr>
              <a:t>, firewalls...</a:t>
            </a:r>
          </a:p>
          <a:p>
            <a:r>
              <a:rPr lang="en-US" sz="2800" dirty="0" smtClean="0">
                <a:latin typeface="Helvetica" pitchFamily="-1" charset="0"/>
                <a:ea typeface="ＭＳ Ｐゴシック" pitchFamily="-1" charset="-128"/>
              </a:rPr>
              <a:t>Other factors</a:t>
            </a:r>
          </a:p>
          <a:p>
            <a:pPr lvl="1"/>
            <a:r>
              <a:rPr lang="en-US" sz="2400" dirty="0" smtClean="0">
                <a:latin typeface="Helvetica" pitchFamily="-1" charset="0"/>
                <a:ea typeface="ＭＳ Ｐゴシック" pitchFamily="-1" charset="-128"/>
              </a:rPr>
              <a:t>More pervasive broadband Internet</a:t>
            </a:r>
          </a:p>
          <a:p>
            <a:pPr lvl="1"/>
            <a:r>
              <a:rPr lang="en-US" sz="2400" dirty="0" smtClean="0">
                <a:latin typeface="Helvetica" pitchFamily="-1" charset="0"/>
                <a:ea typeface="ＭＳ Ｐゴシック" pitchFamily="-1" charset="-128"/>
              </a:rPr>
              <a:t>x86 as universal ISA, fast virtualization </a:t>
            </a:r>
          </a:p>
          <a:p>
            <a:pPr lvl="1"/>
            <a:r>
              <a:rPr lang="en-US" sz="2400" dirty="0" smtClean="0">
                <a:latin typeface="Helvetica" pitchFamily="-1" charset="0"/>
                <a:ea typeface="ＭＳ Ｐゴシック" pitchFamily="-1" charset="-128"/>
              </a:rPr>
              <a:t>Standard software stack, largely open source (LAMP)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69CF-CE6A-E348-8345-44722C52C94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143000" y="3429000"/>
            <a:ext cx="6654800" cy="2971800"/>
            <a:chOff x="1142999" y="3581400"/>
            <a:chExt cx="6654755" cy="2971800"/>
          </a:xfrm>
        </p:grpSpPr>
        <p:sp>
          <p:nvSpPr>
            <p:cNvPr id="35" name="Rectangle 34"/>
            <p:cNvSpPr/>
            <p:nvPr/>
          </p:nvSpPr>
          <p:spPr>
            <a:xfrm>
              <a:off x="5181572" y="4460875"/>
              <a:ext cx="2613007" cy="2174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5181572" y="3581400"/>
              <a:ext cx="2616182" cy="908050"/>
            </a:xfrm>
            <a:custGeom>
              <a:avLst/>
              <a:gdLst>
                <a:gd name="connsiteX0" fmla="*/ 0 w 1660819"/>
                <a:gd name="connsiteY0" fmla="*/ 902820 h 924531"/>
                <a:gd name="connsiteX1" fmla="*/ 401636 w 1660819"/>
                <a:gd name="connsiteY1" fmla="*/ 1809 h 924531"/>
                <a:gd name="connsiteX2" fmla="*/ 824982 w 1660819"/>
                <a:gd name="connsiteY2" fmla="*/ 913676 h 924531"/>
                <a:gd name="connsiteX3" fmla="*/ 1280893 w 1660819"/>
                <a:gd name="connsiteY3" fmla="*/ 12664 h 924531"/>
                <a:gd name="connsiteX4" fmla="*/ 1660819 w 1660819"/>
                <a:gd name="connsiteY4" fmla="*/ 924531 h 924531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26332 h 1071073"/>
                <a:gd name="connsiteX1" fmla="*/ 66939 w 1738896"/>
                <a:gd name="connsiteY1" fmla="*/ 917336 h 1071073"/>
                <a:gd name="connsiteX2" fmla="*/ 479713 w 1738896"/>
                <a:gd name="connsiteY2" fmla="*/ 25321 h 1071073"/>
                <a:gd name="connsiteX3" fmla="*/ 903059 w 1738896"/>
                <a:gd name="connsiteY3" fmla="*/ 1069264 h 1071073"/>
                <a:gd name="connsiteX4" fmla="*/ 1358970 w 1738896"/>
                <a:gd name="connsiteY4" fmla="*/ 36176 h 1071073"/>
                <a:gd name="connsiteX5" fmla="*/ 1738896 w 1738896"/>
                <a:gd name="connsiteY5" fmla="*/ 948043 h 1071073"/>
                <a:gd name="connsiteX0" fmla="*/ 78077 w 1738896"/>
                <a:gd name="connsiteY0" fmla="*/ 910360 h 1183608"/>
                <a:gd name="connsiteX1" fmla="*/ 66939 w 1738896"/>
                <a:gd name="connsiteY1" fmla="*/ 1033440 h 1183608"/>
                <a:gd name="connsiteX2" fmla="*/ 479713 w 1738896"/>
                <a:gd name="connsiteY2" fmla="*/ 9349 h 1183608"/>
                <a:gd name="connsiteX3" fmla="*/ 903059 w 1738896"/>
                <a:gd name="connsiteY3" fmla="*/ 1053292 h 1183608"/>
                <a:gd name="connsiteX4" fmla="*/ 1358970 w 1738896"/>
                <a:gd name="connsiteY4" fmla="*/ 20204 h 1183608"/>
                <a:gd name="connsiteX5" fmla="*/ 1738896 w 1738896"/>
                <a:gd name="connsiteY5" fmla="*/ 932071 h 1183608"/>
                <a:gd name="connsiteX0" fmla="*/ 78862 w 1739681"/>
                <a:gd name="connsiteY0" fmla="*/ 910360 h 1203618"/>
                <a:gd name="connsiteX1" fmla="*/ 74154 w 1739681"/>
                <a:gd name="connsiteY1" fmla="*/ 1030416 h 1203618"/>
                <a:gd name="connsiteX2" fmla="*/ 67724 w 1739681"/>
                <a:gd name="connsiteY2" fmla="*/ 1033440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785 w 1842150"/>
                <a:gd name="connsiteY0" fmla="*/ 1108474 h 1203618"/>
                <a:gd name="connsiteX1" fmla="*/ 176623 w 1842150"/>
                <a:gd name="connsiteY1" fmla="*/ 1030416 h 1203618"/>
                <a:gd name="connsiteX2" fmla="*/ 170193 w 1842150"/>
                <a:gd name="connsiteY2" fmla="*/ 1033440 h 1203618"/>
                <a:gd name="connsiteX3" fmla="*/ 582967 w 1842150"/>
                <a:gd name="connsiteY3" fmla="*/ 9349 h 1203618"/>
                <a:gd name="connsiteX4" fmla="*/ 1006313 w 1842150"/>
                <a:gd name="connsiteY4" fmla="*/ 1053292 h 1203618"/>
                <a:gd name="connsiteX5" fmla="*/ 1462224 w 1842150"/>
                <a:gd name="connsiteY5" fmla="*/ 20204 h 1203618"/>
                <a:gd name="connsiteX6" fmla="*/ 1842150 w 1842150"/>
                <a:gd name="connsiteY6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480498 w 1739681"/>
                <a:gd name="connsiteY2" fmla="*/ 9349 h 1203618"/>
                <a:gd name="connsiteX3" fmla="*/ 903844 w 1739681"/>
                <a:gd name="connsiteY3" fmla="*/ 1053292 h 1203618"/>
                <a:gd name="connsiteX4" fmla="*/ 1359755 w 1739681"/>
                <a:gd name="connsiteY4" fmla="*/ 20204 h 1203618"/>
                <a:gd name="connsiteX5" fmla="*/ 1739681 w 1739681"/>
                <a:gd name="connsiteY5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377249 w 1739681"/>
                <a:gd name="connsiteY2" fmla="*/ 1020643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0 w 1665527"/>
                <a:gd name="connsiteY0" fmla="*/ 1030416 h 1190821"/>
                <a:gd name="connsiteX1" fmla="*/ 303095 w 1665527"/>
                <a:gd name="connsiteY1" fmla="*/ 1020643 h 1190821"/>
                <a:gd name="connsiteX2" fmla="*/ 406344 w 1665527"/>
                <a:gd name="connsiteY2" fmla="*/ 9349 h 1190821"/>
                <a:gd name="connsiteX3" fmla="*/ 829690 w 1665527"/>
                <a:gd name="connsiteY3" fmla="*/ 1053292 h 1190821"/>
                <a:gd name="connsiteX4" fmla="*/ 1285601 w 1665527"/>
                <a:gd name="connsiteY4" fmla="*/ 20204 h 1190821"/>
                <a:gd name="connsiteX5" fmla="*/ 1665527 w 1665527"/>
                <a:gd name="connsiteY5" fmla="*/ 932071 h 1190821"/>
                <a:gd name="connsiteX0" fmla="*/ 0 w 1665527"/>
                <a:gd name="connsiteY0" fmla="*/ 1030416 h 1055101"/>
                <a:gd name="connsiteX1" fmla="*/ 406344 w 1665527"/>
                <a:gd name="connsiteY1" fmla="*/ 9349 h 1055101"/>
                <a:gd name="connsiteX2" fmla="*/ 829690 w 1665527"/>
                <a:gd name="connsiteY2" fmla="*/ 1053292 h 1055101"/>
                <a:gd name="connsiteX3" fmla="*/ 1285601 w 1665527"/>
                <a:gd name="connsiteY3" fmla="*/ 20204 h 1055101"/>
                <a:gd name="connsiteX4" fmla="*/ 1665527 w 1665527"/>
                <a:gd name="connsiteY4" fmla="*/ 932071 h 105510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33394 h 1067125"/>
                <a:gd name="connsiteX1" fmla="*/ 406344 w 1665527"/>
                <a:gd name="connsiteY1" fmla="*/ 12327 h 1067125"/>
                <a:gd name="connsiteX2" fmla="*/ 829690 w 1665527"/>
                <a:gd name="connsiteY2" fmla="*/ 1056270 h 1067125"/>
                <a:gd name="connsiteX3" fmla="*/ 1286407 w 1665527"/>
                <a:gd name="connsiteY3" fmla="*/ 1809 h 1067125"/>
                <a:gd name="connsiteX4" fmla="*/ 1665527 w 1665527"/>
                <a:gd name="connsiteY4" fmla="*/ 1067125 h 106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5527" h="1067125">
                  <a:moveTo>
                    <a:pt x="0" y="1033394"/>
                  </a:moveTo>
                  <a:cubicBezTo>
                    <a:pt x="108211" y="865595"/>
                    <a:pt x="268062" y="8514"/>
                    <a:pt x="406344" y="12327"/>
                  </a:cubicBezTo>
                  <a:cubicBezTo>
                    <a:pt x="544626" y="16140"/>
                    <a:pt x="683013" y="1058023"/>
                    <a:pt x="829690" y="1056270"/>
                  </a:cubicBezTo>
                  <a:cubicBezTo>
                    <a:pt x="976367" y="1054517"/>
                    <a:pt x="1147101" y="0"/>
                    <a:pt x="1286407" y="1809"/>
                  </a:cubicBezTo>
                  <a:cubicBezTo>
                    <a:pt x="1425713" y="3618"/>
                    <a:pt x="1562404" y="945905"/>
                    <a:pt x="1665527" y="1067125"/>
                  </a:cubicBezTo>
                </a:path>
              </a:pathLst>
            </a:custGeom>
            <a:solidFill>
              <a:srgbClr val="D9D9D9"/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42999" y="3581400"/>
              <a:ext cx="2613007" cy="10969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0749" name="TextBox 35"/>
            <p:cNvSpPr txBox="1">
              <a:spLocks noChangeArrowheads="1"/>
            </p:cNvSpPr>
            <p:nvPr/>
          </p:nvSpPr>
          <p:spPr bwMode="auto">
            <a:xfrm>
              <a:off x="3617774" y="6029980"/>
              <a:ext cx="30986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/>
                <a:t>Unused resources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70211" y="6105525"/>
              <a:ext cx="533396" cy="381000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>
                <a:schemeClr val="accent6">
                  <a:lumMod val="50000"/>
                  <a:alpha val="43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Helvetica" pitchFamily="-1" charset="0"/>
                <a:ea typeface="ＭＳ Ｐゴシック" pitchFamily="-1" charset="-128"/>
              </a:rPr>
              <a:t>Cloud Economics 101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06A2-AC36-A14B-AFDE-D19C9287E36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371600"/>
            <a:ext cx="8382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/>
              <a:t>Static provisioning for peak: wasteful, but necessary for SLA</a:t>
            </a:r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833438" y="5029200"/>
            <a:ext cx="32813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“Statically provisioned”</a:t>
            </a:r>
            <a:br>
              <a:rPr lang="en-US"/>
            </a:br>
            <a:r>
              <a:rPr lang="en-US"/>
              <a:t> data center</a:t>
            </a:r>
          </a:p>
        </p:txBody>
      </p:sp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5105400" y="5105400"/>
            <a:ext cx="28813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“Virtual” data center </a:t>
            </a:r>
            <a:br>
              <a:rPr lang="en-US"/>
            </a:br>
            <a:r>
              <a:rPr lang="en-US"/>
              <a:t>in the cloud</a:t>
            </a:r>
          </a:p>
        </p:txBody>
      </p:sp>
      <p:grpSp>
        <p:nvGrpSpPr>
          <p:cNvPr id="30727" name="Group 36"/>
          <p:cNvGrpSpPr>
            <a:grpSpLocks/>
          </p:cNvGrpSpPr>
          <p:nvPr/>
        </p:nvGrpSpPr>
        <p:grpSpPr bwMode="auto">
          <a:xfrm>
            <a:off x="719138" y="2668588"/>
            <a:ext cx="3700462" cy="2436812"/>
            <a:chOff x="719863" y="3048794"/>
            <a:chExt cx="3775937" cy="2455971"/>
          </a:xfrm>
        </p:grpSpPr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76273" y="4115172"/>
              <a:ext cx="2134375" cy="162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2651" y="5181569"/>
              <a:ext cx="3124747" cy="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" name="Freeform 16"/>
            <p:cNvSpPr/>
            <p:nvPr/>
          </p:nvSpPr>
          <p:spPr>
            <a:xfrm>
              <a:off x="1142651" y="3962383"/>
              <a:ext cx="2667941" cy="990389"/>
            </a:xfrm>
            <a:custGeom>
              <a:avLst/>
              <a:gdLst>
                <a:gd name="connsiteX0" fmla="*/ 0 w 1660819"/>
                <a:gd name="connsiteY0" fmla="*/ 902820 h 924531"/>
                <a:gd name="connsiteX1" fmla="*/ 401636 w 1660819"/>
                <a:gd name="connsiteY1" fmla="*/ 1809 h 924531"/>
                <a:gd name="connsiteX2" fmla="*/ 824982 w 1660819"/>
                <a:gd name="connsiteY2" fmla="*/ 913676 h 924531"/>
                <a:gd name="connsiteX3" fmla="*/ 1280893 w 1660819"/>
                <a:gd name="connsiteY3" fmla="*/ 12664 h 924531"/>
                <a:gd name="connsiteX4" fmla="*/ 1660819 w 1660819"/>
                <a:gd name="connsiteY4" fmla="*/ 924531 h 924531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26332 h 1071073"/>
                <a:gd name="connsiteX1" fmla="*/ 66939 w 1738896"/>
                <a:gd name="connsiteY1" fmla="*/ 917336 h 1071073"/>
                <a:gd name="connsiteX2" fmla="*/ 479713 w 1738896"/>
                <a:gd name="connsiteY2" fmla="*/ 25321 h 1071073"/>
                <a:gd name="connsiteX3" fmla="*/ 903059 w 1738896"/>
                <a:gd name="connsiteY3" fmla="*/ 1069264 h 1071073"/>
                <a:gd name="connsiteX4" fmla="*/ 1358970 w 1738896"/>
                <a:gd name="connsiteY4" fmla="*/ 36176 h 1071073"/>
                <a:gd name="connsiteX5" fmla="*/ 1738896 w 1738896"/>
                <a:gd name="connsiteY5" fmla="*/ 948043 h 1071073"/>
                <a:gd name="connsiteX0" fmla="*/ 78077 w 1738896"/>
                <a:gd name="connsiteY0" fmla="*/ 910360 h 1183608"/>
                <a:gd name="connsiteX1" fmla="*/ 66939 w 1738896"/>
                <a:gd name="connsiteY1" fmla="*/ 1033440 h 1183608"/>
                <a:gd name="connsiteX2" fmla="*/ 479713 w 1738896"/>
                <a:gd name="connsiteY2" fmla="*/ 9349 h 1183608"/>
                <a:gd name="connsiteX3" fmla="*/ 903059 w 1738896"/>
                <a:gd name="connsiteY3" fmla="*/ 1053292 h 1183608"/>
                <a:gd name="connsiteX4" fmla="*/ 1358970 w 1738896"/>
                <a:gd name="connsiteY4" fmla="*/ 20204 h 1183608"/>
                <a:gd name="connsiteX5" fmla="*/ 1738896 w 1738896"/>
                <a:gd name="connsiteY5" fmla="*/ 932071 h 1183608"/>
                <a:gd name="connsiteX0" fmla="*/ 78862 w 1739681"/>
                <a:gd name="connsiteY0" fmla="*/ 910360 h 1203618"/>
                <a:gd name="connsiteX1" fmla="*/ 74154 w 1739681"/>
                <a:gd name="connsiteY1" fmla="*/ 1030416 h 1203618"/>
                <a:gd name="connsiteX2" fmla="*/ 67724 w 1739681"/>
                <a:gd name="connsiteY2" fmla="*/ 1033440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785 w 1842150"/>
                <a:gd name="connsiteY0" fmla="*/ 1108474 h 1203618"/>
                <a:gd name="connsiteX1" fmla="*/ 176623 w 1842150"/>
                <a:gd name="connsiteY1" fmla="*/ 1030416 h 1203618"/>
                <a:gd name="connsiteX2" fmla="*/ 170193 w 1842150"/>
                <a:gd name="connsiteY2" fmla="*/ 1033440 h 1203618"/>
                <a:gd name="connsiteX3" fmla="*/ 582967 w 1842150"/>
                <a:gd name="connsiteY3" fmla="*/ 9349 h 1203618"/>
                <a:gd name="connsiteX4" fmla="*/ 1006313 w 1842150"/>
                <a:gd name="connsiteY4" fmla="*/ 1053292 h 1203618"/>
                <a:gd name="connsiteX5" fmla="*/ 1462224 w 1842150"/>
                <a:gd name="connsiteY5" fmla="*/ 20204 h 1203618"/>
                <a:gd name="connsiteX6" fmla="*/ 1842150 w 1842150"/>
                <a:gd name="connsiteY6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480498 w 1739681"/>
                <a:gd name="connsiteY2" fmla="*/ 9349 h 1203618"/>
                <a:gd name="connsiteX3" fmla="*/ 903844 w 1739681"/>
                <a:gd name="connsiteY3" fmla="*/ 1053292 h 1203618"/>
                <a:gd name="connsiteX4" fmla="*/ 1359755 w 1739681"/>
                <a:gd name="connsiteY4" fmla="*/ 20204 h 1203618"/>
                <a:gd name="connsiteX5" fmla="*/ 1739681 w 1739681"/>
                <a:gd name="connsiteY5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377249 w 1739681"/>
                <a:gd name="connsiteY2" fmla="*/ 1020643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0 w 1665527"/>
                <a:gd name="connsiteY0" fmla="*/ 1030416 h 1190821"/>
                <a:gd name="connsiteX1" fmla="*/ 303095 w 1665527"/>
                <a:gd name="connsiteY1" fmla="*/ 1020643 h 1190821"/>
                <a:gd name="connsiteX2" fmla="*/ 406344 w 1665527"/>
                <a:gd name="connsiteY2" fmla="*/ 9349 h 1190821"/>
                <a:gd name="connsiteX3" fmla="*/ 829690 w 1665527"/>
                <a:gd name="connsiteY3" fmla="*/ 1053292 h 1190821"/>
                <a:gd name="connsiteX4" fmla="*/ 1285601 w 1665527"/>
                <a:gd name="connsiteY4" fmla="*/ 20204 h 1190821"/>
                <a:gd name="connsiteX5" fmla="*/ 1665527 w 1665527"/>
                <a:gd name="connsiteY5" fmla="*/ 932071 h 1190821"/>
                <a:gd name="connsiteX0" fmla="*/ 0 w 1665527"/>
                <a:gd name="connsiteY0" fmla="*/ 1030416 h 1055101"/>
                <a:gd name="connsiteX1" fmla="*/ 406344 w 1665527"/>
                <a:gd name="connsiteY1" fmla="*/ 9349 h 1055101"/>
                <a:gd name="connsiteX2" fmla="*/ 829690 w 1665527"/>
                <a:gd name="connsiteY2" fmla="*/ 1053292 h 1055101"/>
                <a:gd name="connsiteX3" fmla="*/ 1285601 w 1665527"/>
                <a:gd name="connsiteY3" fmla="*/ 20204 h 1055101"/>
                <a:gd name="connsiteX4" fmla="*/ 1665527 w 1665527"/>
                <a:gd name="connsiteY4" fmla="*/ 932071 h 105510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33394 h 1067125"/>
                <a:gd name="connsiteX1" fmla="*/ 406344 w 1665527"/>
                <a:gd name="connsiteY1" fmla="*/ 12327 h 1067125"/>
                <a:gd name="connsiteX2" fmla="*/ 829690 w 1665527"/>
                <a:gd name="connsiteY2" fmla="*/ 1056270 h 1067125"/>
                <a:gd name="connsiteX3" fmla="*/ 1286407 w 1665527"/>
                <a:gd name="connsiteY3" fmla="*/ 1809 h 1067125"/>
                <a:gd name="connsiteX4" fmla="*/ 1665527 w 1665527"/>
                <a:gd name="connsiteY4" fmla="*/ 1067125 h 106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5527" h="1067125">
                  <a:moveTo>
                    <a:pt x="0" y="1033394"/>
                  </a:moveTo>
                  <a:cubicBezTo>
                    <a:pt x="108211" y="865595"/>
                    <a:pt x="268062" y="8514"/>
                    <a:pt x="406344" y="12327"/>
                  </a:cubicBezTo>
                  <a:cubicBezTo>
                    <a:pt x="544626" y="16140"/>
                    <a:pt x="683013" y="1058023"/>
                    <a:pt x="829690" y="1056270"/>
                  </a:cubicBezTo>
                  <a:cubicBezTo>
                    <a:pt x="976367" y="1054517"/>
                    <a:pt x="1147101" y="0"/>
                    <a:pt x="1286407" y="1809"/>
                  </a:cubicBezTo>
                  <a:cubicBezTo>
                    <a:pt x="1425713" y="3618"/>
                    <a:pt x="1562404" y="945905"/>
                    <a:pt x="1665527" y="1067125"/>
                  </a:cubicBezTo>
                </a:path>
              </a:pathLst>
            </a:custGeom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35212" y="4232780"/>
              <a:ext cx="960588" cy="339196"/>
            </a:xfrm>
            <a:prstGeom prst="rect">
              <a:avLst/>
            </a:prstGeom>
            <a:noFill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solidFill>
                    <a:srgbClr val="262673"/>
                  </a:solidFill>
                </a:rPr>
                <a:t>Demand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1142651" y="3815185"/>
              <a:ext cx="2744075" cy="1600"/>
            </a:xfrm>
            <a:prstGeom prst="straightConnector1">
              <a:avLst/>
            </a:prstGeom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0743" name="TextBox 19"/>
            <p:cNvSpPr txBox="1">
              <a:spLocks noChangeArrowheads="1"/>
            </p:cNvSpPr>
            <p:nvPr/>
          </p:nvSpPr>
          <p:spPr bwMode="auto">
            <a:xfrm>
              <a:off x="3512839" y="3477181"/>
              <a:ext cx="98296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solidFill>
                    <a:srgbClr val="FF0000"/>
                  </a:solidFill>
                </a:rPr>
                <a:t>Capacity</a:t>
              </a:r>
            </a:p>
          </p:txBody>
        </p:sp>
        <p:sp>
          <p:nvSpPr>
            <p:cNvPr id="30744" name="TextBox 22"/>
            <p:cNvSpPr txBox="1">
              <a:spLocks noChangeArrowheads="1"/>
            </p:cNvSpPr>
            <p:nvPr/>
          </p:nvSpPr>
          <p:spPr bwMode="auto">
            <a:xfrm>
              <a:off x="2443015" y="5181600"/>
              <a:ext cx="604985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Time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9863" y="3658394"/>
              <a:ext cx="415498" cy="1011774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algn="ctr">
                <a:defRPr/>
              </a:pPr>
              <a:r>
                <a:rPr lang="en-US" sz="1500" dirty="0">
                  <a:latin typeface="Arial" charset="0"/>
                  <a:ea typeface="ＭＳ Ｐゴシック" charset="-128"/>
                  <a:cs typeface="ＭＳ Ｐゴシック" charset="-128"/>
                </a:rPr>
                <a:t>Resources</a:t>
              </a:r>
            </a:p>
          </p:txBody>
        </p:sp>
      </p:grpSp>
      <p:grpSp>
        <p:nvGrpSpPr>
          <p:cNvPr id="30728" name="Group 37"/>
          <p:cNvGrpSpPr>
            <a:grpSpLocks/>
          </p:cNvGrpSpPr>
          <p:nvPr/>
        </p:nvGrpSpPr>
        <p:grpSpPr bwMode="auto">
          <a:xfrm>
            <a:off x="4765675" y="2667000"/>
            <a:ext cx="3921125" cy="2438400"/>
            <a:chOff x="4766102" y="3048000"/>
            <a:chExt cx="3996898" cy="2455971"/>
          </a:xfrm>
        </p:grpSpPr>
        <p:cxnSp>
          <p:nvCxnSpPr>
            <p:cNvPr id="26" name="Straight Arrow Connector 25"/>
            <p:cNvCxnSpPr/>
            <p:nvPr/>
          </p:nvCxnSpPr>
          <p:spPr>
            <a:xfrm rot="16200000" flipV="1">
              <a:off x="4118717" y="4111257"/>
              <a:ext cx="2132985" cy="6473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5188447" y="5179387"/>
              <a:ext cx="3124700" cy="1598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8" name="Freeform 27"/>
            <p:cNvSpPr/>
            <p:nvPr/>
          </p:nvSpPr>
          <p:spPr>
            <a:xfrm>
              <a:off x="5188447" y="3960995"/>
              <a:ext cx="2668374" cy="991342"/>
            </a:xfrm>
            <a:custGeom>
              <a:avLst/>
              <a:gdLst>
                <a:gd name="connsiteX0" fmla="*/ 0 w 1660819"/>
                <a:gd name="connsiteY0" fmla="*/ 902820 h 924531"/>
                <a:gd name="connsiteX1" fmla="*/ 401636 w 1660819"/>
                <a:gd name="connsiteY1" fmla="*/ 1809 h 924531"/>
                <a:gd name="connsiteX2" fmla="*/ 824982 w 1660819"/>
                <a:gd name="connsiteY2" fmla="*/ 913676 h 924531"/>
                <a:gd name="connsiteX3" fmla="*/ 1280893 w 1660819"/>
                <a:gd name="connsiteY3" fmla="*/ 12664 h 924531"/>
                <a:gd name="connsiteX4" fmla="*/ 1660819 w 1660819"/>
                <a:gd name="connsiteY4" fmla="*/ 924531 h 924531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26332 h 1071073"/>
                <a:gd name="connsiteX1" fmla="*/ 66939 w 1738896"/>
                <a:gd name="connsiteY1" fmla="*/ 917336 h 1071073"/>
                <a:gd name="connsiteX2" fmla="*/ 479713 w 1738896"/>
                <a:gd name="connsiteY2" fmla="*/ 25321 h 1071073"/>
                <a:gd name="connsiteX3" fmla="*/ 903059 w 1738896"/>
                <a:gd name="connsiteY3" fmla="*/ 1069264 h 1071073"/>
                <a:gd name="connsiteX4" fmla="*/ 1358970 w 1738896"/>
                <a:gd name="connsiteY4" fmla="*/ 36176 h 1071073"/>
                <a:gd name="connsiteX5" fmla="*/ 1738896 w 1738896"/>
                <a:gd name="connsiteY5" fmla="*/ 948043 h 1071073"/>
                <a:gd name="connsiteX0" fmla="*/ 78077 w 1738896"/>
                <a:gd name="connsiteY0" fmla="*/ 910360 h 1183608"/>
                <a:gd name="connsiteX1" fmla="*/ 66939 w 1738896"/>
                <a:gd name="connsiteY1" fmla="*/ 1033440 h 1183608"/>
                <a:gd name="connsiteX2" fmla="*/ 479713 w 1738896"/>
                <a:gd name="connsiteY2" fmla="*/ 9349 h 1183608"/>
                <a:gd name="connsiteX3" fmla="*/ 903059 w 1738896"/>
                <a:gd name="connsiteY3" fmla="*/ 1053292 h 1183608"/>
                <a:gd name="connsiteX4" fmla="*/ 1358970 w 1738896"/>
                <a:gd name="connsiteY4" fmla="*/ 20204 h 1183608"/>
                <a:gd name="connsiteX5" fmla="*/ 1738896 w 1738896"/>
                <a:gd name="connsiteY5" fmla="*/ 932071 h 1183608"/>
                <a:gd name="connsiteX0" fmla="*/ 78862 w 1739681"/>
                <a:gd name="connsiteY0" fmla="*/ 910360 h 1203618"/>
                <a:gd name="connsiteX1" fmla="*/ 74154 w 1739681"/>
                <a:gd name="connsiteY1" fmla="*/ 1030416 h 1203618"/>
                <a:gd name="connsiteX2" fmla="*/ 67724 w 1739681"/>
                <a:gd name="connsiteY2" fmla="*/ 1033440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785 w 1842150"/>
                <a:gd name="connsiteY0" fmla="*/ 1108474 h 1203618"/>
                <a:gd name="connsiteX1" fmla="*/ 176623 w 1842150"/>
                <a:gd name="connsiteY1" fmla="*/ 1030416 h 1203618"/>
                <a:gd name="connsiteX2" fmla="*/ 170193 w 1842150"/>
                <a:gd name="connsiteY2" fmla="*/ 1033440 h 1203618"/>
                <a:gd name="connsiteX3" fmla="*/ 582967 w 1842150"/>
                <a:gd name="connsiteY3" fmla="*/ 9349 h 1203618"/>
                <a:gd name="connsiteX4" fmla="*/ 1006313 w 1842150"/>
                <a:gd name="connsiteY4" fmla="*/ 1053292 h 1203618"/>
                <a:gd name="connsiteX5" fmla="*/ 1462224 w 1842150"/>
                <a:gd name="connsiteY5" fmla="*/ 20204 h 1203618"/>
                <a:gd name="connsiteX6" fmla="*/ 1842150 w 1842150"/>
                <a:gd name="connsiteY6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480498 w 1739681"/>
                <a:gd name="connsiteY2" fmla="*/ 9349 h 1203618"/>
                <a:gd name="connsiteX3" fmla="*/ 903844 w 1739681"/>
                <a:gd name="connsiteY3" fmla="*/ 1053292 h 1203618"/>
                <a:gd name="connsiteX4" fmla="*/ 1359755 w 1739681"/>
                <a:gd name="connsiteY4" fmla="*/ 20204 h 1203618"/>
                <a:gd name="connsiteX5" fmla="*/ 1739681 w 1739681"/>
                <a:gd name="connsiteY5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377249 w 1739681"/>
                <a:gd name="connsiteY2" fmla="*/ 1020643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0 w 1665527"/>
                <a:gd name="connsiteY0" fmla="*/ 1030416 h 1190821"/>
                <a:gd name="connsiteX1" fmla="*/ 303095 w 1665527"/>
                <a:gd name="connsiteY1" fmla="*/ 1020643 h 1190821"/>
                <a:gd name="connsiteX2" fmla="*/ 406344 w 1665527"/>
                <a:gd name="connsiteY2" fmla="*/ 9349 h 1190821"/>
                <a:gd name="connsiteX3" fmla="*/ 829690 w 1665527"/>
                <a:gd name="connsiteY3" fmla="*/ 1053292 h 1190821"/>
                <a:gd name="connsiteX4" fmla="*/ 1285601 w 1665527"/>
                <a:gd name="connsiteY4" fmla="*/ 20204 h 1190821"/>
                <a:gd name="connsiteX5" fmla="*/ 1665527 w 1665527"/>
                <a:gd name="connsiteY5" fmla="*/ 932071 h 1190821"/>
                <a:gd name="connsiteX0" fmla="*/ 0 w 1665527"/>
                <a:gd name="connsiteY0" fmla="*/ 1030416 h 1055101"/>
                <a:gd name="connsiteX1" fmla="*/ 406344 w 1665527"/>
                <a:gd name="connsiteY1" fmla="*/ 9349 h 1055101"/>
                <a:gd name="connsiteX2" fmla="*/ 829690 w 1665527"/>
                <a:gd name="connsiteY2" fmla="*/ 1053292 h 1055101"/>
                <a:gd name="connsiteX3" fmla="*/ 1285601 w 1665527"/>
                <a:gd name="connsiteY3" fmla="*/ 20204 h 1055101"/>
                <a:gd name="connsiteX4" fmla="*/ 1665527 w 1665527"/>
                <a:gd name="connsiteY4" fmla="*/ 932071 h 105510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33394 h 1067125"/>
                <a:gd name="connsiteX1" fmla="*/ 406344 w 1665527"/>
                <a:gd name="connsiteY1" fmla="*/ 12327 h 1067125"/>
                <a:gd name="connsiteX2" fmla="*/ 829690 w 1665527"/>
                <a:gd name="connsiteY2" fmla="*/ 1056270 h 1067125"/>
                <a:gd name="connsiteX3" fmla="*/ 1286407 w 1665527"/>
                <a:gd name="connsiteY3" fmla="*/ 1809 h 1067125"/>
                <a:gd name="connsiteX4" fmla="*/ 1665527 w 1665527"/>
                <a:gd name="connsiteY4" fmla="*/ 1067125 h 106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5527" h="1067125">
                  <a:moveTo>
                    <a:pt x="0" y="1033394"/>
                  </a:moveTo>
                  <a:cubicBezTo>
                    <a:pt x="108211" y="865595"/>
                    <a:pt x="268062" y="8514"/>
                    <a:pt x="406344" y="12327"/>
                  </a:cubicBezTo>
                  <a:cubicBezTo>
                    <a:pt x="544626" y="16140"/>
                    <a:pt x="683013" y="1058023"/>
                    <a:pt x="829690" y="1056270"/>
                  </a:cubicBezTo>
                  <a:cubicBezTo>
                    <a:pt x="976367" y="1054517"/>
                    <a:pt x="1147101" y="0"/>
                    <a:pt x="1286407" y="1809"/>
                  </a:cubicBezTo>
                  <a:cubicBezTo>
                    <a:pt x="1425713" y="3618"/>
                    <a:pt x="1562404" y="945905"/>
                    <a:pt x="1665527" y="1067125"/>
                  </a:cubicBezTo>
                </a:path>
              </a:pathLst>
            </a:custGeom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03421" y="4766860"/>
              <a:ext cx="959579" cy="338975"/>
            </a:xfrm>
            <a:prstGeom prst="rect">
              <a:avLst/>
            </a:prstGeom>
            <a:noFill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solidFill>
                    <a:srgbClr val="262673"/>
                  </a:solidFill>
                </a:rPr>
                <a:t>Demand</a:t>
              </a:r>
            </a:p>
          </p:txBody>
        </p:sp>
        <p:sp>
          <p:nvSpPr>
            <p:cNvPr id="30734" name="TextBox 30"/>
            <p:cNvSpPr txBox="1">
              <a:spLocks noChangeArrowheads="1"/>
            </p:cNvSpPr>
            <p:nvPr/>
          </p:nvSpPr>
          <p:spPr bwMode="auto">
            <a:xfrm>
              <a:off x="7753147" y="4191000"/>
              <a:ext cx="98296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solidFill>
                    <a:srgbClr val="FF0000"/>
                  </a:solidFill>
                </a:rPr>
                <a:t>Capacity</a:t>
              </a:r>
            </a:p>
          </p:txBody>
        </p:sp>
        <p:sp>
          <p:nvSpPr>
            <p:cNvPr id="30735" name="TextBox 31"/>
            <p:cNvSpPr txBox="1">
              <a:spLocks noChangeArrowheads="1"/>
            </p:cNvSpPr>
            <p:nvPr/>
          </p:nvSpPr>
          <p:spPr bwMode="auto">
            <a:xfrm>
              <a:off x="6489254" y="5180806"/>
              <a:ext cx="604985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Time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66102" y="3657600"/>
              <a:ext cx="415498" cy="1011774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algn="ctr">
                <a:defRPr/>
              </a:pPr>
              <a:r>
                <a:rPr lang="en-US" sz="1500" dirty="0">
                  <a:latin typeface="Arial" charset="0"/>
                  <a:ea typeface="ＭＳ Ｐゴシック" charset="-128"/>
                  <a:cs typeface="ＭＳ Ｐゴシック" charset="-128"/>
                </a:rPr>
                <a:t>Resources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5181974" y="3810695"/>
              <a:ext cx="2666756" cy="912994"/>
            </a:xfrm>
            <a:custGeom>
              <a:avLst/>
              <a:gdLst>
                <a:gd name="connsiteX0" fmla="*/ 0 w 1660819"/>
                <a:gd name="connsiteY0" fmla="*/ 902820 h 924531"/>
                <a:gd name="connsiteX1" fmla="*/ 401636 w 1660819"/>
                <a:gd name="connsiteY1" fmla="*/ 1809 h 924531"/>
                <a:gd name="connsiteX2" fmla="*/ 824982 w 1660819"/>
                <a:gd name="connsiteY2" fmla="*/ 913676 h 924531"/>
                <a:gd name="connsiteX3" fmla="*/ 1280893 w 1660819"/>
                <a:gd name="connsiteY3" fmla="*/ 12664 h 924531"/>
                <a:gd name="connsiteX4" fmla="*/ 1660819 w 1660819"/>
                <a:gd name="connsiteY4" fmla="*/ 924531 h 924531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26332 h 1071073"/>
                <a:gd name="connsiteX1" fmla="*/ 66939 w 1738896"/>
                <a:gd name="connsiteY1" fmla="*/ 917336 h 1071073"/>
                <a:gd name="connsiteX2" fmla="*/ 479713 w 1738896"/>
                <a:gd name="connsiteY2" fmla="*/ 25321 h 1071073"/>
                <a:gd name="connsiteX3" fmla="*/ 903059 w 1738896"/>
                <a:gd name="connsiteY3" fmla="*/ 1069264 h 1071073"/>
                <a:gd name="connsiteX4" fmla="*/ 1358970 w 1738896"/>
                <a:gd name="connsiteY4" fmla="*/ 36176 h 1071073"/>
                <a:gd name="connsiteX5" fmla="*/ 1738896 w 1738896"/>
                <a:gd name="connsiteY5" fmla="*/ 948043 h 1071073"/>
                <a:gd name="connsiteX0" fmla="*/ 78077 w 1738896"/>
                <a:gd name="connsiteY0" fmla="*/ 910360 h 1183608"/>
                <a:gd name="connsiteX1" fmla="*/ 66939 w 1738896"/>
                <a:gd name="connsiteY1" fmla="*/ 1033440 h 1183608"/>
                <a:gd name="connsiteX2" fmla="*/ 479713 w 1738896"/>
                <a:gd name="connsiteY2" fmla="*/ 9349 h 1183608"/>
                <a:gd name="connsiteX3" fmla="*/ 903059 w 1738896"/>
                <a:gd name="connsiteY3" fmla="*/ 1053292 h 1183608"/>
                <a:gd name="connsiteX4" fmla="*/ 1358970 w 1738896"/>
                <a:gd name="connsiteY4" fmla="*/ 20204 h 1183608"/>
                <a:gd name="connsiteX5" fmla="*/ 1738896 w 1738896"/>
                <a:gd name="connsiteY5" fmla="*/ 932071 h 1183608"/>
                <a:gd name="connsiteX0" fmla="*/ 78862 w 1739681"/>
                <a:gd name="connsiteY0" fmla="*/ 910360 h 1203618"/>
                <a:gd name="connsiteX1" fmla="*/ 74154 w 1739681"/>
                <a:gd name="connsiteY1" fmla="*/ 1030416 h 1203618"/>
                <a:gd name="connsiteX2" fmla="*/ 67724 w 1739681"/>
                <a:gd name="connsiteY2" fmla="*/ 1033440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785 w 1842150"/>
                <a:gd name="connsiteY0" fmla="*/ 1108474 h 1203618"/>
                <a:gd name="connsiteX1" fmla="*/ 176623 w 1842150"/>
                <a:gd name="connsiteY1" fmla="*/ 1030416 h 1203618"/>
                <a:gd name="connsiteX2" fmla="*/ 170193 w 1842150"/>
                <a:gd name="connsiteY2" fmla="*/ 1033440 h 1203618"/>
                <a:gd name="connsiteX3" fmla="*/ 582967 w 1842150"/>
                <a:gd name="connsiteY3" fmla="*/ 9349 h 1203618"/>
                <a:gd name="connsiteX4" fmla="*/ 1006313 w 1842150"/>
                <a:gd name="connsiteY4" fmla="*/ 1053292 h 1203618"/>
                <a:gd name="connsiteX5" fmla="*/ 1462224 w 1842150"/>
                <a:gd name="connsiteY5" fmla="*/ 20204 h 1203618"/>
                <a:gd name="connsiteX6" fmla="*/ 1842150 w 1842150"/>
                <a:gd name="connsiteY6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480498 w 1739681"/>
                <a:gd name="connsiteY2" fmla="*/ 9349 h 1203618"/>
                <a:gd name="connsiteX3" fmla="*/ 903844 w 1739681"/>
                <a:gd name="connsiteY3" fmla="*/ 1053292 h 1203618"/>
                <a:gd name="connsiteX4" fmla="*/ 1359755 w 1739681"/>
                <a:gd name="connsiteY4" fmla="*/ 20204 h 1203618"/>
                <a:gd name="connsiteX5" fmla="*/ 1739681 w 1739681"/>
                <a:gd name="connsiteY5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377249 w 1739681"/>
                <a:gd name="connsiteY2" fmla="*/ 1020643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0 w 1665527"/>
                <a:gd name="connsiteY0" fmla="*/ 1030416 h 1190821"/>
                <a:gd name="connsiteX1" fmla="*/ 303095 w 1665527"/>
                <a:gd name="connsiteY1" fmla="*/ 1020643 h 1190821"/>
                <a:gd name="connsiteX2" fmla="*/ 406344 w 1665527"/>
                <a:gd name="connsiteY2" fmla="*/ 9349 h 1190821"/>
                <a:gd name="connsiteX3" fmla="*/ 829690 w 1665527"/>
                <a:gd name="connsiteY3" fmla="*/ 1053292 h 1190821"/>
                <a:gd name="connsiteX4" fmla="*/ 1285601 w 1665527"/>
                <a:gd name="connsiteY4" fmla="*/ 20204 h 1190821"/>
                <a:gd name="connsiteX5" fmla="*/ 1665527 w 1665527"/>
                <a:gd name="connsiteY5" fmla="*/ 932071 h 1190821"/>
                <a:gd name="connsiteX0" fmla="*/ 0 w 1665527"/>
                <a:gd name="connsiteY0" fmla="*/ 1030416 h 1055101"/>
                <a:gd name="connsiteX1" fmla="*/ 406344 w 1665527"/>
                <a:gd name="connsiteY1" fmla="*/ 9349 h 1055101"/>
                <a:gd name="connsiteX2" fmla="*/ 829690 w 1665527"/>
                <a:gd name="connsiteY2" fmla="*/ 1053292 h 1055101"/>
                <a:gd name="connsiteX3" fmla="*/ 1285601 w 1665527"/>
                <a:gd name="connsiteY3" fmla="*/ 20204 h 1055101"/>
                <a:gd name="connsiteX4" fmla="*/ 1665527 w 1665527"/>
                <a:gd name="connsiteY4" fmla="*/ 932071 h 105510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33394 h 1067125"/>
                <a:gd name="connsiteX1" fmla="*/ 406344 w 1665527"/>
                <a:gd name="connsiteY1" fmla="*/ 12327 h 1067125"/>
                <a:gd name="connsiteX2" fmla="*/ 829690 w 1665527"/>
                <a:gd name="connsiteY2" fmla="*/ 1056270 h 1067125"/>
                <a:gd name="connsiteX3" fmla="*/ 1286407 w 1665527"/>
                <a:gd name="connsiteY3" fmla="*/ 1809 h 1067125"/>
                <a:gd name="connsiteX4" fmla="*/ 1665527 w 1665527"/>
                <a:gd name="connsiteY4" fmla="*/ 1067125 h 106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5527" h="1067125">
                  <a:moveTo>
                    <a:pt x="0" y="1033394"/>
                  </a:moveTo>
                  <a:cubicBezTo>
                    <a:pt x="108211" y="865595"/>
                    <a:pt x="268062" y="8514"/>
                    <a:pt x="406344" y="12327"/>
                  </a:cubicBezTo>
                  <a:cubicBezTo>
                    <a:pt x="544626" y="16140"/>
                    <a:pt x="683013" y="1058023"/>
                    <a:pt x="829690" y="1056270"/>
                  </a:cubicBezTo>
                  <a:cubicBezTo>
                    <a:pt x="976367" y="1054517"/>
                    <a:pt x="1147101" y="0"/>
                    <a:pt x="1286407" y="1809"/>
                  </a:cubicBezTo>
                  <a:cubicBezTo>
                    <a:pt x="1425713" y="3618"/>
                    <a:pt x="1562404" y="945905"/>
                    <a:pt x="1665527" y="1067125"/>
                  </a:cubicBez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1338263" y="3048000"/>
            <a:ext cx="2613025" cy="16303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771" name="TextBox 36"/>
          <p:cNvSpPr txBox="1">
            <a:spLocks noChangeArrowheads="1"/>
          </p:cNvSpPr>
          <p:nvPr/>
        </p:nvSpPr>
        <p:spPr bwMode="auto">
          <a:xfrm>
            <a:off x="5511800" y="2936875"/>
            <a:ext cx="309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/>
              <a:t>Unused resources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964113" y="3013075"/>
            <a:ext cx="533400" cy="381000"/>
          </a:xfrm>
          <a:prstGeom prst="rect">
            <a:avLst/>
          </a:prstGeom>
          <a:solidFill>
            <a:srgbClr val="D9D9D9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>
              <a:schemeClr val="accent6">
                <a:lumMod val="50000"/>
                <a:alpha val="43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7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Helvetica" pitchFamily="-1" charset="0"/>
                <a:ea typeface="ＭＳ Ｐゴシック" pitchFamily="-1" charset="-128"/>
              </a:rPr>
              <a:t>Risk of underutilization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0AC6-5EE7-DD4D-AA96-99E189393A4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447800"/>
            <a:ext cx="8382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/>
              <a:t>Underutilization results if “peak” predictions are too optimistic</a:t>
            </a:r>
          </a:p>
        </p:txBody>
      </p:sp>
      <p:sp>
        <p:nvSpPr>
          <p:cNvPr id="32775" name="TextBox 4"/>
          <p:cNvSpPr txBox="1">
            <a:spLocks noChangeArrowheads="1"/>
          </p:cNvSpPr>
          <p:nvPr/>
        </p:nvSpPr>
        <p:spPr bwMode="auto">
          <a:xfrm>
            <a:off x="1490663" y="5405438"/>
            <a:ext cx="2582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Static data center</a:t>
            </a:r>
          </a:p>
        </p:txBody>
      </p:sp>
      <p:grpSp>
        <p:nvGrpSpPr>
          <p:cNvPr id="32776" name="Group 36"/>
          <p:cNvGrpSpPr>
            <a:grpSpLocks/>
          </p:cNvGrpSpPr>
          <p:nvPr/>
        </p:nvGrpSpPr>
        <p:grpSpPr bwMode="auto">
          <a:xfrm>
            <a:off x="914400" y="2708275"/>
            <a:ext cx="3700463" cy="2544763"/>
            <a:chOff x="719863" y="2939763"/>
            <a:chExt cx="3775937" cy="2565002"/>
          </a:xfrm>
        </p:grpSpPr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76178" y="4115046"/>
              <a:ext cx="2134568" cy="1619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2652" y="5181540"/>
              <a:ext cx="3124745" cy="0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" name="Freeform 16"/>
            <p:cNvSpPr/>
            <p:nvPr/>
          </p:nvSpPr>
          <p:spPr>
            <a:xfrm>
              <a:off x="1142652" y="3962244"/>
              <a:ext cx="2667939" cy="990477"/>
            </a:xfrm>
            <a:custGeom>
              <a:avLst/>
              <a:gdLst>
                <a:gd name="connsiteX0" fmla="*/ 0 w 1660819"/>
                <a:gd name="connsiteY0" fmla="*/ 902820 h 924531"/>
                <a:gd name="connsiteX1" fmla="*/ 401636 w 1660819"/>
                <a:gd name="connsiteY1" fmla="*/ 1809 h 924531"/>
                <a:gd name="connsiteX2" fmla="*/ 824982 w 1660819"/>
                <a:gd name="connsiteY2" fmla="*/ 913676 h 924531"/>
                <a:gd name="connsiteX3" fmla="*/ 1280893 w 1660819"/>
                <a:gd name="connsiteY3" fmla="*/ 12664 h 924531"/>
                <a:gd name="connsiteX4" fmla="*/ 1660819 w 1660819"/>
                <a:gd name="connsiteY4" fmla="*/ 924531 h 924531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04320 h 1045492"/>
                <a:gd name="connsiteX1" fmla="*/ 66939 w 1738896"/>
                <a:gd name="connsiteY1" fmla="*/ 895324 h 1045492"/>
                <a:gd name="connsiteX2" fmla="*/ 479713 w 1738896"/>
                <a:gd name="connsiteY2" fmla="*/ 3309 h 1045492"/>
                <a:gd name="connsiteX3" fmla="*/ 903059 w 1738896"/>
                <a:gd name="connsiteY3" fmla="*/ 915176 h 1045492"/>
                <a:gd name="connsiteX4" fmla="*/ 1358970 w 1738896"/>
                <a:gd name="connsiteY4" fmla="*/ 14164 h 1045492"/>
                <a:gd name="connsiteX5" fmla="*/ 1738896 w 1738896"/>
                <a:gd name="connsiteY5" fmla="*/ 926031 h 1045492"/>
                <a:gd name="connsiteX0" fmla="*/ 78077 w 1738896"/>
                <a:gd name="connsiteY0" fmla="*/ 926332 h 1071073"/>
                <a:gd name="connsiteX1" fmla="*/ 66939 w 1738896"/>
                <a:gd name="connsiteY1" fmla="*/ 917336 h 1071073"/>
                <a:gd name="connsiteX2" fmla="*/ 479713 w 1738896"/>
                <a:gd name="connsiteY2" fmla="*/ 25321 h 1071073"/>
                <a:gd name="connsiteX3" fmla="*/ 903059 w 1738896"/>
                <a:gd name="connsiteY3" fmla="*/ 1069264 h 1071073"/>
                <a:gd name="connsiteX4" fmla="*/ 1358970 w 1738896"/>
                <a:gd name="connsiteY4" fmla="*/ 36176 h 1071073"/>
                <a:gd name="connsiteX5" fmla="*/ 1738896 w 1738896"/>
                <a:gd name="connsiteY5" fmla="*/ 948043 h 1071073"/>
                <a:gd name="connsiteX0" fmla="*/ 78077 w 1738896"/>
                <a:gd name="connsiteY0" fmla="*/ 910360 h 1183608"/>
                <a:gd name="connsiteX1" fmla="*/ 66939 w 1738896"/>
                <a:gd name="connsiteY1" fmla="*/ 1033440 h 1183608"/>
                <a:gd name="connsiteX2" fmla="*/ 479713 w 1738896"/>
                <a:gd name="connsiteY2" fmla="*/ 9349 h 1183608"/>
                <a:gd name="connsiteX3" fmla="*/ 903059 w 1738896"/>
                <a:gd name="connsiteY3" fmla="*/ 1053292 h 1183608"/>
                <a:gd name="connsiteX4" fmla="*/ 1358970 w 1738896"/>
                <a:gd name="connsiteY4" fmla="*/ 20204 h 1183608"/>
                <a:gd name="connsiteX5" fmla="*/ 1738896 w 1738896"/>
                <a:gd name="connsiteY5" fmla="*/ 932071 h 1183608"/>
                <a:gd name="connsiteX0" fmla="*/ 78862 w 1739681"/>
                <a:gd name="connsiteY0" fmla="*/ 910360 h 1203618"/>
                <a:gd name="connsiteX1" fmla="*/ 74154 w 1739681"/>
                <a:gd name="connsiteY1" fmla="*/ 1030416 h 1203618"/>
                <a:gd name="connsiteX2" fmla="*/ 67724 w 1739681"/>
                <a:gd name="connsiteY2" fmla="*/ 1033440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785 w 1842150"/>
                <a:gd name="connsiteY0" fmla="*/ 1108474 h 1203618"/>
                <a:gd name="connsiteX1" fmla="*/ 176623 w 1842150"/>
                <a:gd name="connsiteY1" fmla="*/ 1030416 h 1203618"/>
                <a:gd name="connsiteX2" fmla="*/ 170193 w 1842150"/>
                <a:gd name="connsiteY2" fmla="*/ 1033440 h 1203618"/>
                <a:gd name="connsiteX3" fmla="*/ 582967 w 1842150"/>
                <a:gd name="connsiteY3" fmla="*/ 9349 h 1203618"/>
                <a:gd name="connsiteX4" fmla="*/ 1006313 w 1842150"/>
                <a:gd name="connsiteY4" fmla="*/ 1053292 h 1203618"/>
                <a:gd name="connsiteX5" fmla="*/ 1462224 w 1842150"/>
                <a:gd name="connsiteY5" fmla="*/ 20204 h 1203618"/>
                <a:gd name="connsiteX6" fmla="*/ 1842150 w 1842150"/>
                <a:gd name="connsiteY6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480498 w 1739681"/>
                <a:gd name="connsiteY2" fmla="*/ 9349 h 1203618"/>
                <a:gd name="connsiteX3" fmla="*/ 903844 w 1739681"/>
                <a:gd name="connsiteY3" fmla="*/ 1053292 h 1203618"/>
                <a:gd name="connsiteX4" fmla="*/ 1359755 w 1739681"/>
                <a:gd name="connsiteY4" fmla="*/ 20204 h 1203618"/>
                <a:gd name="connsiteX5" fmla="*/ 1739681 w 1739681"/>
                <a:gd name="connsiteY5" fmla="*/ 932071 h 1203618"/>
                <a:gd name="connsiteX0" fmla="*/ 74154 w 1739681"/>
                <a:gd name="connsiteY0" fmla="*/ 1030416 h 1203618"/>
                <a:gd name="connsiteX1" fmla="*/ 67724 w 1739681"/>
                <a:gd name="connsiteY1" fmla="*/ 1033440 h 1203618"/>
                <a:gd name="connsiteX2" fmla="*/ 377249 w 1739681"/>
                <a:gd name="connsiteY2" fmla="*/ 1020643 h 1203618"/>
                <a:gd name="connsiteX3" fmla="*/ 480498 w 1739681"/>
                <a:gd name="connsiteY3" fmla="*/ 9349 h 1203618"/>
                <a:gd name="connsiteX4" fmla="*/ 903844 w 1739681"/>
                <a:gd name="connsiteY4" fmla="*/ 1053292 h 1203618"/>
                <a:gd name="connsiteX5" fmla="*/ 1359755 w 1739681"/>
                <a:gd name="connsiteY5" fmla="*/ 20204 h 1203618"/>
                <a:gd name="connsiteX6" fmla="*/ 1739681 w 1739681"/>
                <a:gd name="connsiteY6" fmla="*/ 932071 h 1203618"/>
                <a:gd name="connsiteX0" fmla="*/ 0 w 1665527"/>
                <a:gd name="connsiteY0" fmla="*/ 1030416 h 1190821"/>
                <a:gd name="connsiteX1" fmla="*/ 303095 w 1665527"/>
                <a:gd name="connsiteY1" fmla="*/ 1020643 h 1190821"/>
                <a:gd name="connsiteX2" fmla="*/ 406344 w 1665527"/>
                <a:gd name="connsiteY2" fmla="*/ 9349 h 1190821"/>
                <a:gd name="connsiteX3" fmla="*/ 829690 w 1665527"/>
                <a:gd name="connsiteY3" fmla="*/ 1053292 h 1190821"/>
                <a:gd name="connsiteX4" fmla="*/ 1285601 w 1665527"/>
                <a:gd name="connsiteY4" fmla="*/ 20204 h 1190821"/>
                <a:gd name="connsiteX5" fmla="*/ 1665527 w 1665527"/>
                <a:gd name="connsiteY5" fmla="*/ 932071 h 1190821"/>
                <a:gd name="connsiteX0" fmla="*/ 0 w 1665527"/>
                <a:gd name="connsiteY0" fmla="*/ 1030416 h 1055101"/>
                <a:gd name="connsiteX1" fmla="*/ 406344 w 1665527"/>
                <a:gd name="connsiteY1" fmla="*/ 9349 h 1055101"/>
                <a:gd name="connsiteX2" fmla="*/ 829690 w 1665527"/>
                <a:gd name="connsiteY2" fmla="*/ 1053292 h 1055101"/>
                <a:gd name="connsiteX3" fmla="*/ 1285601 w 1665527"/>
                <a:gd name="connsiteY3" fmla="*/ 20204 h 1055101"/>
                <a:gd name="connsiteX4" fmla="*/ 1665527 w 1665527"/>
                <a:gd name="connsiteY4" fmla="*/ 932071 h 105510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24880 h 1058611"/>
                <a:gd name="connsiteX1" fmla="*/ 406344 w 1665527"/>
                <a:gd name="connsiteY1" fmla="*/ 3813 h 1058611"/>
                <a:gd name="connsiteX2" fmla="*/ 829690 w 1665527"/>
                <a:gd name="connsiteY2" fmla="*/ 1047756 h 1058611"/>
                <a:gd name="connsiteX3" fmla="*/ 1285601 w 1665527"/>
                <a:gd name="connsiteY3" fmla="*/ 14668 h 1058611"/>
                <a:gd name="connsiteX4" fmla="*/ 1665527 w 1665527"/>
                <a:gd name="connsiteY4" fmla="*/ 1058611 h 1058611"/>
                <a:gd name="connsiteX0" fmla="*/ 0 w 1665527"/>
                <a:gd name="connsiteY0" fmla="*/ 1033394 h 1067125"/>
                <a:gd name="connsiteX1" fmla="*/ 406344 w 1665527"/>
                <a:gd name="connsiteY1" fmla="*/ 12327 h 1067125"/>
                <a:gd name="connsiteX2" fmla="*/ 829690 w 1665527"/>
                <a:gd name="connsiteY2" fmla="*/ 1056270 h 1067125"/>
                <a:gd name="connsiteX3" fmla="*/ 1286407 w 1665527"/>
                <a:gd name="connsiteY3" fmla="*/ 1809 h 1067125"/>
                <a:gd name="connsiteX4" fmla="*/ 1665527 w 1665527"/>
                <a:gd name="connsiteY4" fmla="*/ 1067125 h 106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5527" h="1067125">
                  <a:moveTo>
                    <a:pt x="0" y="1033394"/>
                  </a:moveTo>
                  <a:cubicBezTo>
                    <a:pt x="108211" y="865595"/>
                    <a:pt x="268062" y="8514"/>
                    <a:pt x="406344" y="12327"/>
                  </a:cubicBezTo>
                  <a:cubicBezTo>
                    <a:pt x="544626" y="16140"/>
                    <a:pt x="683013" y="1058023"/>
                    <a:pt x="829690" y="1056270"/>
                  </a:cubicBezTo>
                  <a:cubicBezTo>
                    <a:pt x="976367" y="1054517"/>
                    <a:pt x="1147101" y="0"/>
                    <a:pt x="1286407" y="1809"/>
                  </a:cubicBezTo>
                  <a:cubicBezTo>
                    <a:pt x="1425713" y="3618"/>
                    <a:pt x="1562404" y="945905"/>
                    <a:pt x="1665527" y="1067125"/>
                  </a:cubicBezTo>
                </a:path>
              </a:pathLst>
            </a:custGeom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35212" y="4232665"/>
              <a:ext cx="960588" cy="339227"/>
            </a:xfrm>
            <a:prstGeom prst="rect">
              <a:avLst/>
            </a:prstGeom>
            <a:noFill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solidFill>
                    <a:srgbClr val="262673"/>
                  </a:solidFill>
                </a:rPr>
                <a:t>Demand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1142652" y="3277390"/>
              <a:ext cx="2744074" cy="1600"/>
            </a:xfrm>
            <a:prstGeom prst="straightConnector1">
              <a:avLst/>
            </a:prstGeom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783" name="TextBox 19"/>
            <p:cNvSpPr txBox="1">
              <a:spLocks noChangeArrowheads="1"/>
            </p:cNvSpPr>
            <p:nvPr/>
          </p:nvSpPr>
          <p:spPr bwMode="auto">
            <a:xfrm>
              <a:off x="3512839" y="2939763"/>
              <a:ext cx="98296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solidFill>
                    <a:srgbClr val="FF0000"/>
                  </a:solidFill>
                </a:rPr>
                <a:t>Capacity</a:t>
              </a:r>
            </a:p>
          </p:txBody>
        </p:sp>
        <p:sp>
          <p:nvSpPr>
            <p:cNvPr id="32784" name="TextBox 22"/>
            <p:cNvSpPr txBox="1">
              <a:spLocks noChangeArrowheads="1"/>
            </p:cNvSpPr>
            <p:nvPr/>
          </p:nvSpPr>
          <p:spPr bwMode="auto">
            <a:xfrm>
              <a:off x="2443015" y="5181600"/>
              <a:ext cx="604985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500"/>
                <a:t>Time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9863" y="3658394"/>
              <a:ext cx="415498" cy="1011774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algn="ctr">
                <a:defRPr/>
              </a:pPr>
              <a:r>
                <a:rPr lang="en-US" sz="1500" dirty="0">
                  <a:latin typeface="Arial" charset="0"/>
                  <a:ea typeface="ＭＳ Ｐゴシック" charset="-128"/>
                  <a:cs typeface="ＭＳ Ｐゴシック" charset="-128"/>
                </a:rPr>
                <a:t>Resources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18232</TotalTime>
  <Words>1166</Words>
  <Application>Microsoft Macintosh PowerPoint</Application>
  <PresentationFormat>On-screen Show (4:3)</PresentationFormat>
  <Paragraphs>206</Paragraphs>
  <Slides>21</Slides>
  <Notes>2</Notes>
  <HiddenSlides>3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ＭＳ Ｐゴシック</vt:lpstr>
      <vt:lpstr>Helvetica</vt:lpstr>
      <vt:lpstr>华文细黑</vt:lpstr>
      <vt:lpstr>Office Theme</vt:lpstr>
      <vt:lpstr>Image</vt:lpstr>
      <vt:lpstr>Cloud Computing: Overview</vt:lpstr>
      <vt:lpstr>This lecture </vt:lpstr>
      <vt:lpstr>NIST Definition</vt:lpstr>
      <vt:lpstr>Essential characteristics</vt:lpstr>
      <vt:lpstr>Essential Characteristics</vt:lpstr>
      <vt:lpstr>Example: EC2</vt:lpstr>
      <vt:lpstr>Why Now (not then)?</vt:lpstr>
      <vt:lpstr>Cloud Economics 101</vt:lpstr>
      <vt:lpstr>Risk of underutilization</vt:lpstr>
      <vt:lpstr>Risks of underprovisioning</vt:lpstr>
      <vt:lpstr>Killer apps?</vt:lpstr>
      <vt:lpstr>New Scenarios Enabled by “Risk Transfer”</vt:lpstr>
      <vt:lpstr>Classifying Clouds</vt:lpstr>
      <vt:lpstr>Another popular classification</vt:lpstr>
      <vt:lpstr>Slide 15</vt:lpstr>
      <vt:lpstr>Challenges &amp; Opportunities</vt:lpstr>
      <vt:lpstr>Adoption Challenges</vt:lpstr>
      <vt:lpstr>Growth Challenges</vt:lpstr>
      <vt:lpstr>Long Term Implications</vt:lpstr>
      <vt:lpstr>State-of-the-art/Challenges</vt:lpstr>
      <vt:lpstr>Policy and Business Challenges</vt:lpstr>
    </vt:vector>
  </TitlesOfParts>
  <Manager/>
  <Company>EECS - University of California, Berkeley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X-Tracing Hadoop</dc:title>
  <dc:subject/>
  <dc:creator>andyk</dc:creator>
  <cp:keywords/>
  <dc:description/>
  <cp:lastModifiedBy>Aditya Akella</cp:lastModifiedBy>
  <cp:revision>1327</cp:revision>
  <cp:lastPrinted>2008-05-29T03:27:23Z</cp:lastPrinted>
  <dcterms:created xsi:type="dcterms:W3CDTF">2012-09-10T14:56:17Z</dcterms:created>
  <dcterms:modified xsi:type="dcterms:W3CDTF">2012-09-10T15:40:48Z</dcterms:modified>
  <cp:category/>
</cp:coreProperties>
</file>